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487" r:id="rId2"/>
    <p:sldId id="659" r:id="rId3"/>
    <p:sldId id="675" r:id="rId4"/>
    <p:sldId id="661" r:id="rId5"/>
    <p:sldId id="653" r:id="rId6"/>
    <p:sldId id="650" r:id="rId7"/>
    <p:sldId id="683" r:id="rId8"/>
    <p:sldId id="684" r:id="rId9"/>
    <p:sldId id="676" r:id="rId10"/>
    <p:sldId id="662" r:id="rId11"/>
    <p:sldId id="677" r:id="rId12"/>
    <p:sldId id="668" r:id="rId13"/>
    <p:sldId id="617" r:id="rId14"/>
    <p:sldId id="678" r:id="rId15"/>
    <p:sldId id="679" r:id="rId16"/>
    <p:sldId id="680" r:id="rId17"/>
    <p:sldId id="623" r:id="rId18"/>
    <p:sldId id="682" r:id="rId19"/>
    <p:sldId id="681" r:id="rId20"/>
    <p:sldId id="686" r:id="rId21"/>
    <p:sldId id="685" r:id="rId22"/>
    <p:sldId id="626" r:id="rId23"/>
    <p:sldId id="628" r:id="rId24"/>
    <p:sldId id="627" r:id="rId25"/>
    <p:sldId id="693" r:id="rId26"/>
    <p:sldId id="651" r:id="rId27"/>
    <p:sldId id="652" r:id="rId28"/>
    <p:sldId id="687" r:id="rId29"/>
    <p:sldId id="690" r:id="rId30"/>
    <p:sldId id="692" r:id="rId31"/>
    <p:sldId id="658" r:id="rId32"/>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240" userDrawn="1">
          <p15:clr>
            <a:srgbClr val="A4A3A4"/>
          </p15:clr>
        </p15:guide>
        <p15:guide id="3" orient="horz" pos="841" userDrawn="1">
          <p15:clr>
            <a:srgbClr val="A4A3A4"/>
          </p15:clr>
        </p15:guide>
        <p15:guide id="4" orient="horz" pos="4128" userDrawn="1">
          <p15:clr>
            <a:srgbClr val="A4A3A4"/>
          </p15:clr>
        </p15:guide>
        <p15:guide id="5" orient="horz" pos="3888" userDrawn="1">
          <p15:clr>
            <a:srgbClr val="A4A3A4"/>
          </p15:clr>
        </p15:guide>
        <p15:guide id="6" orient="horz" pos="432" userDrawn="1">
          <p15:clr>
            <a:srgbClr val="A4A3A4"/>
          </p15:clr>
        </p15:guide>
        <p15:guide id="7" pos="177" userDrawn="1">
          <p15:clr>
            <a:srgbClr val="A4A3A4"/>
          </p15:clr>
        </p15:guide>
        <p15:guide id="8" pos="640" userDrawn="1">
          <p15:clr>
            <a:srgbClr val="A4A3A4"/>
          </p15:clr>
        </p15:guide>
        <p15:guide id="9" pos="7040" userDrawn="1">
          <p15:clr>
            <a:srgbClr val="A4A3A4"/>
          </p15:clr>
        </p15:guide>
        <p15:guide id="10" pos="3840" userDrawn="1">
          <p15:clr>
            <a:srgbClr val="A4A3A4"/>
          </p15:clr>
        </p15:guide>
        <p15:guide id="11" pos="750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dd Kessler" initials="TK" lastIdx="17"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A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85" autoAdjust="0"/>
    <p:restoredTop sz="95659" autoAdjust="0"/>
  </p:normalViewPr>
  <p:slideViewPr>
    <p:cSldViewPr>
      <p:cViewPr varScale="1">
        <p:scale>
          <a:sx n="90" d="100"/>
          <a:sy n="90" d="100"/>
        </p:scale>
        <p:origin x="486" y="90"/>
      </p:cViewPr>
      <p:guideLst>
        <p:guide orient="horz" pos="2160"/>
        <p:guide orient="horz" pos="240"/>
        <p:guide orient="horz" pos="841"/>
        <p:guide orient="horz" pos="4128"/>
        <p:guide orient="horz" pos="3888"/>
        <p:guide orient="horz" pos="432"/>
        <p:guide pos="177"/>
        <p:guide pos="640"/>
        <p:guide pos="7040"/>
        <p:guide pos="3840"/>
        <p:guide pos="7503"/>
      </p:guideLst>
    </p:cSldViewPr>
  </p:slideViewPr>
  <p:outlineViewPr>
    <p:cViewPr>
      <p:scale>
        <a:sx n="30" d="100"/>
        <a:sy n="30" d="100"/>
      </p:scale>
      <p:origin x="0" y="-288"/>
    </p:cViewPr>
  </p:outlineViewPr>
  <p:notesTextViewPr>
    <p:cViewPr>
      <p:scale>
        <a:sx n="120" d="100"/>
        <a:sy n="120" d="100"/>
      </p:scale>
      <p:origin x="0" y="0"/>
    </p:cViewPr>
  </p:notesTextViewPr>
  <p:sorterViewPr>
    <p:cViewPr>
      <p:scale>
        <a:sx n="163" d="100"/>
        <a:sy n="163" d="100"/>
      </p:scale>
      <p:origin x="0" y="-2034"/>
    </p:cViewPr>
  </p:sorterViewPr>
  <p:notesViewPr>
    <p:cSldViewPr>
      <p:cViewPr varScale="1">
        <p:scale>
          <a:sx n="83" d="100"/>
          <a:sy n="83" d="100"/>
        </p:scale>
        <p:origin x="-280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B8704B-2918-49F7-958D-DB753249CBD3}" type="datetimeFigureOut">
              <a:rPr lang="en-US"/>
              <a:t>7/12/2018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9BEC2F3-7D9E-4192-9573-F3A2DE081804}" type="slidenum">
              <a:rPr/>
              <a:t>‹#›</a:t>
            </a:fld>
            <a:endParaRPr/>
          </a:p>
        </p:txBody>
      </p:sp>
    </p:spTree>
    <p:extLst>
      <p:ext uri="{BB962C8B-B14F-4D97-AF65-F5344CB8AC3E}">
        <p14:creationId xmlns:p14="http://schemas.microsoft.com/office/powerpoint/2010/main" val="5024240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59FBC7-38DD-48ED-9B9A-7E7B1E64B17C}" type="datetimeFigureOut">
              <a:rPr lang="en-US"/>
              <a:t>7/12/2018</a:t>
            </a:fld>
            <a:endParaRPr/>
          </a:p>
        </p:txBody>
      </p:sp>
      <p:sp>
        <p:nvSpPr>
          <p:cNvPr id="4" name="Slide Image Placeholder 3"/>
          <p:cNvSpPr>
            <a:spLocks noGrp="1" noRot="1" noChangeAspect="1"/>
          </p:cNvSpPr>
          <p:nvPr>
            <p:ph type="sldImg" idx="2"/>
          </p:nvPr>
        </p:nvSpPr>
        <p:spPr>
          <a:xfrm>
            <a:off x="-762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8FBF18-D258-42AC-A421-336881F9FB6A}" type="slidenum">
              <a:rPr/>
              <a:t>‹#›</a:t>
            </a:fld>
            <a:endParaRPr/>
          </a:p>
        </p:txBody>
      </p:sp>
    </p:spTree>
    <p:extLst>
      <p:ext uri="{BB962C8B-B14F-4D97-AF65-F5344CB8AC3E}">
        <p14:creationId xmlns:p14="http://schemas.microsoft.com/office/powerpoint/2010/main" val="238162714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8FBF18-D258-42AC-A421-336881F9FB6A}" type="slidenum">
              <a:rPr lang="uk-UA" smtClean="0"/>
              <a:t>1</a:t>
            </a:fld>
            <a:endParaRPr lang="uk-UA"/>
          </a:p>
        </p:txBody>
      </p:sp>
    </p:spTree>
    <p:extLst>
      <p:ext uri="{BB962C8B-B14F-4D97-AF65-F5344CB8AC3E}">
        <p14:creationId xmlns:p14="http://schemas.microsoft.com/office/powerpoint/2010/main" val="194824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FBF18-D258-42AC-A421-336881F9FB6A}" type="slidenum">
              <a:rPr lang="uk-UA" smtClean="0"/>
              <a:t>18</a:t>
            </a:fld>
            <a:endParaRPr lang="uk-UA"/>
          </a:p>
        </p:txBody>
      </p:sp>
    </p:spTree>
    <p:extLst>
      <p:ext uri="{BB962C8B-B14F-4D97-AF65-F5344CB8AC3E}">
        <p14:creationId xmlns:p14="http://schemas.microsoft.com/office/powerpoint/2010/main" val="749833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FBF18-D258-42AC-A421-336881F9FB6A}" type="slidenum">
              <a:rPr lang="en-US" smtClean="0"/>
              <a:t>21</a:t>
            </a:fld>
            <a:endParaRPr lang="en-US"/>
          </a:p>
        </p:txBody>
      </p:sp>
    </p:spTree>
    <p:extLst>
      <p:ext uri="{BB962C8B-B14F-4D97-AF65-F5344CB8AC3E}">
        <p14:creationId xmlns:p14="http://schemas.microsoft.com/office/powerpoint/2010/main" val="1729251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8F1D752-06B2-F440-ADE6-2D42846F774B}" type="slidenum">
              <a:rPr lang="en-GB" smtClean="0">
                <a:solidFill>
                  <a:prstClr val="black"/>
                </a:solidFill>
                <a:latin typeface="Calibri"/>
              </a:rPr>
              <a:pPr/>
              <a:t>4</a:t>
            </a:fld>
            <a:endParaRPr lang="en-GB">
              <a:solidFill>
                <a:prstClr val="black"/>
              </a:solidFill>
              <a:latin typeface="Calibri"/>
            </a:endParaRPr>
          </a:p>
        </p:txBody>
      </p:sp>
    </p:spTree>
    <p:extLst>
      <p:ext uri="{BB962C8B-B14F-4D97-AF65-F5344CB8AC3E}">
        <p14:creationId xmlns:p14="http://schemas.microsoft.com/office/powerpoint/2010/main" val="1169644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a:t>
            </a:r>
            <a:r>
              <a:rPr lang="en-US" baseline="0" dirty="0"/>
              <a:t> solution has pros &amp; cons</a:t>
            </a:r>
          </a:p>
          <a:p>
            <a:endParaRPr lang="en-US" baseline="0" dirty="0"/>
          </a:p>
          <a:p>
            <a:r>
              <a:rPr lang="en-US" baseline="0" dirty="0"/>
              <a:t>I-CCAP familiar, well tested, well-understood</a:t>
            </a:r>
          </a:p>
          <a:p>
            <a:endParaRPr lang="en-US" baseline="0" dirty="0"/>
          </a:p>
          <a:p>
            <a:r>
              <a:rPr lang="en-US" baseline="0" dirty="0"/>
              <a:t>R-PHY pro</a:t>
            </a:r>
          </a:p>
          <a:p>
            <a:pPr marL="171450" indent="-171450">
              <a:buFont typeface="Arial" charset="0"/>
              <a:buChar char="•"/>
            </a:pPr>
            <a:r>
              <a:rPr lang="en-US" baseline="0" dirty="0"/>
              <a:t>operationally similar (headend tech, field tech).  </a:t>
            </a:r>
          </a:p>
          <a:p>
            <a:pPr marL="171450" indent="-171450">
              <a:buFont typeface="Arial" charset="0"/>
              <a:buChar char="•"/>
            </a:pPr>
            <a:r>
              <a:rPr lang="en-US" baseline="0" dirty="0"/>
              <a:t>Spec defines management, provisioning of all components.  </a:t>
            </a:r>
          </a:p>
          <a:p>
            <a:pPr marL="171450" indent="-171450">
              <a:buFont typeface="Arial" charset="0"/>
              <a:buChar char="•"/>
            </a:pPr>
            <a:r>
              <a:rPr lang="en-US" baseline="0" dirty="0"/>
              <a:t>Centralized MAC allows sharing SG resources across multiple nodes, if there are few </a:t>
            </a:r>
            <a:r>
              <a:rPr lang="en-US" baseline="0" dirty="0" err="1"/>
              <a:t>hhp</a:t>
            </a:r>
            <a:r>
              <a:rPr lang="en-US" baseline="0" dirty="0"/>
              <a:t>/node</a:t>
            </a:r>
          </a:p>
          <a:p>
            <a:pPr marL="171450" indent="-171450">
              <a:buFont typeface="Arial" charset="0"/>
              <a:buChar char="•"/>
            </a:pPr>
            <a:r>
              <a:rPr lang="en-US" baseline="0" dirty="0"/>
              <a:t>No MAC software in node (lower risk software update)</a:t>
            </a:r>
          </a:p>
          <a:p>
            <a:pPr marL="171450" indent="-171450">
              <a:buFont typeface="Arial" charset="0"/>
              <a:buChar char="•"/>
            </a:pPr>
            <a:r>
              <a:rPr lang="en-US" baseline="0" dirty="0"/>
              <a:t>Multi-vendor ecosystem allows greater mix&amp; match choice</a:t>
            </a:r>
          </a:p>
          <a:p>
            <a:pPr marL="171450" indent="-171450">
              <a:buFont typeface="Arial" charset="0"/>
              <a:buChar char="•"/>
            </a:pPr>
            <a:endParaRPr lang="en-US" baseline="0" dirty="0"/>
          </a:p>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baseline="0" dirty="0"/>
              <a:t>R-PHY con:  </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needs network timing mechanism  (R-DTI)</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Multi-vendor ecosystem with new spec requires interop work</a:t>
            </a:r>
          </a:p>
          <a:p>
            <a:pPr marL="171450" marR="0" indent="-171450" algn="l" defTabSz="914400" rtl="0" eaLnBrk="1" fontAlgn="auto" latinLnBrk="0" hangingPunct="1">
              <a:lnSpc>
                <a:spcPct val="100000"/>
              </a:lnSpc>
              <a:spcBef>
                <a:spcPts val="0"/>
              </a:spcBef>
              <a:spcAft>
                <a:spcPts val="0"/>
              </a:spcAft>
              <a:buClrTx/>
              <a:buSzTx/>
              <a:buFont typeface="Arial" charset="0"/>
              <a:buChar char="•"/>
              <a:tabLst/>
              <a:defRPr/>
            </a:pPr>
            <a:endParaRPr lang="en-US" baseline="0" dirty="0"/>
          </a:p>
          <a:p>
            <a:pPr marL="0" indent="0">
              <a:buFont typeface="Arial" charset="0"/>
              <a:buNone/>
            </a:pPr>
            <a:r>
              <a:rPr lang="en-US" baseline="0" dirty="0"/>
              <a:t>R-MACPHY pro</a:t>
            </a:r>
          </a:p>
          <a:p>
            <a:pPr marL="171450" indent="-171450">
              <a:buFont typeface="Arial" charset="0"/>
              <a:buChar char="•"/>
            </a:pPr>
            <a:r>
              <a:rPr lang="en-US" baseline="0" dirty="0"/>
              <a:t>No network timing needed</a:t>
            </a:r>
          </a:p>
          <a:p>
            <a:pPr marL="171450" indent="-171450">
              <a:buFont typeface="Arial" charset="0"/>
              <a:buChar char="•"/>
            </a:pPr>
            <a:r>
              <a:rPr lang="en-US" baseline="0" dirty="0"/>
              <a:t>Allows deployment far from headend without DOCSIS latency issues</a:t>
            </a:r>
          </a:p>
          <a:p>
            <a:pPr marL="171450" indent="-171450">
              <a:buFont typeface="Arial" charset="0"/>
              <a:buChar char="•"/>
            </a:pPr>
            <a:endParaRPr lang="en-US" baseline="0" dirty="0"/>
          </a:p>
          <a:p>
            <a:pPr marL="0" indent="0">
              <a:buFont typeface="Arial" charset="0"/>
              <a:buNone/>
            </a:pPr>
            <a:r>
              <a:rPr lang="en-US" baseline="0" dirty="0"/>
              <a:t>R-MACPHY con</a:t>
            </a:r>
          </a:p>
          <a:p>
            <a:pPr marL="171450" indent="-171450">
              <a:buFont typeface="Arial" charset="0"/>
              <a:buChar char="•"/>
            </a:pPr>
            <a:r>
              <a:rPr lang="en-US" baseline="0" dirty="0"/>
              <a:t>Management and provisioning system has no standard—each vendor needs to develop own system to manage hundreds or thousands of mini CMTSs</a:t>
            </a:r>
          </a:p>
          <a:p>
            <a:pPr marL="171450" indent="-171450">
              <a:buFont typeface="Arial" charset="0"/>
              <a:buChar char="•"/>
            </a:pPr>
            <a:r>
              <a:rPr lang="en-US" baseline="0" dirty="0"/>
              <a:t>New operational/support paradigm for headend/field techs </a:t>
            </a:r>
          </a:p>
          <a:p>
            <a:pPr marL="171450" indent="-171450">
              <a:buFont typeface="Arial" charset="0"/>
              <a:buChar char="•"/>
            </a:pPr>
            <a:r>
              <a:rPr lang="en-US" baseline="0" dirty="0"/>
              <a:t>More software in node</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F48FBF18-D258-42AC-A421-336881F9FB6A}" type="slidenum">
              <a:rPr lang="uk-UA" smtClean="0"/>
              <a:t>5</a:t>
            </a:fld>
            <a:endParaRPr lang="uk-UA"/>
          </a:p>
        </p:txBody>
      </p:sp>
    </p:spTree>
    <p:extLst>
      <p:ext uri="{BB962C8B-B14F-4D97-AF65-F5344CB8AC3E}">
        <p14:creationId xmlns:p14="http://schemas.microsoft.com/office/powerpoint/2010/main" val="1739437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Distributed Architecture may not be right for every customer</a:t>
            </a:r>
          </a:p>
          <a:p>
            <a:endParaRPr lang="en-US" baseline="0" dirty="0"/>
          </a:p>
          <a:p>
            <a:r>
              <a:rPr lang="en-US" baseline="0" dirty="0"/>
              <a:t>DAA is a neat, shiny toy, but what drives customers to use it is that it solves a problem more efficiently or cost effectively than the alternatives.</a:t>
            </a:r>
          </a:p>
          <a:p>
            <a:endParaRPr lang="en-US" baseline="0" dirty="0"/>
          </a:p>
          <a:p>
            <a:r>
              <a:rPr lang="en-US" baseline="0" dirty="0"/>
              <a:t>Comcast—space savings enable FD</a:t>
            </a:r>
          </a:p>
          <a:p>
            <a:endParaRPr lang="en-US" baseline="0" dirty="0"/>
          </a:p>
          <a:p>
            <a:r>
              <a:rPr lang="en-US" baseline="0" dirty="0"/>
              <a:t>Charter—hub consolidation, long links</a:t>
            </a:r>
          </a:p>
          <a:p>
            <a:endParaRPr lang="en-US" baseline="0" dirty="0"/>
          </a:p>
          <a:p>
            <a:r>
              <a:rPr lang="en-US" baseline="0" dirty="0"/>
              <a:t>CALA—enables D3.1</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F48FBF18-D258-42AC-A421-336881F9FB6A}" type="slidenum">
              <a:rPr lang="uk-UA" smtClean="0"/>
              <a:t>6</a:t>
            </a:fld>
            <a:endParaRPr lang="uk-UA"/>
          </a:p>
        </p:txBody>
      </p:sp>
    </p:spTree>
    <p:extLst>
      <p:ext uri="{BB962C8B-B14F-4D97-AF65-F5344CB8AC3E}">
        <p14:creationId xmlns:p14="http://schemas.microsoft.com/office/powerpoint/2010/main" val="1849222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FBF18-D258-42AC-A421-336881F9FB6A}" type="slidenum">
              <a:rPr lang="en-US" smtClean="0"/>
              <a:pPr/>
              <a:t>7</a:t>
            </a:fld>
            <a:endParaRPr lang="en-US"/>
          </a:p>
        </p:txBody>
      </p:sp>
    </p:spTree>
    <p:extLst>
      <p:ext uri="{BB962C8B-B14F-4D97-AF65-F5344CB8AC3E}">
        <p14:creationId xmlns:p14="http://schemas.microsoft.com/office/powerpoint/2010/main" val="445076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FBF18-D258-42AC-A421-336881F9FB6A}" type="slidenum">
              <a:rPr lang="en-US" smtClean="0"/>
              <a:pPr/>
              <a:t>8</a:t>
            </a:fld>
            <a:endParaRPr lang="en-US"/>
          </a:p>
        </p:txBody>
      </p:sp>
    </p:spTree>
    <p:extLst>
      <p:ext uri="{BB962C8B-B14F-4D97-AF65-F5344CB8AC3E}">
        <p14:creationId xmlns:p14="http://schemas.microsoft.com/office/powerpoint/2010/main" val="1555555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FBF18-D258-42AC-A421-336881F9FB6A}" type="slidenum">
              <a:rPr lang="en-US" smtClean="0"/>
              <a:t>10</a:t>
            </a:fld>
            <a:endParaRPr lang="en-US"/>
          </a:p>
        </p:txBody>
      </p:sp>
    </p:spTree>
    <p:extLst>
      <p:ext uri="{BB962C8B-B14F-4D97-AF65-F5344CB8AC3E}">
        <p14:creationId xmlns:p14="http://schemas.microsoft.com/office/powerpoint/2010/main" val="1044621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FBF18-D258-42AC-A421-336881F9FB6A}" type="slidenum">
              <a:rPr lang="en-US" smtClean="0"/>
              <a:t>13</a:t>
            </a:fld>
            <a:endParaRPr lang="en-US"/>
          </a:p>
        </p:txBody>
      </p:sp>
    </p:spTree>
    <p:extLst>
      <p:ext uri="{BB962C8B-B14F-4D97-AF65-F5344CB8AC3E}">
        <p14:creationId xmlns:p14="http://schemas.microsoft.com/office/powerpoint/2010/main" val="1511695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8FBF18-D258-42AC-A421-336881F9FB6A}" type="slidenum">
              <a:rPr lang="uk-UA" smtClean="0"/>
              <a:t>17</a:t>
            </a:fld>
            <a:endParaRPr lang="uk-UA"/>
          </a:p>
        </p:txBody>
      </p:sp>
    </p:spTree>
    <p:extLst>
      <p:ext uri="{BB962C8B-B14F-4D97-AF65-F5344CB8AC3E}">
        <p14:creationId xmlns:p14="http://schemas.microsoft.com/office/powerpoint/2010/main" val="2057394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ight Triangle 3"/>
          <p:cNvSpPr/>
          <p:nvPr/>
        </p:nvSpPr>
        <p:spPr>
          <a:xfrm flipH="1">
            <a:off x="0" y="1958212"/>
            <a:ext cx="12192000" cy="4899791"/>
          </a:xfrm>
          <a:custGeom>
            <a:avLst/>
            <a:gdLst/>
            <a:ahLst/>
            <a:cxnLst/>
            <a:rect l="l" t="t" r="r" b="b"/>
            <a:pathLst>
              <a:path w="9144000" h="4899791">
                <a:moveTo>
                  <a:pt x="0" y="0"/>
                </a:moveTo>
                <a:lnTo>
                  <a:pt x="0" y="2308991"/>
                </a:lnTo>
                <a:lnTo>
                  <a:pt x="0" y="3429000"/>
                </a:lnTo>
                <a:lnTo>
                  <a:pt x="0" y="4899791"/>
                </a:lnTo>
                <a:lnTo>
                  <a:pt x="9144000" y="4899791"/>
                </a:lnTo>
                <a:lnTo>
                  <a:pt x="9144000" y="3429000"/>
                </a:lnTo>
                <a:lnTo>
                  <a:pt x="9144000" y="2308991"/>
                </a:lnTo>
                <a:lnTo>
                  <a:pt x="9144000" y="1897979"/>
                </a:lnTo>
                <a:close/>
              </a:path>
            </a:pathLst>
          </a:cu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sz="1800"/>
          </a:p>
        </p:txBody>
      </p:sp>
      <p:sp>
        <p:nvSpPr>
          <p:cNvPr id="9" name="Right Triangle 18"/>
          <p:cNvSpPr/>
          <p:nvPr/>
        </p:nvSpPr>
        <p:spPr>
          <a:xfrm flipV="1">
            <a:off x="0" y="1954940"/>
            <a:ext cx="12192000" cy="1922733"/>
          </a:xfrm>
          <a:custGeom>
            <a:avLst/>
            <a:gdLst/>
            <a:ahLst/>
            <a:cxnLst/>
            <a:rect l="l" t="t" r="r" b="b"/>
            <a:pathLst>
              <a:path w="9144000" h="1922733">
                <a:moveTo>
                  <a:pt x="9144000" y="1922733"/>
                </a:moveTo>
                <a:lnTo>
                  <a:pt x="9144000" y="1914153"/>
                </a:lnTo>
                <a:lnTo>
                  <a:pt x="0" y="0"/>
                </a:lnTo>
                <a:lnTo>
                  <a:pt x="0" y="175119"/>
                </a:lnTo>
                <a:close/>
              </a:path>
            </a:pathLst>
          </a:custGeom>
          <a:solidFill>
            <a:srgbClr val="F1740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sz="1800"/>
          </a:p>
        </p:txBody>
      </p:sp>
      <p:sp>
        <p:nvSpPr>
          <p:cNvPr id="2" name="Title 1"/>
          <p:cNvSpPr>
            <a:spLocks noGrp="1"/>
          </p:cNvSpPr>
          <p:nvPr>
            <p:ph type="ctrTitle"/>
          </p:nvPr>
        </p:nvSpPr>
        <p:spPr>
          <a:xfrm>
            <a:off x="1016001" y="4495800"/>
            <a:ext cx="9653192" cy="1219200"/>
          </a:xfrm>
        </p:spPr>
        <p:txBody>
          <a:bodyPr anchor="b">
            <a:normAutofit/>
          </a:bodyPr>
          <a:lstStyle>
            <a:lvl1pPr>
              <a:lnSpc>
                <a:spcPct val="80000"/>
              </a:lnSpc>
              <a:defRPr sz="4400" b="0" cap="none" baseline="0">
                <a:solidFill>
                  <a:schemeClr val="tx1">
                    <a:lumMod val="85000"/>
                    <a:lumOff val="15000"/>
                  </a:schemeClr>
                </a:solidFill>
              </a:defRPr>
            </a:lvl1pPr>
          </a:lstStyle>
          <a:p>
            <a:r>
              <a:rPr lang="en-US"/>
              <a:t>Click to edit Master title style</a:t>
            </a:r>
            <a:endParaRPr/>
          </a:p>
        </p:txBody>
      </p:sp>
      <p:sp>
        <p:nvSpPr>
          <p:cNvPr id="3" name="Subtitle 2"/>
          <p:cNvSpPr>
            <a:spLocks noGrp="1"/>
          </p:cNvSpPr>
          <p:nvPr>
            <p:ph type="subTitle" idx="1"/>
          </p:nvPr>
        </p:nvSpPr>
        <p:spPr>
          <a:xfrm>
            <a:off x="1016001" y="5791200"/>
            <a:ext cx="9652000" cy="762000"/>
          </a:xfrm>
        </p:spPr>
        <p:txBody>
          <a:bodyPr>
            <a:normAutofit/>
          </a:bodyPr>
          <a:lstStyle>
            <a:lvl1pPr marL="0" indent="0" algn="l">
              <a:spcBef>
                <a:spcPts val="0"/>
              </a:spcBef>
              <a:buNone/>
              <a:defRPr sz="20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69547" y="2945922"/>
            <a:ext cx="2060448" cy="539496"/>
          </a:xfrm>
          <a:prstGeom prst="rect">
            <a:avLst/>
          </a:prstGeom>
        </p:spPr>
      </p:pic>
      <p:grpSp>
        <p:nvGrpSpPr>
          <p:cNvPr id="13" name="Group 12"/>
          <p:cNvGrpSpPr/>
          <p:nvPr/>
        </p:nvGrpSpPr>
        <p:grpSpPr>
          <a:xfrm>
            <a:off x="12395200" y="0"/>
            <a:ext cx="1930400" cy="6858000"/>
            <a:chOff x="9296400" y="0"/>
            <a:chExt cx="1447800" cy="6858000"/>
          </a:xfrm>
        </p:grpSpPr>
        <p:sp>
          <p:nvSpPr>
            <p:cNvPr id="14" name="Rectangle 13"/>
            <p:cNvSpPr/>
            <p:nvPr/>
          </p:nvSpPr>
          <p:spPr>
            <a:xfrm>
              <a:off x="9296400" y="0"/>
              <a:ext cx="1447800" cy="6858000"/>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l">
                <a:lnSpc>
                  <a:spcPct val="90000"/>
                </a:lnSpc>
                <a:spcBef>
                  <a:spcPts val="600"/>
                </a:spcBef>
              </a:pPr>
              <a:r>
                <a:rPr sz="1100" dirty="0"/>
                <a:t>When</a:t>
              </a:r>
              <a:r>
                <a:rPr sz="1100" baseline="0" dirty="0"/>
                <a:t> you paste in older title slides, your subtitle may appear with a  bullet point. </a:t>
              </a:r>
              <a:endParaRPr lang="en-US" sz="1100" baseline="0" dirty="0"/>
            </a:p>
            <a:p>
              <a:pPr marL="0" marR="0" indent="0" algn="l" defTabSz="914400" rtl="0" eaLnBrk="1" fontAlgn="auto" latinLnBrk="0" hangingPunct="1">
                <a:lnSpc>
                  <a:spcPct val="90000"/>
                </a:lnSpc>
                <a:spcBef>
                  <a:spcPts val="600"/>
                </a:spcBef>
                <a:spcAft>
                  <a:spcPts val="0"/>
                </a:spcAft>
                <a:buClrTx/>
                <a:buSzTx/>
                <a:buFontTx/>
                <a:buNone/>
                <a:tabLst/>
                <a:defRPr/>
              </a:pPr>
              <a:r>
                <a:rPr lang="en-US" sz="1100" baseline="0" dirty="0"/>
                <a:t>Click the </a:t>
              </a:r>
              <a:r>
                <a:rPr lang="en-US" sz="1100" b="1" baseline="0" dirty="0"/>
                <a:t>Fix footers and title slides</a:t>
              </a:r>
              <a:r>
                <a:rPr lang="en-US" sz="1100" baseline="0" dirty="0"/>
                <a:t> button in the Layout-Footer Fixer on the Home tab to repair this formatting.</a:t>
              </a:r>
              <a:endParaRPr lang="en-US" sz="1100" dirty="0"/>
            </a:p>
            <a:p>
              <a:pPr algn="l">
                <a:lnSpc>
                  <a:spcPct val="90000"/>
                </a:lnSpc>
                <a:spcBef>
                  <a:spcPts val="600"/>
                </a:spcBef>
              </a:pPr>
              <a:endParaRPr lang="en-US" sz="1100" baseline="0" dirty="0"/>
            </a:p>
            <a:p>
              <a:pPr algn="l">
                <a:lnSpc>
                  <a:spcPct val="90000"/>
                </a:lnSpc>
                <a:spcBef>
                  <a:spcPts val="600"/>
                </a:spcBef>
              </a:pPr>
              <a:endParaRPr lang="en-US" sz="1100" baseline="0" dirty="0"/>
            </a:p>
            <a:p>
              <a:pPr algn="l">
                <a:lnSpc>
                  <a:spcPct val="90000"/>
                </a:lnSpc>
                <a:spcBef>
                  <a:spcPts val="600"/>
                </a:spcBef>
              </a:pPr>
              <a:endParaRPr lang="en-US" sz="1100" baseline="0" dirty="0"/>
            </a:p>
            <a:p>
              <a:pPr algn="l">
                <a:lnSpc>
                  <a:spcPct val="90000"/>
                </a:lnSpc>
                <a:spcBef>
                  <a:spcPts val="600"/>
                </a:spcBef>
              </a:pPr>
              <a:r>
                <a:rPr lang="en-US" sz="1100" baseline="0" dirty="0"/>
                <a:t>On Mac PowerPoint 2011, these tools are located on a custom floating toolbar as well as on the Standard toolbar.</a:t>
              </a:r>
            </a:p>
            <a:p>
              <a:pPr algn="l">
                <a:lnSpc>
                  <a:spcPct val="90000"/>
                </a:lnSpc>
                <a:spcBef>
                  <a:spcPts val="600"/>
                </a:spcBef>
              </a:pPr>
              <a:r>
                <a:rPr lang="en-US" sz="1100" baseline="0" dirty="0"/>
                <a:t>To reapply formatting and placeholder position for any slide layout, click </a:t>
              </a:r>
              <a:r>
                <a:rPr sz="1100" baseline="0" dirty="0"/>
                <a:t>the RESET button on the Home tab (next to the New Slide gallery)</a:t>
              </a:r>
              <a:r>
                <a:rPr lang="en-US" sz="1100" baseline="0" dirty="0"/>
                <a:t>.</a:t>
              </a:r>
              <a:endParaRPr sz="1100" baseline="0" dirty="0"/>
            </a:p>
            <a:p>
              <a:pPr algn="l">
                <a:lnSpc>
                  <a:spcPct val="90000"/>
                </a:lnSpc>
                <a:spcBef>
                  <a:spcPts val="600"/>
                </a:spcBef>
              </a:pPr>
              <a:endParaRPr sz="1100" baseline="0" dirty="0"/>
            </a:p>
            <a:p>
              <a:pPr algn="l">
                <a:lnSpc>
                  <a:spcPct val="90000"/>
                </a:lnSpc>
                <a:spcBef>
                  <a:spcPts val="600"/>
                </a:spcBef>
              </a:pPr>
              <a:endParaRPr sz="1100" baseline="0" dirty="0"/>
            </a:p>
            <a:p>
              <a:pPr algn="l">
                <a:lnSpc>
                  <a:spcPct val="90000"/>
                </a:lnSpc>
                <a:spcBef>
                  <a:spcPts val="600"/>
                </a:spcBef>
              </a:pPr>
              <a:endParaRPr sz="1100" baseline="0" dirty="0"/>
            </a:p>
            <a:p>
              <a:pPr algn="l">
                <a:lnSpc>
                  <a:spcPct val="90000"/>
                </a:lnSpc>
                <a:spcBef>
                  <a:spcPts val="600"/>
                </a:spcBef>
              </a:pPr>
              <a:endParaRPr sz="1100" baseline="0" dirty="0"/>
            </a:p>
            <a:p>
              <a:pPr algn="l">
                <a:lnSpc>
                  <a:spcPct val="90000"/>
                </a:lnSpc>
                <a:spcBef>
                  <a:spcPts val="600"/>
                </a:spcBef>
              </a:pPr>
              <a:r>
                <a:rPr sz="1100" baseline="0" dirty="0"/>
                <a:t>RESET is at the bottom of the Change Layout button in Mac PowerPoint 2011.</a:t>
              </a:r>
            </a:p>
          </p:txBody>
        </p:sp>
        <p:grpSp>
          <p:nvGrpSpPr>
            <p:cNvPr id="15" name="Group 14"/>
            <p:cNvGrpSpPr/>
            <p:nvPr/>
          </p:nvGrpSpPr>
          <p:grpSpPr>
            <a:xfrm>
              <a:off x="9429750" y="4533124"/>
              <a:ext cx="1181100" cy="838200"/>
              <a:chOff x="9429750" y="4533124"/>
              <a:chExt cx="1181100" cy="838200"/>
            </a:xfrm>
          </p:grpSpPr>
          <p:pic>
            <p:nvPicPr>
              <p:cNvPr id="19"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429750" y="4533124"/>
                <a:ext cx="1181100" cy="838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0" name="Rectangle 19"/>
              <p:cNvSpPr/>
              <p:nvPr/>
            </p:nvSpPr>
            <p:spPr>
              <a:xfrm>
                <a:off x="9829800" y="4749576"/>
                <a:ext cx="685800" cy="274320"/>
              </a:xfrm>
              <a:prstGeom prst="rect">
                <a:avLst/>
              </a:prstGeom>
              <a:noFill/>
              <a:ln w="57150">
                <a:solidFill>
                  <a:srgbClr val="A40F0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800"/>
              </a:p>
            </p:txBody>
          </p:sp>
        </p:grpSp>
        <p:grpSp>
          <p:nvGrpSpPr>
            <p:cNvPr id="16" name="Group 15"/>
            <p:cNvGrpSpPr/>
            <p:nvPr/>
          </p:nvGrpSpPr>
          <p:grpSpPr>
            <a:xfrm>
              <a:off x="9429750" y="1735719"/>
              <a:ext cx="1189108" cy="634325"/>
              <a:chOff x="9429750" y="1735719"/>
              <a:chExt cx="1189108" cy="634325"/>
            </a:xfrm>
          </p:grpSpPr>
          <p:pic>
            <p:nvPicPr>
              <p:cNvPr id="17"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429750" y="1744756"/>
                <a:ext cx="1181100" cy="6252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Rectangle 17"/>
              <p:cNvSpPr/>
              <p:nvPr/>
            </p:nvSpPr>
            <p:spPr>
              <a:xfrm>
                <a:off x="9430138" y="1735719"/>
                <a:ext cx="1188720" cy="201168"/>
              </a:xfrm>
              <a:prstGeom prst="rect">
                <a:avLst/>
              </a:prstGeom>
              <a:noFill/>
              <a:ln w="57150">
                <a:solidFill>
                  <a:srgbClr val="A40F0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800"/>
              </a:p>
            </p:txBody>
          </p:sp>
        </p:grpSp>
      </p:grpSp>
    </p:spTree>
    <p:extLst>
      <p:ext uri="{BB962C8B-B14F-4D97-AF65-F5344CB8AC3E}">
        <p14:creationId xmlns:p14="http://schemas.microsoft.com/office/powerpoint/2010/main" val="1175520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6" name="Date Placeholder 5"/>
          <p:cNvSpPr>
            <a:spLocks noGrp="1"/>
          </p:cNvSpPr>
          <p:nvPr>
            <p:ph type="dt" sz="half" idx="10"/>
          </p:nvPr>
        </p:nvSpPr>
        <p:spPr>
          <a:xfrm>
            <a:off x="3962400" y="6572026"/>
            <a:ext cx="2926080" cy="182881"/>
          </a:xfrm>
        </p:spPr>
        <p:txBody>
          <a:bodyPr/>
          <a:lstStyle>
            <a:lvl1pPr algn="ctr">
              <a:defRPr/>
            </a:lvl1pPr>
          </a:lstStyle>
          <a:p>
            <a:r>
              <a:rPr lang="en-US"/>
              <a:t>July 18, 2017</a:t>
            </a:r>
          </a:p>
        </p:txBody>
      </p:sp>
      <p:sp>
        <p:nvSpPr>
          <p:cNvPr id="7" name="Footer Placeholder 6"/>
          <p:cNvSpPr>
            <a:spLocks noGrp="1"/>
          </p:cNvSpPr>
          <p:nvPr>
            <p:ph type="ftr" sz="quarter" idx="11"/>
          </p:nvPr>
        </p:nvSpPr>
        <p:spPr>
          <a:xfrm>
            <a:off x="6936264" y="6572023"/>
            <a:ext cx="4442937" cy="182880"/>
          </a:xfrm>
        </p:spPr>
        <p:txBody>
          <a:bodyPr/>
          <a:lstStyle>
            <a:lvl1pPr algn="l">
              <a:defRPr/>
            </a:lvl1pPr>
          </a:lstStyle>
          <a:p>
            <a:r>
              <a:rPr lang="en-US"/>
              <a:t>ARRIS Confidential and Proprietary</a:t>
            </a:r>
            <a:endParaRPr lang="en-US" dirty="0"/>
          </a:p>
        </p:txBody>
      </p:sp>
      <p:sp>
        <p:nvSpPr>
          <p:cNvPr id="8" name="Slide Number Placeholder 7"/>
          <p:cNvSpPr>
            <a:spLocks noGrp="1"/>
          </p:cNvSpPr>
          <p:nvPr>
            <p:ph type="sldNum" sz="quarter" idx="12"/>
          </p:nvPr>
        </p:nvSpPr>
        <p:spPr>
          <a:xfrm>
            <a:off x="11377227" y="6572023"/>
            <a:ext cx="541725" cy="182880"/>
          </a:xfrm>
        </p:spPr>
        <p:txBody>
          <a:bodyPr/>
          <a:lstStyle>
            <a:lvl1pPr algn="r">
              <a:defRPr/>
            </a:lvl1pPr>
          </a:lstStyle>
          <a:p>
            <a:fld id="{71FA2017-4488-4033-A37E-4064B866FEA5}" type="slidenum">
              <a:rPr lang="en-US" smtClean="0"/>
              <a:pPr/>
              <a:t>‹#›</a:t>
            </a:fld>
            <a:endParaRPr lang="en-US"/>
          </a:p>
        </p:txBody>
      </p:sp>
    </p:spTree>
    <p:extLst>
      <p:ext uri="{BB962C8B-B14F-4D97-AF65-F5344CB8AC3E}">
        <p14:creationId xmlns:p14="http://schemas.microsoft.com/office/powerpoint/2010/main" val="404530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o 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051" y="685803"/>
            <a:ext cx="11645900" cy="58673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Date Placeholder 1"/>
          <p:cNvSpPr>
            <a:spLocks noGrp="1"/>
          </p:cNvSpPr>
          <p:nvPr>
            <p:ph type="dt" sz="half" idx="10"/>
          </p:nvPr>
        </p:nvSpPr>
        <p:spPr>
          <a:xfrm>
            <a:off x="3962400" y="6572026"/>
            <a:ext cx="2926080" cy="182881"/>
          </a:xfrm>
        </p:spPr>
        <p:txBody>
          <a:bodyPr/>
          <a:lstStyle>
            <a:lvl1pPr algn="ctr">
              <a:defRPr/>
            </a:lvl1pPr>
          </a:lstStyle>
          <a:p>
            <a:r>
              <a:rPr lang="en-US"/>
              <a:t>July 18, 2017</a:t>
            </a:r>
          </a:p>
        </p:txBody>
      </p:sp>
      <p:sp>
        <p:nvSpPr>
          <p:cNvPr id="7" name="Footer Placeholder 6"/>
          <p:cNvSpPr>
            <a:spLocks noGrp="1"/>
          </p:cNvSpPr>
          <p:nvPr>
            <p:ph type="ftr" sz="quarter" idx="11"/>
          </p:nvPr>
        </p:nvSpPr>
        <p:spPr>
          <a:xfrm>
            <a:off x="6936264" y="6572023"/>
            <a:ext cx="4442937" cy="182880"/>
          </a:xfrm>
        </p:spPr>
        <p:txBody>
          <a:bodyPr/>
          <a:lstStyle>
            <a:lvl1pPr algn="l">
              <a:defRPr/>
            </a:lvl1pPr>
          </a:lstStyle>
          <a:p>
            <a:r>
              <a:rPr lang="en-US"/>
              <a:t>ARRIS Confidential and Proprietary</a:t>
            </a:r>
            <a:endParaRPr lang="en-US" dirty="0"/>
          </a:p>
        </p:txBody>
      </p:sp>
      <p:sp>
        <p:nvSpPr>
          <p:cNvPr id="8" name="Slide Number Placeholder 7"/>
          <p:cNvSpPr>
            <a:spLocks noGrp="1"/>
          </p:cNvSpPr>
          <p:nvPr>
            <p:ph type="sldNum" sz="quarter" idx="12"/>
          </p:nvPr>
        </p:nvSpPr>
        <p:spPr>
          <a:xfrm>
            <a:off x="11377227" y="6572023"/>
            <a:ext cx="541725" cy="182880"/>
          </a:xfrm>
        </p:spPr>
        <p:txBody>
          <a:bodyPr/>
          <a:lstStyle>
            <a:lvl1pPr algn="r">
              <a:defRPr/>
            </a:lvl1pPr>
          </a:lstStyle>
          <a:p>
            <a:fld id="{71FA2017-4488-4033-A37E-4064B866FEA5}" type="slidenum">
              <a:rPr lang="en-US" smtClean="0"/>
              <a:pPr/>
              <a:t>‹#›</a:t>
            </a:fld>
            <a:endParaRPr lang="en-US"/>
          </a:p>
        </p:txBody>
      </p:sp>
    </p:spTree>
    <p:extLst>
      <p:ext uri="{BB962C8B-B14F-4D97-AF65-F5344CB8AC3E}">
        <p14:creationId xmlns:p14="http://schemas.microsoft.com/office/powerpoint/2010/main" val="3149086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N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3962400" y="6572026"/>
            <a:ext cx="2926080" cy="182881"/>
          </a:xfrm>
        </p:spPr>
        <p:txBody>
          <a:bodyPr/>
          <a:lstStyle>
            <a:lvl1pPr algn="ctr">
              <a:defRPr/>
            </a:lvl1pPr>
          </a:lstStyle>
          <a:p>
            <a:r>
              <a:rPr lang="en-US"/>
              <a:t>July 18, 2017</a:t>
            </a:r>
          </a:p>
        </p:txBody>
      </p:sp>
      <p:sp>
        <p:nvSpPr>
          <p:cNvPr id="6" name="Footer Placeholder 5"/>
          <p:cNvSpPr>
            <a:spLocks noGrp="1"/>
          </p:cNvSpPr>
          <p:nvPr>
            <p:ph type="ftr" sz="quarter" idx="11"/>
          </p:nvPr>
        </p:nvSpPr>
        <p:spPr>
          <a:xfrm>
            <a:off x="6936264" y="6572023"/>
            <a:ext cx="4442937" cy="182880"/>
          </a:xfrm>
        </p:spPr>
        <p:txBody>
          <a:bodyPr/>
          <a:lstStyle>
            <a:lvl1pPr algn="l">
              <a:defRPr/>
            </a:lvl1pPr>
          </a:lstStyle>
          <a:p>
            <a:r>
              <a:rPr lang="en-US"/>
              <a:t>ARRIS Confidential and Proprietary</a:t>
            </a:r>
            <a:endParaRPr lang="en-US" dirty="0"/>
          </a:p>
        </p:txBody>
      </p:sp>
      <p:sp>
        <p:nvSpPr>
          <p:cNvPr id="7" name="Slide Number Placeholder 6"/>
          <p:cNvSpPr>
            <a:spLocks noGrp="1"/>
          </p:cNvSpPr>
          <p:nvPr>
            <p:ph type="sldNum" sz="quarter" idx="12"/>
          </p:nvPr>
        </p:nvSpPr>
        <p:spPr>
          <a:xfrm>
            <a:off x="11377227" y="6572023"/>
            <a:ext cx="541725" cy="182880"/>
          </a:xfrm>
        </p:spPr>
        <p:txBody>
          <a:bodyPr/>
          <a:lstStyle>
            <a:lvl1pPr algn="r">
              <a:defRPr/>
            </a:lvl1pPr>
          </a:lstStyle>
          <a:p>
            <a:fld id="{71FA2017-4488-4033-A37E-4064B866FEA5}" type="slidenum">
              <a:rPr lang="en-US" smtClean="0"/>
              <a:pPr/>
              <a:t>‹#›</a:t>
            </a:fld>
            <a:endParaRPr lang="en-US"/>
          </a:p>
        </p:txBody>
      </p:sp>
    </p:spTree>
    <p:extLst>
      <p:ext uri="{BB962C8B-B14F-4D97-AF65-F5344CB8AC3E}">
        <p14:creationId xmlns:p14="http://schemas.microsoft.com/office/powerpoint/2010/main" val="352439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a:xfrm>
            <a:off x="270935" y="1334035"/>
            <a:ext cx="11648016" cy="5212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TextBox 6"/>
          <p:cNvSpPr txBox="1"/>
          <p:nvPr/>
        </p:nvSpPr>
        <p:spPr>
          <a:xfrm>
            <a:off x="270935" y="6572023"/>
            <a:ext cx="3813176" cy="182880"/>
          </a:xfrm>
          <a:prstGeom prst="rect">
            <a:avLst/>
          </a:prstGeom>
          <a:noFill/>
        </p:spPr>
        <p:txBody>
          <a:bodyPr wrap="square" lIns="0" tIns="0" rIns="0" bIns="0" rtlCol="0" anchor="b">
            <a:noAutofit/>
          </a:bodyPr>
          <a:lstStyle/>
          <a:p>
            <a:pPr>
              <a:lnSpc>
                <a:spcPct val="100000"/>
              </a:lnSpc>
            </a:pPr>
            <a:r>
              <a:rPr lang="en-US" sz="900" dirty="0">
                <a:solidFill>
                  <a:schemeClr val="tx2">
                    <a:lumMod val="60000"/>
                    <a:lumOff val="40000"/>
                  </a:schemeClr>
                </a:solidFill>
              </a:rPr>
              <a:t>Copyright 2017 – ARRIS Enterprises, LLC. All rights reserved.</a:t>
            </a:r>
            <a:endParaRPr sz="900" dirty="0">
              <a:solidFill>
                <a:schemeClr val="tx2">
                  <a:lumMod val="60000"/>
                  <a:lumOff val="40000"/>
                </a:schemeClr>
              </a:solidFill>
            </a:endParaRPr>
          </a:p>
        </p:txBody>
      </p:sp>
      <p:sp>
        <p:nvSpPr>
          <p:cNvPr id="4" name="Date Placeholder 3"/>
          <p:cNvSpPr>
            <a:spLocks noGrp="1"/>
          </p:cNvSpPr>
          <p:nvPr>
            <p:ph type="dt" sz="half" idx="10"/>
          </p:nvPr>
        </p:nvSpPr>
        <p:spPr>
          <a:xfrm>
            <a:off x="3962400" y="6572026"/>
            <a:ext cx="2926080" cy="182881"/>
          </a:xfrm>
        </p:spPr>
        <p:txBody>
          <a:bodyPr/>
          <a:lstStyle>
            <a:lvl1pPr algn="ctr">
              <a:defRPr/>
            </a:lvl1pPr>
          </a:lstStyle>
          <a:p>
            <a:r>
              <a:rPr lang="en-US"/>
              <a:t>July 18, 2017</a:t>
            </a:r>
          </a:p>
        </p:txBody>
      </p:sp>
      <p:sp>
        <p:nvSpPr>
          <p:cNvPr id="5" name="Footer Placeholder 4"/>
          <p:cNvSpPr>
            <a:spLocks noGrp="1"/>
          </p:cNvSpPr>
          <p:nvPr>
            <p:ph type="ftr" sz="quarter" idx="11"/>
          </p:nvPr>
        </p:nvSpPr>
        <p:spPr>
          <a:xfrm>
            <a:off x="6936264" y="6572023"/>
            <a:ext cx="4442937" cy="182880"/>
          </a:xfrm>
        </p:spPr>
        <p:txBody>
          <a:bodyPr/>
          <a:lstStyle>
            <a:lvl1pPr algn="l">
              <a:defRPr/>
            </a:lvl1pPr>
          </a:lstStyle>
          <a:p>
            <a:r>
              <a:rPr lang="en-US"/>
              <a:t>ARRIS Confidential and Proprietary</a:t>
            </a:r>
            <a:endParaRPr lang="en-US" dirty="0"/>
          </a:p>
        </p:txBody>
      </p:sp>
      <p:sp>
        <p:nvSpPr>
          <p:cNvPr id="6" name="Slide Number Placeholder 5"/>
          <p:cNvSpPr>
            <a:spLocks noGrp="1"/>
          </p:cNvSpPr>
          <p:nvPr>
            <p:ph type="sldNum" sz="quarter" idx="12"/>
          </p:nvPr>
        </p:nvSpPr>
        <p:spPr>
          <a:xfrm>
            <a:off x="11377227" y="6572023"/>
            <a:ext cx="541725" cy="182880"/>
          </a:xfrm>
        </p:spPr>
        <p:txBody>
          <a:bodyPr/>
          <a:lstStyle>
            <a:lvl1pPr algn="r">
              <a:defRPr/>
            </a:lvl1pPr>
          </a:lstStyle>
          <a:p>
            <a:fld id="{71FA2017-4488-4033-A37E-4064B866FEA5}" type="slidenum">
              <a:rPr lang="en-US" smtClean="0"/>
              <a:pPr/>
              <a:t>‹#›</a:t>
            </a:fld>
            <a:endParaRPr lang="en-US"/>
          </a:p>
        </p:txBody>
      </p:sp>
    </p:spTree>
    <p:extLst>
      <p:ext uri="{BB962C8B-B14F-4D97-AF65-F5344CB8AC3E}">
        <p14:creationId xmlns:p14="http://schemas.microsoft.com/office/powerpoint/2010/main" val="184553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TextBox 6"/>
          <p:cNvSpPr txBox="1"/>
          <p:nvPr/>
        </p:nvSpPr>
        <p:spPr>
          <a:xfrm>
            <a:off x="270935" y="6572023"/>
            <a:ext cx="3813176" cy="182880"/>
          </a:xfrm>
          <a:prstGeom prst="rect">
            <a:avLst/>
          </a:prstGeom>
          <a:noFill/>
        </p:spPr>
        <p:txBody>
          <a:bodyPr wrap="square" lIns="0" tIns="0" rIns="0" bIns="0" rtlCol="0" anchor="b">
            <a:noAutofit/>
          </a:bodyPr>
          <a:lstStyle/>
          <a:p>
            <a:pPr>
              <a:lnSpc>
                <a:spcPct val="100000"/>
              </a:lnSpc>
            </a:pPr>
            <a:r>
              <a:rPr lang="en-US" sz="900" dirty="0">
                <a:solidFill>
                  <a:schemeClr val="tx2">
                    <a:lumMod val="60000"/>
                    <a:lumOff val="40000"/>
                  </a:schemeClr>
                </a:solidFill>
              </a:rPr>
              <a:t>Copyright 2017 – ARRIS Enterprises, LLC. All rights reserved.</a:t>
            </a:r>
            <a:endParaRPr sz="900" dirty="0">
              <a:solidFill>
                <a:schemeClr val="tx2">
                  <a:lumMod val="60000"/>
                  <a:lumOff val="40000"/>
                </a:schemeClr>
              </a:solidFill>
            </a:endParaRPr>
          </a:p>
        </p:txBody>
      </p:sp>
      <p:sp>
        <p:nvSpPr>
          <p:cNvPr id="5" name="Date Placeholder 4"/>
          <p:cNvSpPr>
            <a:spLocks noGrp="1"/>
          </p:cNvSpPr>
          <p:nvPr>
            <p:ph type="dt" sz="half" idx="10"/>
          </p:nvPr>
        </p:nvSpPr>
        <p:spPr>
          <a:xfrm>
            <a:off x="3962400" y="6572026"/>
            <a:ext cx="2926080" cy="182881"/>
          </a:xfrm>
        </p:spPr>
        <p:txBody>
          <a:bodyPr/>
          <a:lstStyle>
            <a:lvl1pPr algn="ctr">
              <a:defRPr/>
            </a:lvl1pPr>
          </a:lstStyle>
          <a:p>
            <a:r>
              <a:rPr lang="en-US"/>
              <a:t>July 18, 2017</a:t>
            </a:r>
          </a:p>
        </p:txBody>
      </p:sp>
      <p:sp>
        <p:nvSpPr>
          <p:cNvPr id="6" name="Footer Placeholder 5"/>
          <p:cNvSpPr>
            <a:spLocks noGrp="1"/>
          </p:cNvSpPr>
          <p:nvPr>
            <p:ph type="ftr" sz="quarter" idx="11"/>
          </p:nvPr>
        </p:nvSpPr>
        <p:spPr>
          <a:xfrm>
            <a:off x="6936264" y="6572023"/>
            <a:ext cx="4442937" cy="182880"/>
          </a:xfrm>
        </p:spPr>
        <p:txBody>
          <a:bodyPr/>
          <a:lstStyle>
            <a:lvl1pPr algn="l">
              <a:defRPr/>
            </a:lvl1pPr>
          </a:lstStyle>
          <a:p>
            <a:r>
              <a:rPr lang="en-US"/>
              <a:t>ARRIS Confidential and Proprietary</a:t>
            </a:r>
            <a:endParaRPr lang="en-US" dirty="0"/>
          </a:p>
        </p:txBody>
      </p:sp>
      <p:sp>
        <p:nvSpPr>
          <p:cNvPr id="8" name="Slide Number Placeholder 7"/>
          <p:cNvSpPr>
            <a:spLocks noGrp="1"/>
          </p:cNvSpPr>
          <p:nvPr>
            <p:ph type="sldNum" sz="quarter" idx="12"/>
          </p:nvPr>
        </p:nvSpPr>
        <p:spPr>
          <a:xfrm>
            <a:off x="11377227" y="6572023"/>
            <a:ext cx="541725" cy="182880"/>
          </a:xfrm>
        </p:spPr>
        <p:txBody>
          <a:bodyPr/>
          <a:lstStyle>
            <a:lvl1pPr algn="r">
              <a:defRPr/>
            </a:lvl1pPr>
          </a:lstStyle>
          <a:p>
            <a:fld id="{71FA2017-4488-4033-A37E-4064B866FEA5}" type="slidenum">
              <a:rPr lang="en-US" smtClean="0"/>
              <a:pPr/>
              <a:t>‹#›</a:t>
            </a:fld>
            <a:endParaRPr lang="en-US"/>
          </a:p>
        </p:txBody>
      </p:sp>
    </p:spTree>
    <p:extLst>
      <p:ext uri="{BB962C8B-B14F-4D97-AF65-F5344CB8AC3E}">
        <p14:creationId xmlns:p14="http://schemas.microsoft.com/office/powerpoint/2010/main" val="330776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losing Slide">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Right Triangle 3"/>
          <p:cNvSpPr/>
          <p:nvPr/>
        </p:nvSpPr>
        <p:spPr bwMode="white">
          <a:xfrm flipV="1">
            <a:off x="0" y="0"/>
            <a:ext cx="12192000" cy="5663238"/>
          </a:xfrm>
          <a:custGeom>
            <a:avLst/>
            <a:gdLst/>
            <a:ahLst/>
            <a:cxnLst/>
            <a:rect l="l" t="t" r="r" b="b"/>
            <a:pathLst>
              <a:path w="9144000" h="5663238">
                <a:moveTo>
                  <a:pt x="0" y="5663238"/>
                </a:moveTo>
                <a:lnTo>
                  <a:pt x="9144000" y="5663238"/>
                </a:lnTo>
                <a:lnTo>
                  <a:pt x="9144000" y="4899791"/>
                </a:lnTo>
                <a:lnTo>
                  <a:pt x="9144000" y="3834438"/>
                </a:lnTo>
                <a:lnTo>
                  <a:pt x="9144000" y="3429000"/>
                </a:lnTo>
                <a:lnTo>
                  <a:pt x="9144000" y="2308991"/>
                </a:lnTo>
                <a:lnTo>
                  <a:pt x="9144000" y="1897979"/>
                </a:lnTo>
                <a:lnTo>
                  <a:pt x="0" y="0"/>
                </a:lnTo>
                <a:lnTo>
                  <a:pt x="0" y="2308991"/>
                </a:lnTo>
                <a:lnTo>
                  <a:pt x="0" y="3429000"/>
                </a:lnTo>
                <a:lnTo>
                  <a:pt x="0" y="3834438"/>
                </a:lnTo>
                <a:lnTo>
                  <a:pt x="0" y="4899791"/>
                </a:lnTo>
                <a:close/>
              </a:path>
            </a:pathLst>
          </a:cu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sz="1800"/>
          </a:p>
        </p:txBody>
      </p:sp>
      <p:sp>
        <p:nvSpPr>
          <p:cNvPr id="5" name="Right Triangle 18"/>
          <p:cNvSpPr/>
          <p:nvPr/>
        </p:nvSpPr>
        <p:spPr>
          <a:xfrm flipV="1">
            <a:off x="0" y="3761102"/>
            <a:ext cx="12192000" cy="1922733"/>
          </a:xfrm>
          <a:custGeom>
            <a:avLst/>
            <a:gdLst/>
            <a:ahLst/>
            <a:cxnLst/>
            <a:rect l="l" t="t" r="r" b="b"/>
            <a:pathLst>
              <a:path w="9144000" h="1922733">
                <a:moveTo>
                  <a:pt x="9144000" y="1922733"/>
                </a:moveTo>
                <a:lnTo>
                  <a:pt x="9144000" y="1914153"/>
                </a:lnTo>
                <a:lnTo>
                  <a:pt x="0" y="0"/>
                </a:lnTo>
                <a:lnTo>
                  <a:pt x="0" y="175119"/>
                </a:lnTo>
                <a:close/>
              </a:path>
            </a:pathLst>
          </a:custGeom>
          <a:solidFill>
            <a:srgbClr val="F1740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sz="1800"/>
          </a:p>
        </p:txBody>
      </p:sp>
      <p:sp>
        <p:nvSpPr>
          <p:cNvPr id="8" name="Text Placeholder 7"/>
          <p:cNvSpPr>
            <a:spLocks noGrp="1"/>
          </p:cNvSpPr>
          <p:nvPr>
            <p:ph type="body" sz="quarter" idx="13" hasCustomPrompt="1"/>
          </p:nvPr>
        </p:nvSpPr>
        <p:spPr>
          <a:xfrm>
            <a:off x="1016029" y="1335091"/>
            <a:ext cx="10153840" cy="2093913"/>
          </a:xfrm>
          <a:prstGeom prst="rect">
            <a:avLst/>
          </a:prstGeom>
        </p:spPr>
        <p:txBody>
          <a:bodyPr anchor="b">
            <a:normAutofit/>
          </a:bodyPr>
          <a:lstStyle>
            <a:lvl1pPr marL="0" indent="0" algn="l">
              <a:lnSpc>
                <a:spcPct val="80000"/>
              </a:lnSpc>
              <a:spcBef>
                <a:spcPts val="0"/>
              </a:spcBef>
              <a:buNone/>
              <a:defRPr sz="4400" cap="none" baseline="0">
                <a:solidFill>
                  <a:schemeClr val="tx1">
                    <a:lumMod val="85000"/>
                    <a:lumOff val="15000"/>
                  </a:schemeClr>
                </a:solidFill>
              </a:defRPr>
            </a:lvl1pPr>
          </a:lstStyle>
          <a:p>
            <a:pPr lvl="0"/>
            <a:r>
              <a:t>[Thank you or other closing statement]</a:t>
            </a:r>
          </a:p>
        </p:txBody>
      </p:sp>
    </p:spTree>
    <p:extLst>
      <p:ext uri="{BB962C8B-B14F-4D97-AF65-F5344CB8AC3E}">
        <p14:creationId xmlns:p14="http://schemas.microsoft.com/office/powerpoint/2010/main" val="20433148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2">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ight Triangle 3"/>
          <p:cNvSpPr/>
          <p:nvPr/>
        </p:nvSpPr>
        <p:spPr>
          <a:xfrm flipH="1">
            <a:off x="0" y="1958212"/>
            <a:ext cx="12192000" cy="4899791"/>
          </a:xfrm>
          <a:custGeom>
            <a:avLst/>
            <a:gdLst/>
            <a:ahLst/>
            <a:cxnLst/>
            <a:rect l="l" t="t" r="r" b="b"/>
            <a:pathLst>
              <a:path w="9144000" h="4899791">
                <a:moveTo>
                  <a:pt x="0" y="0"/>
                </a:moveTo>
                <a:lnTo>
                  <a:pt x="0" y="2308991"/>
                </a:lnTo>
                <a:lnTo>
                  <a:pt x="0" y="3429000"/>
                </a:lnTo>
                <a:lnTo>
                  <a:pt x="0" y="4899791"/>
                </a:lnTo>
                <a:lnTo>
                  <a:pt x="9144000" y="4899791"/>
                </a:lnTo>
                <a:lnTo>
                  <a:pt x="9144000" y="3429000"/>
                </a:lnTo>
                <a:lnTo>
                  <a:pt x="9144000" y="2308991"/>
                </a:lnTo>
                <a:lnTo>
                  <a:pt x="9144000" y="1897979"/>
                </a:lnTo>
                <a:close/>
              </a:path>
            </a:pathLst>
          </a:cu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sz="1800"/>
          </a:p>
        </p:txBody>
      </p:sp>
      <p:sp>
        <p:nvSpPr>
          <p:cNvPr id="9" name="Right Triangle 18"/>
          <p:cNvSpPr/>
          <p:nvPr/>
        </p:nvSpPr>
        <p:spPr>
          <a:xfrm flipV="1">
            <a:off x="0" y="1954940"/>
            <a:ext cx="12192000" cy="1922733"/>
          </a:xfrm>
          <a:custGeom>
            <a:avLst/>
            <a:gdLst/>
            <a:ahLst/>
            <a:cxnLst/>
            <a:rect l="l" t="t" r="r" b="b"/>
            <a:pathLst>
              <a:path w="9144000" h="1922733">
                <a:moveTo>
                  <a:pt x="9144000" y="1922733"/>
                </a:moveTo>
                <a:lnTo>
                  <a:pt x="9144000" y="1914153"/>
                </a:lnTo>
                <a:lnTo>
                  <a:pt x="0" y="0"/>
                </a:lnTo>
                <a:lnTo>
                  <a:pt x="0" y="175119"/>
                </a:lnTo>
                <a:close/>
              </a:path>
            </a:pathLst>
          </a:custGeom>
          <a:solidFill>
            <a:srgbClr val="F1740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sz="1800"/>
          </a:p>
        </p:txBody>
      </p:sp>
      <p:sp>
        <p:nvSpPr>
          <p:cNvPr id="2" name="Title 1"/>
          <p:cNvSpPr>
            <a:spLocks noGrp="1"/>
          </p:cNvSpPr>
          <p:nvPr>
            <p:ph type="ctrTitle"/>
          </p:nvPr>
        </p:nvSpPr>
        <p:spPr>
          <a:xfrm>
            <a:off x="1016001" y="4495800"/>
            <a:ext cx="9653192" cy="1219200"/>
          </a:xfrm>
        </p:spPr>
        <p:txBody>
          <a:bodyPr anchor="b">
            <a:normAutofit/>
          </a:bodyPr>
          <a:lstStyle>
            <a:lvl1pPr>
              <a:lnSpc>
                <a:spcPct val="80000"/>
              </a:lnSpc>
              <a:defRPr sz="4400" b="0" cap="none" baseline="0">
                <a:solidFill>
                  <a:schemeClr val="tx1">
                    <a:lumMod val="85000"/>
                    <a:lumOff val="15000"/>
                  </a:schemeClr>
                </a:solidFill>
              </a:defRPr>
            </a:lvl1pPr>
          </a:lstStyle>
          <a:p>
            <a:r>
              <a:rPr lang="en-US"/>
              <a:t>Click to edit Master title style</a:t>
            </a:r>
            <a:endParaRPr/>
          </a:p>
        </p:txBody>
      </p:sp>
      <p:sp>
        <p:nvSpPr>
          <p:cNvPr id="3" name="Subtitle 2"/>
          <p:cNvSpPr>
            <a:spLocks noGrp="1"/>
          </p:cNvSpPr>
          <p:nvPr>
            <p:ph type="subTitle" idx="1"/>
          </p:nvPr>
        </p:nvSpPr>
        <p:spPr>
          <a:xfrm>
            <a:off x="1016001" y="5791200"/>
            <a:ext cx="9652000" cy="762000"/>
          </a:xfrm>
        </p:spPr>
        <p:txBody>
          <a:bodyPr>
            <a:normAutofit/>
          </a:bodyPr>
          <a:lstStyle>
            <a:lvl1pPr marL="0" indent="0" algn="l">
              <a:spcBef>
                <a:spcPts val="0"/>
              </a:spcBef>
              <a:buNone/>
              <a:defRPr sz="20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69547" y="2945922"/>
            <a:ext cx="2060448" cy="539496"/>
          </a:xfrm>
          <a:prstGeom prst="rect">
            <a:avLst/>
          </a:prstGeom>
        </p:spPr>
      </p:pic>
    </p:spTree>
    <p:extLst>
      <p:ext uri="{BB962C8B-B14F-4D97-AF65-F5344CB8AC3E}">
        <p14:creationId xmlns:p14="http://schemas.microsoft.com/office/powerpoint/2010/main" val="3857667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3">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ight Triangle 3"/>
          <p:cNvSpPr/>
          <p:nvPr/>
        </p:nvSpPr>
        <p:spPr>
          <a:xfrm flipH="1">
            <a:off x="0" y="1958212"/>
            <a:ext cx="12192000" cy="4899791"/>
          </a:xfrm>
          <a:custGeom>
            <a:avLst/>
            <a:gdLst/>
            <a:ahLst/>
            <a:cxnLst/>
            <a:rect l="l" t="t" r="r" b="b"/>
            <a:pathLst>
              <a:path w="9144000" h="4899791">
                <a:moveTo>
                  <a:pt x="0" y="0"/>
                </a:moveTo>
                <a:lnTo>
                  <a:pt x="0" y="2308991"/>
                </a:lnTo>
                <a:lnTo>
                  <a:pt x="0" y="3429000"/>
                </a:lnTo>
                <a:lnTo>
                  <a:pt x="0" y="4899791"/>
                </a:lnTo>
                <a:lnTo>
                  <a:pt x="9144000" y="4899791"/>
                </a:lnTo>
                <a:lnTo>
                  <a:pt x="9144000" y="3429000"/>
                </a:lnTo>
                <a:lnTo>
                  <a:pt x="9144000" y="2308991"/>
                </a:lnTo>
                <a:lnTo>
                  <a:pt x="9144000" y="1897979"/>
                </a:lnTo>
                <a:close/>
              </a:path>
            </a:pathLst>
          </a:cu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sz="1800"/>
          </a:p>
        </p:txBody>
      </p:sp>
      <p:sp>
        <p:nvSpPr>
          <p:cNvPr id="9" name="Right Triangle 18"/>
          <p:cNvSpPr/>
          <p:nvPr/>
        </p:nvSpPr>
        <p:spPr>
          <a:xfrm flipV="1">
            <a:off x="0" y="1954940"/>
            <a:ext cx="12192000" cy="1922733"/>
          </a:xfrm>
          <a:custGeom>
            <a:avLst/>
            <a:gdLst/>
            <a:ahLst/>
            <a:cxnLst/>
            <a:rect l="l" t="t" r="r" b="b"/>
            <a:pathLst>
              <a:path w="9144000" h="1922733">
                <a:moveTo>
                  <a:pt x="9144000" y="1922733"/>
                </a:moveTo>
                <a:lnTo>
                  <a:pt x="9144000" y="1914153"/>
                </a:lnTo>
                <a:lnTo>
                  <a:pt x="0" y="0"/>
                </a:lnTo>
                <a:lnTo>
                  <a:pt x="0" y="175119"/>
                </a:lnTo>
                <a:close/>
              </a:path>
            </a:pathLst>
          </a:custGeom>
          <a:solidFill>
            <a:srgbClr val="F1740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sz="1800"/>
          </a:p>
        </p:txBody>
      </p:sp>
      <p:sp>
        <p:nvSpPr>
          <p:cNvPr id="2" name="Title 1"/>
          <p:cNvSpPr>
            <a:spLocks noGrp="1"/>
          </p:cNvSpPr>
          <p:nvPr>
            <p:ph type="ctrTitle"/>
          </p:nvPr>
        </p:nvSpPr>
        <p:spPr>
          <a:xfrm>
            <a:off x="1016001" y="4495800"/>
            <a:ext cx="9653192" cy="1219200"/>
          </a:xfrm>
        </p:spPr>
        <p:txBody>
          <a:bodyPr anchor="b">
            <a:normAutofit/>
          </a:bodyPr>
          <a:lstStyle>
            <a:lvl1pPr>
              <a:lnSpc>
                <a:spcPct val="80000"/>
              </a:lnSpc>
              <a:defRPr sz="4400" b="0" cap="none" baseline="0">
                <a:solidFill>
                  <a:schemeClr val="tx1">
                    <a:lumMod val="85000"/>
                    <a:lumOff val="15000"/>
                  </a:schemeClr>
                </a:solidFill>
              </a:defRPr>
            </a:lvl1pPr>
          </a:lstStyle>
          <a:p>
            <a:r>
              <a:rPr lang="en-US"/>
              <a:t>Click to edit Master title style</a:t>
            </a:r>
            <a:endParaRPr/>
          </a:p>
        </p:txBody>
      </p:sp>
      <p:sp>
        <p:nvSpPr>
          <p:cNvPr id="3" name="Subtitle 2"/>
          <p:cNvSpPr>
            <a:spLocks noGrp="1"/>
          </p:cNvSpPr>
          <p:nvPr>
            <p:ph type="subTitle" idx="1"/>
          </p:nvPr>
        </p:nvSpPr>
        <p:spPr>
          <a:xfrm>
            <a:off x="1016001" y="5791200"/>
            <a:ext cx="9652000" cy="762000"/>
          </a:xfrm>
        </p:spPr>
        <p:txBody>
          <a:bodyPr>
            <a:normAutofit/>
          </a:bodyPr>
          <a:lstStyle>
            <a:lvl1pPr marL="0" indent="0" algn="l">
              <a:spcBef>
                <a:spcPts val="0"/>
              </a:spcBef>
              <a:buNone/>
              <a:defRPr sz="20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69547" y="2945922"/>
            <a:ext cx="2060448" cy="539496"/>
          </a:xfrm>
          <a:prstGeom prst="rect">
            <a:avLst/>
          </a:prstGeom>
        </p:spPr>
      </p:pic>
    </p:spTree>
    <p:extLst>
      <p:ext uri="{BB962C8B-B14F-4D97-AF65-F5344CB8AC3E}">
        <p14:creationId xmlns:p14="http://schemas.microsoft.com/office/powerpoint/2010/main" val="251001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4">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ight Triangle 3"/>
          <p:cNvSpPr/>
          <p:nvPr/>
        </p:nvSpPr>
        <p:spPr>
          <a:xfrm flipH="1">
            <a:off x="0" y="1958212"/>
            <a:ext cx="12192000" cy="4899791"/>
          </a:xfrm>
          <a:custGeom>
            <a:avLst/>
            <a:gdLst/>
            <a:ahLst/>
            <a:cxnLst/>
            <a:rect l="l" t="t" r="r" b="b"/>
            <a:pathLst>
              <a:path w="9144000" h="4899791">
                <a:moveTo>
                  <a:pt x="0" y="0"/>
                </a:moveTo>
                <a:lnTo>
                  <a:pt x="0" y="2308991"/>
                </a:lnTo>
                <a:lnTo>
                  <a:pt x="0" y="3429000"/>
                </a:lnTo>
                <a:lnTo>
                  <a:pt x="0" y="4899791"/>
                </a:lnTo>
                <a:lnTo>
                  <a:pt x="9144000" y="4899791"/>
                </a:lnTo>
                <a:lnTo>
                  <a:pt x="9144000" y="3429000"/>
                </a:lnTo>
                <a:lnTo>
                  <a:pt x="9144000" y="2308991"/>
                </a:lnTo>
                <a:lnTo>
                  <a:pt x="9144000" y="1897979"/>
                </a:lnTo>
                <a:close/>
              </a:path>
            </a:pathLst>
          </a:cu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sz="1800"/>
          </a:p>
        </p:txBody>
      </p:sp>
      <p:sp>
        <p:nvSpPr>
          <p:cNvPr id="9" name="Right Triangle 18"/>
          <p:cNvSpPr/>
          <p:nvPr/>
        </p:nvSpPr>
        <p:spPr>
          <a:xfrm flipV="1">
            <a:off x="0" y="1954940"/>
            <a:ext cx="12192000" cy="1922733"/>
          </a:xfrm>
          <a:custGeom>
            <a:avLst/>
            <a:gdLst/>
            <a:ahLst/>
            <a:cxnLst/>
            <a:rect l="l" t="t" r="r" b="b"/>
            <a:pathLst>
              <a:path w="9144000" h="1922733">
                <a:moveTo>
                  <a:pt x="9144000" y="1922733"/>
                </a:moveTo>
                <a:lnTo>
                  <a:pt x="9144000" y="1914153"/>
                </a:lnTo>
                <a:lnTo>
                  <a:pt x="0" y="0"/>
                </a:lnTo>
                <a:lnTo>
                  <a:pt x="0" y="175119"/>
                </a:lnTo>
                <a:close/>
              </a:path>
            </a:pathLst>
          </a:custGeom>
          <a:solidFill>
            <a:srgbClr val="F1740D"/>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sz="1800"/>
          </a:p>
        </p:txBody>
      </p:sp>
      <p:sp>
        <p:nvSpPr>
          <p:cNvPr id="2" name="Title 1"/>
          <p:cNvSpPr>
            <a:spLocks noGrp="1"/>
          </p:cNvSpPr>
          <p:nvPr>
            <p:ph type="ctrTitle"/>
          </p:nvPr>
        </p:nvSpPr>
        <p:spPr>
          <a:xfrm>
            <a:off x="1016001" y="4495800"/>
            <a:ext cx="9653192" cy="1219200"/>
          </a:xfrm>
        </p:spPr>
        <p:txBody>
          <a:bodyPr anchor="b">
            <a:normAutofit/>
          </a:bodyPr>
          <a:lstStyle>
            <a:lvl1pPr>
              <a:lnSpc>
                <a:spcPct val="80000"/>
              </a:lnSpc>
              <a:defRPr sz="4400" b="0" cap="none" baseline="0">
                <a:solidFill>
                  <a:schemeClr val="tx1">
                    <a:lumMod val="85000"/>
                    <a:lumOff val="15000"/>
                  </a:schemeClr>
                </a:solidFill>
              </a:defRPr>
            </a:lvl1pPr>
          </a:lstStyle>
          <a:p>
            <a:r>
              <a:rPr lang="en-US"/>
              <a:t>Click to edit Master title style</a:t>
            </a:r>
            <a:endParaRPr/>
          </a:p>
        </p:txBody>
      </p:sp>
      <p:sp>
        <p:nvSpPr>
          <p:cNvPr id="3" name="Subtitle 2"/>
          <p:cNvSpPr>
            <a:spLocks noGrp="1"/>
          </p:cNvSpPr>
          <p:nvPr>
            <p:ph type="subTitle" idx="1"/>
          </p:nvPr>
        </p:nvSpPr>
        <p:spPr>
          <a:xfrm>
            <a:off x="1016001" y="5791200"/>
            <a:ext cx="9652000" cy="762000"/>
          </a:xfrm>
        </p:spPr>
        <p:txBody>
          <a:bodyPr>
            <a:normAutofit/>
          </a:bodyPr>
          <a:lstStyle>
            <a:lvl1pPr marL="0" indent="0" algn="l">
              <a:spcBef>
                <a:spcPts val="0"/>
              </a:spcBef>
              <a:buNone/>
              <a:defRPr sz="20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69547" y="2945922"/>
            <a:ext cx="2060448" cy="539496"/>
          </a:xfrm>
          <a:prstGeom prst="rect">
            <a:avLst/>
          </a:prstGeom>
        </p:spPr>
      </p:pic>
    </p:spTree>
    <p:extLst>
      <p:ext uri="{BB962C8B-B14F-4D97-AF65-F5344CB8AC3E}">
        <p14:creationId xmlns:p14="http://schemas.microsoft.com/office/powerpoint/2010/main" val="3088696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5">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16001" y="2819400"/>
            <a:ext cx="9653192" cy="2362200"/>
          </a:xfrm>
        </p:spPr>
        <p:txBody>
          <a:bodyPr anchor="b">
            <a:normAutofit/>
          </a:bodyPr>
          <a:lstStyle>
            <a:lvl1pPr>
              <a:lnSpc>
                <a:spcPct val="80000"/>
              </a:lnSpc>
              <a:defRPr sz="4400" b="0" cap="none" baseline="0">
                <a:solidFill>
                  <a:schemeClr val="accent1"/>
                </a:solidFill>
              </a:defRPr>
            </a:lvl1pPr>
          </a:lstStyle>
          <a:p>
            <a:r>
              <a:rPr lang="en-US"/>
              <a:t>Click to edit Master title style</a:t>
            </a:r>
            <a:endParaRPr/>
          </a:p>
        </p:txBody>
      </p:sp>
      <p:sp>
        <p:nvSpPr>
          <p:cNvPr id="3" name="Subtitle 2"/>
          <p:cNvSpPr>
            <a:spLocks noGrp="1"/>
          </p:cNvSpPr>
          <p:nvPr>
            <p:ph type="subTitle" idx="1"/>
          </p:nvPr>
        </p:nvSpPr>
        <p:spPr>
          <a:xfrm>
            <a:off x="1016001" y="5257800"/>
            <a:ext cx="9652000" cy="917448"/>
          </a:xfrm>
        </p:spPr>
        <p:txBody>
          <a:bodyPr>
            <a:normAutofit/>
          </a:bodyPr>
          <a:lstStyle>
            <a:lvl1pPr marL="0" indent="0" algn="l">
              <a:spcBef>
                <a:spcPts val="0"/>
              </a:spcBef>
              <a:buNone/>
              <a:defRPr sz="200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grpSp>
        <p:nvGrpSpPr>
          <p:cNvPr id="2049" name="Group 2048"/>
          <p:cNvGrpSpPr/>
          <p:nvPr/>
        </p:nvGrpSpPr>
        <p:grpSpPr>
          <a:xfrm>
            <a:off x="0" y="3"/>
            <a:ext cx="12192000" cy="2780257"/>
            <a:chOff x="0" y="0"/>
            <a:chExt cx="9144000" cy="2780257"/>
          </a:xfrm>
        </p:grpSpPr>
        <p:sp>
          <p:nvSpPr>
            <p:cNvPr id="37" name="Freeform 36"/>
            <p:cNvSpPr/>
            <p:nvPr/>
          </p:nvSpPr>
          <p:spPr>
            <a:xfrm>
              <a:off x="0" y="0"/>
              <a:ext cx="9144000" cy="2775846"/>
            </a:xfrm>
            <a:custGeom>
              <a:avLst/>
              <a:gdLst/>
              <a:ahLst/>
              <a:cxnLst/>
              <a:rect l="l" t="t" r="r" b="b"/>
              <a:pathLst>
                <a:path w="9144000" h="2775846">
                  <a:moveTo>
                    <a:pt x="0" y="0"/>
                  </a:moveTo>
                  <a:lnTo>
                    <a:pt x="9144000" y="0"/>
                  </a:lnTo>
                  <a:lnTo>
                    <a:pt x="9144000" y="892114"/>
                  </a:lnTo>
                  <a:lnTo>
                    <a:pt x="0" y="2775846"/>
                  </a:lnTo>
                  <a:close/>
                </a:path>
              </a:pathLst>
            </a:custGeom>
            <a:solidFill>
              <a:srgbClr val="EFF0F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38" name="Freeform 37"/>
            <p:cNvSpPr/>
            <p:nvPr/>
          </p:nvSpPr>
          <p:spPr>
            <a:xfrm>
              <a:off x="0" y="0"/>
              <a:ext cx="7367682" cy="2761811"/>
            </a:xfrm>
            <a:custGeom>
              <a:avLst/>
              <a:gdLst/>
              <a:ahLst/>
              <a:cxnLst/>
              <a:rect l="l" t="t" r="r" b="b"/>
              <a:pathLst>
                <a:path w="7367682" h="2761811">
                  <a:moveTo>
                    <a:pt x="0" y="0"/>
                  </a:moveTo>
                  <a:lnTo>
                    <a:pt x="1785055" y="0"/>
                  </a:lnTo>
                  <a:lnTo>
                    <a:pt x="7367682" y="1253543"/>
                  </a:lnTo>
                  <a:lnTo>
                    <a:pt x="0" y="2761811"/>
                  </a:lnTo>
                  <a:close/>
                </a:path>
              </a:pathLst>
            </a:custGeom>
            <a:solidFill>
              <a:srgbClr val="F3F4F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39" name="Freeform 38"/>
            <p:cNvSpPr/>
            <p:nvPr/>
          </p:nvSpPr>
          <p:spPr>
            <a:xfrm>
              <a:off x="0" y="0"/>
              <a:ext cx="7367681" cy="2761811"/>
            </a:xfrm>
            <a:custGeom>
              <a:avLst/>
              <a:gdLst/>
              <a:ahLst/>
              <a:cxnLst/>
              <a:rect l="l" t="t" r="r" b="b"/>
              <a:pathLst>
                <a:path w="7367681" h="2761811">
                  <a:moveTo>
                    <a:pt x="0" y="0"/>
                  </a:moveTo>
                  <a:lnTo>
                    <a:pt x="337815" y="0"/>
                  </a:lnTo>
                  <a:lnTo>
                    <a:pt x="7367681" y="1253543"/>
                  </a:lnTo>
                  <a:lnTo>
                    <a:pt x="0" y="2761811"/>
                  </a:lnTo>
                  <a:close/>
                </a:path>
              </a:pathLst>
            </a:custGeom>
            <a:solidFill>
              <a:srgbClr val="E6E7E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40" name="Freeform 39"/>
            <p:cNvSpPr/>
            <p:nvPr/>
          </p:nvSpPr>
          <p:spPr>
            <a:xfrm>
              <a:off x="0" y="1265957"/>
              <a:ext cx="7313590" cy="1514300"/>
            </a:xfrm>
            <a:custGeom>
              <a:avLst/>
              <a:gdLst/>
              <a:ahLst/>
              <a:cxnLst/>
              <a:rect l="l" t="t" r="r" b="b"/>
              <a:pathLst>
                <a:path w="7313590" h="1514300">
                  <a:moveTo>
                    <a:pt x="7313590" y="0"/>
                  </a:moveTo>
                  <a:lnTo>
                    <a:pt x="0" y="1514300"/>
                  </a:lnTo>
                  <a:lnTo>
                    <a:pt x="0" y="1309113"/>
                  </a:lnTo>
                  <a:close/>
                </a:path>
              </a:pathLst>
            </a:custGeom>
            <a:solidFill>
              <a:srgbClr val="D9D8D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41" name="Freeform 40"/>
            <p:cNvSpPr/>
            <p:nvPr/>
          </p:nvSpPr>
          <p:spPr>
            <a:xfrm>
              <a:off x="6636048" y="0"/>
              <a:ext cx="688773" cy="1267832"/>
            </a:xfrm>
            <a:custGeom>
              <a:avLst/>
              <a:gdLst/>
              <a:ahLst/>
              <a:cxnLst/>
              <a:rect l="l" t="t" r="r" b="b"/>
              <a:pathLst>
                <a:path w="688773" h="1267832">
                  <a:moveTo>
                    <a:pt x="0" y="0"/>
                  </a:moveTo>
                  <a:lnTo>
                    <a:pt x="419337" y="0"/>
                  </a:lnTo>
                  <a:lnTo>
                    <a:pt x="688773" y="1267832"/>
                  </a:lnTo>
                  <a:close/>
                </a:path>
              </a:pathLst>
            </a:custGeom>
            <a:solidFill>
              <a:srgbClr val="ECEDEB"/>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42" name="Freeform 41"/>
            <p:cNvSpPr/>
            <p:nvPr/>
          </p:nvSpPr>
          <p:spPr>
            <a:xfrm>
              <a:off x="3951907" y="0"/>
              <a:ext cx="3382438" cy="1263070"/>
            </a:xfrm>
            <a:custGeom>
              <a:avLst/>
              <a:gdLst/>
              <a:ahLst/>
              <a:cxnLst/>
              <a:rect l="l" t="t" r="r" b="b"/>
              <a:pathLst>
                <a:path w="3382438" h="1263070">
                  <a:moveTo>
                    <a:pt x="0" y="0"/>
                  </a:moveTo>
                  <a:lnTo>
                    <a:pt x="1723264" y="0"/>
                  </a:lnTo>
                  <a:lnTo>
                    <a:pt x="3382438" y="1263070"/>
                  </a:lnTo>
                  <a:close/>
                </a:path>
              </a:pathLst>
            </a:custGeom>
            <a:solidFill>
              <a:srgbClr val="ECEDEB"/>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43" name="Freeform 42"/>
            <p:cNvSpPr/>
            <p:nvPr/>
          </p:nvSpPr>
          <p:spPr>
            <a:xfrm>
              <a:off x="5321750" y="0"/>
              <a:ext cx="2012595" cy="1263070"/>
            </a:xfrm>
            <a:custGeom>
              <a:avLst/>
              <a:gdLst/>
              <a:ahLst/>
              <a:cxnLst/>
              <a:rect l="l" t="t" r="r" b="b"/>
              <a:pathLst>
                <a:path w="2012595" h="1263070">
                  <a:moveTo>
                    <a:pt x="0" y="0"/>
                  </a:moveTo>
                  <a:lnTo>
                    <a:pt x="1004499" y="0"/>
                  </a:lnTo>
                  <a:lnTo>
                    <a:pt x="2012595" y="1263070"/>
                  </a:lnTo>
                  <a:close/>
                </a:path>
              </a:pathLst>
            </a:custGeom>
            <a:solidFill>
              <a:srgbClr val="F3F4F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44" name="Freeform 43"/>
            <p:cNvSpPr/>
            <p:nvPr/>
          </p:nvSpPr>
          <p:spPr>
            <a:xfrm flipH="1">
              <a:off x="7313590" y="0"/>
              <a:ext cx="1830410" cy="1263070"/>
            </a:xfrm>
            <a:custGeom>
              <a:avLst/>
              <a:gdLst/>
              <a:ahLst/>
              <a:cxnLst/>
              <a:rect l="l" t="t" r="r" b="b"/>
              <a:pathLst>
                <a:path w="1830410" h="1263070">
                  <a:moveTo>
                    <a:pt x="440321" y="0"/>
                  </a:moveTo>
                  <a:lnTo>
                    <a:pt x="0" y="0"/>
                  </a:lnTo>
                  <a:lnTo>
                    <a:pt x="0" y="114337"/>
                  </a:lnTo>
                  <a:lnTo>
                    <a:pt x="1830410" y="1263070"/>
                  </a:lnTo>
                  <a:close/>
                </a:path>
              </a:pathLst>
            </a:custGeom>
            <a:solidFill>
              <a:srgbClr val="F3F4F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45" name="Freeform 44"/>
            <p:cNvSpPr/>
            <p:nvPr/>
          </p:nvSpPr>
          <p:spPr>
            <a:xfrm flipH="1">
              <a:off x="7297489" y="0"/>
              <a:ext cx="1846511" cy="1263071"/>
            </a:xfrm>
            <a:custGeom>
              <a:avLst/>
              <a:gdLst/>
              <a:ahLst/>
              <a:cxnLst/>
              <a:rect l="l" t="t" r="r" b="b"/>
              <a:pathLst>
                <a:path w="1846511" h="1263071">
                  <a:moveTo>
                    <a:pt x="187336" y="0"/>
                  </a:moveTo>
                  <a:lnTo>
                    <a:pt x="0" y="0"/>
                  </a:lnTo>
                  <a:lnTo>
                    <a:pt x="0" y="573547"/>
                  </a:lnTo>
                  <a:lnTo>
                    <a:pt x="1846511" y="1263071"/>
                  </a:lnTo>
                  <a:close/>
                </a:path>
              </a:pathLst>
            </a:custGeom>
            <a:solidFill>
              <a:srgbClr val="ECEDEB"/>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pic>
        <p:nvPicPr>
          <p:cNvPr id="46" name="Picture 4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15202" y="1263070"/>
            <a:ext cx="2451225" cy="641814"/>
          </a:xfrm>
          <a:prstGeom prst="rect">
            <a:avLst/>
          </a:prstGeom>
        </p:spPr>
      </p:pic>
    </p:spTree>
    <p:extLst>
      <p:ext uri="{BB962C8B-B14F-4D97-AF65-F5344CB8AC3E}">
        <p14:creationId xmlns:p14="http://schemas.microsoft.com/office/powerpoint/2010/main" val="98165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lgn="ctr">
              <a:defRPr/>
            </a:lvl1pPr>
          </a:lstStyle>
          <a:p>
            <a:r>
              <a:rPr lang="en-US"/>
              <a:t>July 18, 2017</a:t>
            </a:r>
          </a:p>
        </p:txBody>
      </p:sp>
      <p:sp>
        <p:nvSpPr>
          <p:cNvPr id="8" name="Footer Placeholder 7"/>
          <p:cNvSpPr>
            <a:spLocks noGrp="1"/>
          </p:cNvSpPr>
          <p:nvPr>
            <p:ph type="ftr" sz="quarter" idx="11"/>
          </p:nvPr>
        </p:nvSpPr>
        <p:spPr/>
        <p:txBody>
          <a:bodyPr/>
          <a:lstStyle>
            <a:lvl1pPr algn="l">
              <a:defRPr/>
            </a:lvl1pPr>
          </a:lstStyle>
          <a:p>
            <a:r>
              <a:rPr lang="en-US"/>
              <a:t>ARRIS Confidential and Proprietary</a:t>
            </a:r>
            <a:endParaRPr lang="en-US" dirty="0"/>
          </a:p>
        </p:txBody>
      </p:sp>
      <p:sp>
        <p:nvSpPr>
          <p:cNvPr id="9" name="Slide Number Placeholder 8"/>
          <p:cNvSpPr>
            <a:spLocks noGrp="1"/>
          </p:cNvSpPr>
          <p:nvPr>
            <p:ph type="sldNum" sz="quarter" idx="12"/>
          </p:nvPr>
        </p:nvSpPr>
        <p:spPr/>
        <p:txBody>
          <a:bodyPr/>
          <a:lstStyle>
            <a:lvl1pPr algn="r">
              <a:defRPr/>
            </a:lvl1pPr>
          </a:lstStyle>
          <a:p>
            <a:fld id="{71FA2017-4488-4033-A37E-4064B866FEA5}" type="slidenum">
              <a:rPr lang="en-US" smtClean="0"/>
              <a:pPr/>
              <a:t>‹#›</a:t>
            </a:fld>
            <a:endParaRPr lang="en-US"/>
          </a:p>
        </p:txBody>
      </p:sp>
    </p:spTree>
    <p:extLst>
      <p:ext uri="{BB962C8B-B14F-4D97-AF65-F5344CB8AC3E}">
        <p14:creationId xmlns:p14="http://schemas.microsoft.com/office/powerpoint/2010/main" val="336762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0" y="4279392"/>
            <a:ext cx="12204192" cy="2578608"/>
            <a:chOff x="0" y="4279392"/>
            <a:chExt cx="9153144" cy="2578608"/>
          </a:xfrm>
        </p:grpSpPr>
        <p:sp>
          <p:nvSpPr>
            <p:cNvPr id="14" name="Freeform 13"/>
            <p:cNvSpPr/>
            <p:nvPr/>
          </p:nvSpPr>
          <p:spPr>
            <a:xfrm flipH="1" flipV="1">
              <a:off x="0" y="4279392"/>
              <a:ext cx="9153144" cy="2578608"/>
            </a:xfrm>
            <a:custGeom>
              <a:avLst/>
              <a:gdLst/>
              <a:ahLst/>
              <a:cxnLst/>
              <a:rect l="l" t="t" r="r" b="b"/>
              <a:pathLst>
                <a:path w="9153144" h="2578608">
                  <a:moveTo>
                    <a:pt x="4633" y="2578608"/>
                  </a:moveTo>
                  <a:lnTo>
                    <a:pt x="0" y="2510057"/>
                  </a:lnTo>
                  <a:lnTo>
                    <a:pt x="0" y="0"/>
                  </a:lnTo>
                  <a:lnTo>
                    <a:pt x="9153144" y="0"/>
                  </a:lnTo>
                  <a:lnTo>
                    <a:pt x="9153144" y="723931"/>
                  </a:lnTo>
                  <a:close/>
                </a:path>
              </a:pathLst>
            </a:custGeom>
            <a:solidFill>
              <a:srgbClr val="ECEDEB"/>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5" name="Freeform 14"/>
            <p:cNvSpPr/>
            <p:nvPr/>
          </p:nvSpPr>
          <p:spPr>
            <a:xfrm flipH="1" flipV="1">
              <a:off x="0" y="4344473"/>
              <a:ext cx="9153144" cy="2513527"/>
            </a:xfrm>
            <a:custGeom>
              <a:avLst/>
              <a:gdLst/>
              <a:ahLst/>
              <a:cxnLst/>
              <a:rect l="l" t="t" r="r" b="b"/>
              <a:pathLst>
                <a:path w="9153144" h="2513527">
                  <a:moveTo>
                    <a:pt x="0" y="2513527"/>
                  </a:moveTo>
                  <a:lnTo>
                    <a:pt x="0" y="786666"/>
                  </a:lnTo>
                  <a:cubicBezTo>
                    <a:pt x="1540271" y="663843"/>
                    <a:pt x="3090961" y="354543"/>
                    <a:pt x="4644173" y="0"/>
                  </a:cubicBezTo>
                  <a:lnTo>
                    <a:pt x="9153144" y="0"/>
                  </a:lnTo>
                  <a:lnTo>
                    <a:pt x="9153144" y="385665"/>
                  </a:lnTo>
                  <a:close/>
                </a:path>
              </a:pathLst>
            </a:custGeom>
            <a:solidFill>
              <a:srgbClr val="E6E7E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6" name="Freeform 15"/>
            <p:cNvSpPr/>
            <p:nvPr/>
          </p:nvSpPr>
          <p:spPr>
            <a:xfrm flipH="1" flipV="1">
              <a:off x="537002" y="4388014"/>
              <a:ext cx="8616142" cy="2469986"/>
            </a:xfrm>
            <a:custGeom>
              <a:avLst/>
              <a:gdLst/>
              <a:ahLst/>
              <a:cxnLst/>
              <a:rect l="l" t="t" r="r" b="b"/>
              <a:pathLst>
                <a:path w="8616142" h="2469986">
                  <a:moveTo>
                    <a:pt x="9046" y="2469986"/>
                  </a:moveTo>
                  <a:lnTo>
                    <a:pt x="9046" y="741037"/>
                  </a:lnTo>
                  <a:lnTo>
                    <a:pt x="0" y="471234"/>
                  </a:lnTo>
                  <a:lnTo>
                    <a:pt x="0" y="0"/>
                  </a:lnTo>
                  <a:lnTo>
                    <a:pt x="8616142" y="0"/>
                  </a:lnTo>
                  <a:close/>
                </a:path>
              </a:pathLst>
            </a:custGeom>
            <a:solidFill>
              <a:srgbClr val="DBDCDA"/>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7" name="Freeform 16"/>
            <p:cNvSpPr/>
            <p:nvPr/>
          </p:nvSpPr>
          <p:spPr>
            <a:xfrm flipH="1" flipV="1">
              <a:off x="4123957" y="4475098"/>
              <a:ext cx="5029187" cy="2382902"/>
            </a:xfrm>
            <a:custGeom>
              <a:avLst/>
              <a:gdLst/>
              <a:ahLst/>
              <a:cxnLst/>
              <a:rect l="l" t="t" r="r" b="b"/>
              <a:pathLst>
                <a:path w="5029187" h="2382902">
                  <a:moveTo>
                    <a:pt x="0" y="2382902"/>
                  </a:moveTo>
                  <a:lnTo>
                    <a:pt x="0" y="0"/>
                  </a:lnTo>
                  <a:lnTo>
                    <a:pt x="5029187" y="0"/>
                  </a:lnTo>
                  <a:close/>
                </a:path>
              </a:pathLst>
            </a:custGeom>
            <a:solidFill>
              <a:srgbClr val="D3D4D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Title 1"/>
          <p:cNvSpPr>
            <a:spLocks noGrp="1"/>
          </p:cNvSpPr>
          <p:nvPr>
            <p:ph type="title"/>
          </p:nvPr>
        </p:nvSpPr>
        <p:spPr>
          <a:xfrm>
            <a:off x="1016031" y="685800"/>
            <a:ext cx="10153839" cy="2250832"/>
          </a:xfrm>
        </p:spPr>
        <p:txBody>
          <a:bodyPr anchor="b">
            <a:normAutofit/>
          </a:bodyPr>
          <a:lstStyle>
            <a:lvl1pPr algn="l">
              <a:lnSpc>
                <a:spcPct val="80000"/>
              </a:lnSpc>
              <a:defRPr sz="4400" b="0" cap="none" baseline="0">
                <a:solidFill>
                  <a:schemeClr val="tx1">
                    <a:lumMod val="85000"/>
                    <a:lumOff val="15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016000" y="3044745"/>
            <a:ext cx="10160000" cy="762000"/>
          </a:xfrm>
        </p:spPr>
        <p:txBody>
          <a:bodyPr anchor="t"/>
          <a:lstStyle>
            <a:lvl1pPr marL="0" indent="0">
              <a:spcBef>
                <a:spcPts val="0"/>
              </a:spcBef>
              <a:buNone/>
              <a:defRPr sz="2000" cap="none"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2880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2">
    <p:bg>
      <p:bgPr>
        <a:solidFill>
          <a:schemeClr val="bg1"/>
        </a:solidFill>
        <a:effectLst/>
      </p:bgPr>
    </p:bg>
    <p:spTree>
      <p:nvGrpSpPr>
        <p:cNvPr id="1" name=""/>
        <p:cNvGrpSpPr/>
        <p:nvPr/>
      </p:nvGrpSpPr>
      <p:grpSpPr>
        <a:xfrm>
          <a:off x="0" y="0"/>
          <a:ext cx="0" cy="0"/>
          <a:chOff x="0" y="0"/>
          <a:chExt cx="0" cy="0"/>
        </a:xfrm>
      </p:grpSpPr>
      <p:grpSp>
        <p:nvGrpSpPr>
          <p:cNvPr id="12" name="Group 11"/>
          <p:cNvGrpSpPr/>
          <p:nvPr/>
        </p:nvGrpSpPr>
        <p:grpSpPr>
          <a:xfrm>
            <a:off x="0" y="4279392"/>
            <a:ext cx="12204192" cy="2578608"/>
            <a:chOff x="0" y="4279392"/>
            <a:chExt cx="9153144" cy="2578608"/>
          </a:xfrm>
        </p:grpSpPr>
        <p:sp>
          <p:nvSpPr>
            <p:cNvPr id="13" name="Freeform 12"/>
            <p:cNvSpPr/>
            <p:nvPr/>
          </p:nvSpPr>
          <p:spPr>
            <a:xfrm flipH="1" flipV="1">
              <a:off x="0" y="4279392"/>
              <a:ext cx="9153144" cy="2578608"/>
            </a:xfrm>
            <a:custGeom>
              <a:avLst/>
              <a:gdLst/>
              <a:ahLst/>
              <a:cxnLst/>
              <a:rect l="l" t="t" r="r" b="b"/>
              <a:pathLst>
                <a:path w="9153144" h="2578608">
                  <a:moveTo>
                    <a:pt x="4633" y="2578608"/>
                  </a:moveTo>
                  <a:lnTo>
                    <a:pt x="0" y="2510057"/>
                  </a:lnTo>
                  <a:lnTo>
                    <a:pt x="0" y="0"/>
                  </a:lnTo>
                  <a:lnTo>
                    <a:pt x="9153144" y="0"/>
                  </a:lnTo>
                  <a:lnTo>
                    <a:pt x="9153144" y="723931"/>
                  </a:lnTo>
                  <a:close/>
                </a:path>
              </a:pathLst>
            </a:cu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sp>
          <p:nvSpPr>
            <p:cNvPr id="14" name="Freeform 13"/>
            <p:cNvSpPr/>
            <p:nvPr/>
          </p:nvSpPr>
          <p:spPr>
            <a:xfrm flipH="1" flipV="1">
              <a:off x="0" y="4344473"/>
              <a:ext cx="9153144" cy="2513527"/>
            </a:xfrm>
            <a:custGeom>
              <a:avLst/>
              <a:gdLst/>
              <a:ahLst/>
              <a:cxnLst/>
              <a:rect l="l" t="t" r="r" b="b"/>
              <a:pathLst>
                <a:path w="9153144" h="2513527">
                  <a:moveTo>
                    <a:pt x="0" y="2513527"/>
                  </a:moveTo>
                  <a:lnTo>
                    <a:pt x="0" y="786666"/>
                  </a:lnTo>
                  <a:cubicBezTo>
                    <a:pt x="1540270" y="663843"/>
                    <a:pt x="3090961" y="354543"/>
                    <a:pt x="4644173" y="0"/>
                  </a:cubicBezTo>
                  <a:lnTo>
                    <a:pt x="9153144" y="0"/>
                  </a:lnTo>
                  <a:lnTo>
                    <a:pt x="9153144" y="385665"/>
                  </a:lnTo>
                  <a:close/>
                </a:path>
              </a:pathLst>
            </a:custGeom>
            <a:solidFill>
              <a:srgbClr val="F38E2E"/>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sp>
          <p:nvSpPr>
            <p:cNvPr id="15" name="Freeform 14"/>
            <p:cNvSpPr/>
            <p:nvPr/>
          </p:nvSpPr>
          <p:spPr>
            <a:xfrm flipH="1" flipV="1">
              <a:off x="537002" y="4388014"/>
              <a:ext cx="8616142" cy="2469986"/>
            </a:xfrm>
            <a:custGeom>
              <a:avLst/>
              <a:gdLst/>
              <a:ahLst/>
              <a:cxnLst/>
              <a:rect l="l" t="t" r="r" b="b"/>
              <a:pathLst>
                <a:path w="8616142" h="2469986">
                  <a:moveTo>
                    <a:pt x="9046" y="2469986"/>
                  </a:moveTo>
                  <a:lnTo>
                    <a:pt x="9046" y="741037"/>
                  </a:lnTo>
                  <a:lnTo>
                    <a:pt x="0" y="471234"/>
                  </a:lnTo>
                  <a:lnTo>
                    <a:pt x="0" y="0"/>
                  </a:lnTo>
                  <a:lnTo>
                    <a:pt x="8616142" y="0"/>
                  </a:lnTo>
                  <a:close/>
                </a:path>
              </a:pathLst>
            </a:custGeom>
            <a:solidFill>
              <a:srgbClr val="F18029"/>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sp>
          <p:nvSpPr>
            <p:cNvPr id="16" name="Freeform 15"/>
            <p:cNvSpPr/>
            <p:nvPr/>
          </p:nvSpPr>
          <p:spPr>
            <a:xfrm flipH="1" flipV="1">
              <a:off x="4123958" y="4475098"/>
              <a:ext cx="5029186" cy="2382902"/>
            </a:xfrm>
            <a:custGeom>
              <a:avLst/>
              <a:gdLst/>
              <a:ahLst/>
              <a:cxnLst/>
              <a:rect l="l" t="t" r="r" b="b"/>
              <a:pathLst>
                <a:path w="5029186" h="2382902">
                  <a:moveTo>
                    <a:pt x="0" y="2382902"/>
                  </a:moveTo>
                  <a:lnTo>
                    <a:pt x="0" y="0"/>
                  </a:lnTo>
                  <a:lnTo>
                    <a:pt x="5029186" y="0"/>
                  </a:lnTo>
                  <a:close/>
                </a:path>
              </a:pathLst>
            </a:custGeom>
            <a:solidFill>
              <a:srgbClr val="ED782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grpSp>
      <p:sp>
        <p:nvSpPr>
          <p:cNvPr id="2" name="Title 1"/>
          <p:cNvSpPr>
            <a:spLocks noGrp="1"/>
          </p:cNvSpPr>
          <p:nvPr>
            <p:ph type="title"/>
          </p:nvPr>
        </p:nvSpPr>
        <p:spPr>
          <a:xfrm>
            <a:off x="1016029" y="685800"/>
            <a:ext cx="10153840" cy="2250832"/>
          </a:xfrm>
        </p:spPr>
        <p:txBody>
          <a:bodyPr anchor="b">
            <a:normAutofit/>
          </a:bodyPr>
          <a:lstStyle>
            <a:lvl1pPr algn="l">
              <a:lnSpc>
                <a:spcPct val="80000"/>
              </a:lnSpc>
              <a:defRPr sz="4400" b="0" cap="none" baseline="0">
                <a:solidFill>
                  <a:schemeClr val="accent1"/>
                </a:solidFill>
              </a:defRPr>
            </a:lvl1pPr>
          </a:lstStyle>
          <a:p>
            <a:r>
              <a:rPr lang="en-US"/>
              <a:t>Click to edit Master title style</a:t>
            </a:r>
            <a:endParaRPr/>
          </a:p>
        </p:txBody>
      </p:sp>
      <p:sp>
        <p:nvSpPr>
          <p:cNvPr id="3" name="Text Placeholder 2"/>
          <p:cNvSpPr>
            <a:spLocks noGrp="1"/>
          </p:cNvSpPr>
          <p:nvPr>
            <p:ph type="body" idx="1"/>
          </p:nvPr>
        </p:nvSpPr>
        <p:spPr>
          <a:xfrm>
            <a:off x="1016000" y="3044745"/>
            <a:ext cx="10160000" cy="762000"/>
          </a:xfrm>
        </p:spPr>
        <p:txBody>
          <a:bodyPr anchor="t"/>
          <a:lstStyle>
            <a:lvl1pPr marL="0" indent="0">
              <a:spcBef>
                <a:spcPts val="0"/>
              </a:spcBef>
              <a:buNone/>
              <a:defRPr sz="2000" cap="none" baseline="0">
                <a:solidFill>
                  <a:schemeClr val="tx1">
                    <a:lumMod val="85000"/>
                    <a:lumOff val="1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63024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3">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4274692"/>
            <a:ext cx="12204192" cy="2583308"/>
            <a:chOff x="0" y="4274692"/>
            <a:chExt cx="9153144" cy="2583308"/>
          </a:xfrm>
        </p:grpSpPr>
        <p:sp>
          <p:nvSpPr>
            <p:cNvPr id="13" name="Freeform 12"/>
            <p:cNvSpPr/>
            <p:nvPr/>
          </p:nvSpPr>
          <p:spPr>
            <a:xfrm flipH="1" flipV="1">
              <a:off x="0" y="4274692"/>
              <a:ext cx="9153144" cy="2583308"/>
            </a:xfrm>
            <a:custGeom>
              <a:avLst/>
              <a:gdLst/>
              <a:ahLst/>
              <a:cxnLst/>
              <a:rect l="l" t="t" r="r" b="b"/>
              <a:pathLst>
                <a:path w="9153144" h="2583308">
                  <a:moveTo>
                    <a:pt x="4633" y="2583308"/>
                  </a:moveTo>
                  <a:lnTo>
                    <a:pt x="0" y="2514757"/>
                  </a:lnTo>
                  <a:lnTo>
                    <a:pt x="0" y="0"/>
                  </a:lnTo>
                  <a:lnTo>
                    <a:pt x="9153144" y="0"/>
                  </a:lnTo>
                  <a:lnTo>
                    <a:pt x="9153144" y="728631"/>
                  </a:lnTo>
                  <a:close/>
                </a:path>
              </a:pathLst>
            </a:custGeom>
            <a:solidFill>
              <a:srgbClr val="676769"/>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sp>
          <p:nvSpPr>
            <p:cNvPr id="15" name="Freeform 14"/>
            <p:cNvSpPr/>
            <p:nvPr/>
          </p:nvSpPr>
          <p:spPr>
            <a:xfrm flipH="1" flipV="1">
              <a:off x="0" y="4339773"/>
              <a:ext cx="9153144" cy="2518227"/>
            </a:xfrm>
            <a:custGeom>
              <a:avLst/>
              <a:gdLst/>
              <a:ahLst/>
              <a:cxnLst/>
              <a:rect l="l" t="t" r="r" b="b"/>
              <a:pathLst>
                <a:path w="9153144" h="2518227">
                  <a:moveTo>
                    <a:pt x="0" y="2518227"/>
                  </a:moveTo>
                  <a:lnTo>
                    <a:pt x="0" y="791366"/>
                  </a:lnTo>
                  <a:cubicBezTo>
                    <a:pt x="1546989" y="668007"/>
                    <a:pt x="3104488" y="356542"/>
                    <a:pt x="4664483" y="0"/>
                  </a:cubicBezTo>
                  <a:lnTo>
                    <a:pt x="9153144" y="0"/>
                  </a:lnTo>
                  <a:lnTo>
                    <a:pt x="9153144" y="390365"/>
                  </a:lnTo>
                  <a:close/>
                </a:path>
              </a:pathLst>
            </a:custGeom>
            <a:solidFill>
              <a:srgbClr val="5D5D5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sp>
          <p:nvSpPr>
            <p:cNvPr id="16" name="Freeform 15"/>
            <p:cNvSpPr/>
            <p:nvPr/>
          </p:nvSpPr>
          <p:spPr>
            <a:xfrm flipH="1" flipV="1">
              <a:off x="520624" y="4383314"/>
              <a:ext cx="8632520" cy="2474686"/>
            </a:xfrm>
            <a:custGeom>
              <a:avLst/>
              <a:gdLst/>
              <a:ahLst/>
              <a:cxnLst/>
              <a:rect l="l" t="t" r="r" b="b"/>
              <a:pathLst>
                <a:path w="8632520" h="2474686">
                  <a:moveTo>
                    <a:pt x="9046" y="2474686"/>
                  </a:moveTo>
                  <a:lnTo>
                    <a:pt x="9046" y="745737"/>
                  </a:lnTo>
                  <a:lnTo>
                    <a:pt x="0" y="475934"/>
                  </a:lnTo>
                  <a:lnTo>
                    <a:pt x="0" y="0"/>
                  </a:lnTo>
                  <a:lnTo>
                    <a:pt x="8632520" y="0"/>
                  </a:lnTo>
                  <a:close/>
                </a:path>
              </a:pathLst>
            </a:custGeom>
            <a:solidFill>
              <a:srgbClr val="51515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sp>
          <p:nvSpPr>
            <p:cNvPr id="17" name="Freeform 16"/>
            <p:cNvSpPr/>
            <p:nvPr/>
          </p:nvSpPr>
          <p:spPr>
            <a:xfrm flipH="1" flipV="1">
              <a:off x="4114038" y="4470398"/>
              <a:ext cx="5039106" cy="2387602"/>
            </a:xfrm>
            <a:custGeom>
              <a:avLst/>
              <a:gdLst/>
              <a:ahLst/>
              <a:cxnLst/>
              <a:rect l="l" t="t" r="r" b="b"/>
              <a:pathLst>
                <a:path w="5039106" h="2387602">
                  <a:moveTo>
                    <a:pt x="0" y="2387602"/>
                  </a:moveTo>
                  <a:lnTo>
                    <a:pt x="0" y="0"/>
                  </a:lnTo>
                  <a:lnTo>
                    <a:pt x="5039106" y="0"/>
                  </a:lnTo>
                  <a:close/>
                </a:path>
              </a:pathLst>
            </a:custGeom>
            <a:solidFill>
              <a:srgbClr val="46464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800"/>
            </a:p>
          </p:txBody>
        </p:sp>
      </p:grpSp>
      <p:sp>
        <p:nvSpPr>
          <p:cNvPr id="2" name="Title 1"/>
          <p:cNvSpPr>
            <a:spLocks noGrp="1"/>
          </p:cNvSpPr>
          <p:nvPr>
            <p:ph type="title"/>
          </p:nvPr>
        </p:nvSpPr>
        <p:spPr>
          <a:xfrm>
            <a:off x="1016029" y="685800"/>
            <a:ext cx="10153840" cy="2250832"/>
          </a:xfrm>
        </p:spPr>
        <p:txBody>
          <a:bodyPr anchor="b">
            <a:normAutofit/>
          </a:bodyPr>
          <a:lstStyle>
            <a:lvl1pPr algn="l">
              <a:lnSpc>
                <a:spcPct val="80000"/>
              </a:lnSpc>
              <a:defRPr sz="4400" b="0" cap="none" baseline="0">
                <a:solidFill>
                  <a:schemeClr val="tx1">
                    <a:lumMod val="85000"/>
                    <a:lumOff val="15000"/>
                  </a:schemeClr>
                </a:solidFill>
              </a:defRPr>
            </a:lvl1pPr>
          </a:lstStyle>
          <a:p>
            <a:r>
              <a:rPr lang="en-US"/>
              <a:t>Click to edit Master title style</a:t>
            </a:r>
            <a:endParaRPr/>
          </a:p>
        </p:txBody>
      </p:sp>
      <p:sp>
        <p:nvSpPr>
          <p:cNvPr id="3" name="Text Placeholder 2"/>
          <p:cNvSpPr>
            <a:spLocks noGrp="1"/>
          </p:cNvSpPr>
          <p:nvPr>
            <p:ph type="body" idx="1"/>
          </p:nvPr>
        </p:nvSpPr>
        <p:spPr>
          <a:xfrm>
            <a:off x="1016000" y="3044745"/>
            <a:ext cx="10160000" cy="762000"/>
          </a:xfrm>
        </p:spPr>
        <p:txBody>
          <a:bodyPr anchor="t"/>
          <a:lstStyle>
            <a:lvl1pPr marL="0" indent="0">
              <a:spcBef>
                <a:spcPts val="0"/>
              </a:spcBef>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0899321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0935" y="1335089"/>
            <a:ext cx="5689600" cy="521208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349" y="1335089"/>
            <a:ext cx="5689600" cy="521208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Title 7"/>
          <p:cNvSpPr>
            <a:spLocks noGrp="1"/>
          </p:cNvSpPr>
          <p:nvPr>
            <p:ph type="title"/>
          </p:nvPr>
        </p:nvSpPr>
        <p:spPr>
          <a:xfrm>
            <a:off x="270937" y="272142"/>
            <a:ext cx="8992433" cy="914400"/>
          </a:xfrm>
        </p:spPr>
        <p:txBody>
          <a:bodyPr/>
          <a:lstStyle/>
          <a:p>
            <a:r>
              <a:rPr lang="en-US"/>
              <a:t>Click to edit Master title style</a:t>
            </a:r>
            <a:endParaRPr/>
          </a:p>
        </p:txBody>
      </p:sp>
      <p:sp>
        <p:nvSpPr>
          <p:cNvPr id="2" name="Date Placeholder 1"/>
          <p:cNvSpPr>
            <a:spLocks noGrp="1"/>
          </p:cNvSpPr>
          <p:nvPr>
            <p:ph type="dt" sz="half" idx="10"/>
          </p:nvPr>
        </p:nvSpPr>
        <p:spPr>
          <a:xfrm>
            <a:off x="3962400" y="6572026"/>
            <a:ext cx="2926080" cy="182881"/>
          </a:xfrm>
        </p:spPr>
        <p:txBody>
          <a:bodyPr/>
          <a:lstStyle>
            <a:lvl1pPr algn="ctr">
              <a:defRPr/>
            </a:lvl1pPr>
          </a:lstStyle>
          <a:p>
            <a:r>
              <a:rPr lang="en-US"/>
              <a:t>July 18, 2017</a:t>
            </a:r>
          </a:p>
        </p:txBody>
      </p:sp>
      <p:sp>
        <p:nvSpPr>
          <p:cNvPr id="9" name="Footer Placeholder 8"/>
          <p:cNvSpPr>
            <a:spLocks noGrp="1"/>
          </p:cNvSpPr>
          <p:nvPr>
            <p:ph type="ftr" sz="quarter" idx="11"/>
          </p:nvPr>
        </p:nvSpPr>
        <p:spPr>
          <a:xfrm>
            <a:off x="6936264" y="6572023"/>
            <a:ext cx="4442937" cy="182880"/>
          </a:xfrm>
        </p:spPr>
        <p:txBody>
          <a:bodyPr/>
          <a:lstStyle>
            <a:lvl1pPr algn="l">
              <a:defRPr/>
            </a:lvl1pPr>
          </a:lstStyle>
          <a:p>
            <a:r>
              <a:rPr lang="en-US"/>
              <a:t>ARRIS Confidential and Proprietary</a:t>
            </a:r>
            <a:endParaRPr lang="en-US" dirty="0"/>
          </a:p>
        </p:txBody>
      </p:sp>
      <p:sp>
        <p:nvSpPr>
          <p:cNvPr id="10" name="Slide Number Placeholder 9"/>
          <p:cNvSpPr>
            <a:spLocks noGrp="1"/>
          </p:cNvSpPr>
          <p:nvPr>
            <p:ph type="sldNum" sz="quarter" idx="12"/>
          </p:nvPr>
        </p:nvSpPr>
        <p:spPr>
          <a:xfrm>
            <a:off x="11377227" y="6572023"/>
            <a:ext cx="541725" cy="182880"/>
          </a:xfrm>
        </p:spPr>
        <p:txBody>
          <a:bodyPr/>
          <a:lstStyle>
            <a:lvl1pPr algn="r">
              <a:defRPr/>
            </a:lvl1pPr>
          </a:lstStyle>
          <a:p>
            <a:fld id="{71FA2017-4488-4033-A37E-4064B866FEA5}" type="slidenum">
              <a:rPr lang="en-US" smtClean="0"/>
              <a:pPr/>
              <a:t>‹#›</a:t>
            </a:fld>
            <a:endParaRPr lang="en-US"/>
          </a:p>
        </p:txBody>
      </p:sp>
    </p:spTree>
    <p:extLst>
      <p:ext uri="{BB962C8B-B14F-4D97-AF65-F5344CB8AC3E}">
        <p14:creationId xmlns:p14="http://schemas.microsoft.com/office/powerpoint/2010/main" val="282082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Content">
    <p:bg>
      <p:bgRef idx="1001">
        <a:schemeClr val="bg1"/>
      </p:bgRef>
    </p:bg>
    <p:spTree>
      <p:nvGrpSpPr>
        <p:cNvPr id="1" name=""/>
        <p:cNvGrpSpPr/>
        <p:nvPr/>
      </p:nvGrpSpPr>
      <p:grpSpPr>
        <a:xfrm>
          <a:off x="0" y="0"/>
          <a:ext cx="0" cy="0"/>
          <a:chOff x="0" y="0"/>
          <a:chExt cx="0" cy="0"/>
        </a:xfrm>
      </p:grpSpPr>
      <p:sp>
        <p:nvSpPr>
          <p:cNvPr id="12" name="Content Placeholder 12"/>
          <p:cNvSpPr>
            <a:spLocks noGrp="1"/>
          </p:cNvSpPr>
          <p:nvPr>
            <p:ph sz="quarter" idx="14"/>
          </p:nvPr>
        </p:nvSpPr>
        <p:spPr>
          <a:xfrm>
            <a:off x="270947" y="1334034"/>
            <a:ext cx="3775455" cy="521208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Content Placeholder 12"/>
          <p:cNvSpPr>
            <a:spLocks noGrp="1"/>
          </p:cNvSpPr>
          <p:nvPr>
            <p:ph sz="quarter" idx="15"/>
          </p:nvPr>
        </p:nvSpPr>
        <p:spPr>
          <a:xfrm>
            <a:off x="4205190" y="1334034"/>
            <a:ext cx="3775455" cy="521208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6" name="Content Placeholder 12"/>
          <p:cNvSpPr>
            <a:spLocks noGrp="1"/>
          </p:cNvSpPr>
          <p:nvPr>
            <p:ph sz="quarter" idx="16"/>
          </p:nvPr>
        </p:nvSpPr>
        <p:spPr>
          <a:xfrm>
            <a:off x="8139429" y="1334034"/>
            <a:ext cx="3779520" cy="521208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
        <p:nvSpPr>
          <p:cNvPr id="6" name="Date Placeholder 5"/>
          <p:cNvSpPr>
            <a:spLocks noGrp="1"/>
          </p:cNvSpPr>
          <p:nvPr>
            <p:ph type="dt" sz="half" idx="17"/>
          </p:nvPr>
        </p:nvSpPr>
        <p:spPr>
          <a:xfrm>
            <a:off x="3962400" y="6572026"/>
            <a:ext cx="2926080" cy="182881"/>
          </a:xfrm>
        </p:spPr>
        <p:txBody>
          <a:bodyPr/>
          <a:lstStyle>
            <a:lvl1pPr algn="ctr">
              <a:defRPr/>
            </a:lvl1pPr>
          </a:lstStyle>
          <a:p>
            <a:r>
              <a:rPr lang="en-US"/>
              <a:t>July 18, 2017</a:t>
            </a:r>
          </a:p>
        </p:txBody>
      </p:sp>
      <p:sp>
        <p:nvSpPr>
          <p:cNvPr id="7" name="Footer Placeholder 6"/>
          <p:cNvSpPr>
            <a:spLocks noGrp="1"/>
          </p:cNvSpPr>
          <p:nvPr>
            <p:ph type="ftr" sz="quarter" idx="18"/>
          </p:nvPr>
        </p:nvSpPr>
        <p:spPr>
          <a:xfrm>
            <a:off x="6936264" y="6572023"/>
            <a:ext cx="4442937" cy="182880"/>
          </a:xfrm>
        </p:spPr>
        <p:txBody>
          <a:bodyPr/>
          <a:lstStyle>
            <a:lvl1pPr algn="l">
              <a:defRPr/>
            </a:lvl1pPr>
          </a:lstStyle>
          <a:p>
            <a:r>
              <a:rPr lang="en-US"/>
              <a:t>ARRIS Confidential and Proprietary</a:t>
            </a:r>
            <a:endParaRPr lang="en-US" dirty="0"/>
          </a:p>
        </p:txBody>
      </p:sp>
      <p:sp>
        <p:nvSpPr>
          <p:cNvPr id="8" name="Slide Number Placeholder 7"/>
          <p:cNvSpPr>
            <a:spLocks noGrp="1"/>
          </p:cNvSpPr>
          <p:nvPr>
            <p:ph type="sldNum" sz="quarter" idx="19"/>
          </p:nvPr>
        </p:nvSpPr>
        <p:spPr>
          <a:xfrm>
            <a:off x="11377227" y="6572023"/>
            <a:ext cx="541725" cy="182880"/>
          </a:xfrm>
        </p:spPr>
        <p:txBody>
          <a:bodyPr/>
          <a:lstStyle>
            <a:lvl1pPr algn="r">
              <a:defRPr/>
            </a:lvl1pPr>
          </a:lstStyle>
          <a:p>
            <a:fld id="{71FA2017-4488-4033-A37E-4064B866FEA5}" type="slidenum">
              <a:rPr lang="en-US" smtClean="0"/>
              <a:pPr/>
              <a:t>‹#›</a:t>
            </a:fld>
            <a:endParaRPr lang="en-US"/>
          </a:p>
        </p:txBody>
      </p:sp>
    </p:spTree>
    <p:extLst>
      <p:ext uri="{BB962C8B-B14F-4D97-AF65-F5344CB8AC3E}">
        <p14:creationId xmlns:p14="http://schemas.microsoft.com/office/powerpoint/2010/main" val="37669710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4" name="Content Placeholder 3"/>
          <p:cNvSpPr>
            <a:spLocks noGrp="1"/>
          </p:cNvSpPr>
          <p:nvPr>
            <p:ph sz="quarter" idx="2"/>
          </p:nvPr>
        </p:nvSpPr>
        <p:spPr>
          <a:xfrm>
            <a:off x="6197601" y="1335088"/>
            <a:ext cx="5721351" cy="2560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Content Placeholder 4"/>
          <p:cNvSpPr>
            <a:spLocks noGrp="1"/>
          </p:cNvSpPr>
          <p:nvPr>
            <p:ph sz="quarter" idx="3"/>
          </p:nvPr>
        </p:nvSpPr>
        <p:spPr>
          <a:xfrm>
            <a:off x="6197601" y="3993870"/>
            <a:ext cx="5721351" cy="2560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Content Placeholder 3"/>
          <p:cNvSpPr>
            <a:spLocks noGrp="1"/>
          </p:cNvSpPr>
          <p:nvPr>
            <p:ph sz="quarter" idx="14"/>
          </p:nvPr>
        </p:nvSpPr>
        <p:spPr>
          <a:xfrm>
            <a:off x="273052" y="1335088"/>
            <a:ext cx="5721349" cy="2560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Content Placeholder 4"/>
          <p:cNvSpPr>
            <a:spLocks noGrp="1"/>
          </p:cNvSpPr>
          <p:nvPr>
            <p:ph sz="quarter" idx="15"/>
          </p:nvPr>
        </p:nvSpPr>
        <p:spPr>
          <a:xfrm>
            <a:off x="273052" y="3993870"/>
            <a:ext cx="5721349" cy="25603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
        <p:nvSpPr>
          <p:cNvPr id="7" name="Date Placeholder 6"/>
          <p:cNvSpPr>
            <a:spLocks noGrp="1"/>
          </p:cNvSpPr>
          <p:nvPr>
            <p:ph type="dt" sz="half" idx="16"/>
          </p:nvPr>
        </p:nvSpPr>
        <p:spPr>
          <a:xfrm>
            <a:off x="3962400" y="6572026"/>
            <a:ext cx="2926080" cy="182881"/>
          </a:xfrm>
        </p:spPr>
        <p:txBody>
          <a:bodyPr/>
          <a:lstStyle>
            <a:lvl1pPr algn="ctr">
              <a:defRPr/>
            </a:lvl1pPr>
          </a:lstStyle>
          <a:p>
            <a:r>
              <a:rPr lang="en-US"/>
              <a:t>July 18, 2017</a:t>
            </a:r>
          </a:p>
        </p:txBody>
      </p:sp>
      <p:sp>
        <p:nvSpPr>
          <p:cNvPr id="9" name="Footer Placeholder 8"/>
          <p:cNvSpPr>
            <a:spLocks noGrp="1"/>
          </p:cNvSpPr>
          <p:nvPr>
            <p:ph type="ftr" sz="quarter" idx="17"/>
          </p:nvPr>
        </p:nvSpPr>
        <p:spPr>
          <a:xfrm>
            <a:off x="6936264" y="6572023"/>
            <a:ext cx="4442937" cy="182880"/>
          </a:xfrm>
        </p:spPr>
        <p:txBody>
          <a:bodyPr/>
          <a:lstStyle>
            <a:lvl1pPr algn="l">
              <a:defRPr/>
            </a:lvl1pPr>
          </a:lstStyle>
          <a:p>
            <a:r>
              <a:rPr lang="en-US"/>
              <a:t>ARRIS Confidential and Proprietary</a:t>
            </a:r>
            <a:endParaRPr lang="en-US" dirty="0"/>
          </a:p>
        </p:txBody>
      </p:sp>
      <p:sp>
        <p:nvSpPr>
          <p:cNvPr id="10" name="Slide Number Placeholder 9"/>
          <p:cNvSpPr>
            <a:spLocks noGrp="1"/>
          </p:cNvSpPr>
          <p:nvPr>
            <p:ph type="sldNum" sz="quarter" idx="18"/>
          </p:nvPr>
        </p:nvSpPr>
        <p:spPr>
          <a:xfrm>
            <a:off x="11377227" y="6572023"/>
            <a:ext cx="541725" cy="182880"/>
          </a:xfrm>
        </p:spPr>
        <p:txBody>
          <a:bodyPr/>
          <a:lstStyle>
            <a:lvl1pPr algn="r">
              <a:defRPr/>
            </a:lvl1pPr>
          </a:lstStyle>
          <a:p>
            <a:fld id="{71FA2017-4488-4033-A37E-4064B866FEA5}" type="slidenum">
              <a:rPr lang="en-US" smtClean="0"/>
              <a:pPr/>
              <a:t>‹#›</a:t>
            </a:fld>
            <a:endParaRPr lang="en-US"/>
          </a:p>
        </p:txBody>
      </p:sp>
    </p:spTree>
    <p:extLst>
      <p:ext uri="{BB962C8B-B14F-4D97-AF65-F5344CB8AC3E}">
        <p14:creationId xmlns:p14="http://schemas.microsoft.com/office/powerpoint/2010/main" val="2761646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Content, and 2 Content">
    <p:bg>
      <p:bgRef idx="1001">
        <a:schemeClr val="bg1"/>
      </p:bgRef>
    </p:bg>
    <p:spTree>
      <p:nvGrpSpPr>
        <p:cNvPr id="1" name=""/>
        <p:cNvGrpSpPr/>
        <p:nvPr/>
      </p:nvGrpSpPr>
      <p:grpSpPr>
        <a:xfrm>
          <a:off x="0" y="0"/>
          <a:ext cx="0" cy="0"/>
          <a:chOff x="0" y="0"/>
          <a:chExt cx="0" cy="0"/>
        </a:xfrm>
      </p:grpSpPr>
      <p:sp>
        <p:nvSpPr>
          <p:cNvPr id="10" name="Content Placeholder 12"/>
          <p:cNvSpPr>
            <a:spLocks noGrp="1"/>
          </p:cNvSpPr>
          <p:nvPr>
            <p:ph sz="quarter" idx="14"/>
          </p:nvPr>
        </p:nvSpPr>
        <p:spPr>
          <a:xfrm>
            <a:off x="270935" y="1335089"/>
            <a:ext cx="5689600" cy="5212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12"/>
          <p:cNvSpPr>
            <a:spLocks noGrp="1"/>
          </p:cNvSpPr>
          <p:nvPr>
            <p:ph sz="quarter" idx="15"/>
          </p:nvPr>
        </p:nvSpPr>
        <p:spPr>
          <a:xfrm>
            <a:off x="6197601" y="1335089"/>
            <a:ext cx="5721351" cy="2542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7" name="Content Placeholder 12"/>
          <p:cNvSpPr>
            <a:spLocks noGrp="1"/>
          </p:cNvSpPr>
          <p:nvPr>
            <p:ph sz="quarter" idx="16"/>
          </p:nvPr>
        </p:nvSpPr>
        <p:spPr>
          <a:xfrm>
            <a:off x="6197599" y="4005137"/>
            <a:ext cx="5721352" cy="2542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Title 1"/>
          <p:cNvSpPr>
            <a:spLocks noGrp="1"/>
          </p:cNvSpPr>
          <p:nvPr>
            <p:ph type="title"/>
          </p:nvPr>
        </p:nvSpPr>
        <p:spPr/>
        <p:txBody>
          <a:bodyPr/>
          <a:lstStyle/>
          <a:p>
            <a:r>
              <a:rPr lang="en-US"/>
              <a:t>Click to edit Master title style</a:t>
            </a:r>
            <a:endParaRPr/>
          </a:p>
        </p:txBody>
      </p:sp>
      <p:sp>
        <p:nvSpPr>
          <p:cNvPr id="6" name="Date Placeholder 5"/>
          <p:cNvSpPr>
            <a:spLocks noGrp="1"/>
          </p:cNvSpPr>
          <p:nvPr>
            <p:ph type="dt" sz="half" idx="17"/>
          </p:nvPr>
        </p:nvSpPr>
        <p:spPr>
          <a:xfrm>
            <a:off x="3962400" y="6572026"/>
            <a:ext cx="2926080" cy="182881"/>
          </a:xfrm>
        </p:spPr>
        <p:txBody>
          <a:bodyPr/>
          <a:lstStyle>
            <a:lvl1pPr algn="ctr">
              <a:defRPr/>
            </a:lvl1pPr>
          </a:lstStyle>
          <a:p>
            <a:r>
              <a:rPr lang="en-US"/>
              <a:t>July 18, 2017</a:t>
            </a:r>
          </a:p>
        </p:txBody>
      </p:sp>
      <p:sp>
        <p:nvSpPr>
          <p:cNvPr id="7" name="Footer Placeholder 6"/>
          <p:cNvSpPr>
            <a:spLocks noGrp="1"/>
          </p:cNvSpPr>
          <p:nvPr>
            <p:ph type="ftr" sz="quarter" idx="18"/>
          </p:nvPr>
        </p:nvSpPr>
        <p:spPr>
          <a:xfrm>
            <a:off x="6936264" y="6572023"/>
            <a:ext cx="4442937" cy="182880"/>
          </a:xfrm>
        </p:spPr>
        <p:txBody>
          <a:bodyPr/>
          <a:lstStyle>
            <a:lvl1pPr algn="l">
              <a:defRPr/>
            </a:lvl1pPr>
          </a:lstStyle>
          <a:p>
            <a:r>
              <a:rPr lang="en-US"/>
              <a:t>ARRIS Confidential and Proprietary</a:t>
            </a:r>
            <a:endParaRPr lang="en-US" dirty="0"/>
          </a:p>
        </p:txBody>
      </p:sp>
      <p:sp>
        <p:nvSpPr>
          <p:cNvPr id="8" name="Slide Number Placeholder 7"/>
          <p:cNvSpPr>
            <a:spLocks noGrp="1"/>
          </p:cNvSpPr>
          <p:nvPr>
            <p:ph type="sldNum" sz="quarter" idx="19"/>
          </p:nvPr>
        </p:nvSpPr>
        <p:spPr>
          <a:xfrm>
            <a:off x="11377227" y="6572023"/>
            <a:ext cx="541725" cy="182880"/>
          </a:xfrm>
        </p:spPr>
        <p:txBody>
          <a:bodyPr/>
          <a:lstStyle>
            <a:lvl1pPr algn="r">
              <a:defRPr/>
            </a:lvl1pPr>
          </a:lstStyle>
          <a:p>
            <a:fld id="{71FA2017-4488-4033-A37E-4064B866FEA5}" type="slidenum">
              <a:rPr lang="en-US" smtClean="0"/>
              <a:pPr/>
              <a:t>‹#›</a:t>
            </a:fld>
            <a:endParaRPr lang="en-US"/>
          </a:p>
        </p:txBody>
      </p:sp>
    </p:spTree>
    <p:extLst>
      <p:ext uri="{BB962C8B-B14F-4D97-AF65-F5344CB8AC3E}">
        <p14:creationId xmlns:p14="http://schemas.microsoft.com/office/powerpoint/2010/main" val="21971423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8533760" y="6269686"/>
            <a:ext cx="3658240" cy="590352"/>
            <a:chOff x="6400320" y="6269686"/>
            <a:chExt cx="2743680" cy="590352"/>
          </a:xfrm>
        </p:grpSpPr>
        <p:sp>
          <p:nvSpPr>
            <p:cNvPr id="14" name="Right Triangle 14"/>
            <p:cNvSpPr/>
            <p:nvPr/>
          </p:nvSpPr>
          <p:spPr>
            <a:xfrm flipV="1">
              <a:off x="6400320" y="6269686"/>
              <a:ext cx="2743680" cy="589201"/>
            </a:xfrm>
            <a:custGeom>
              <a:avLst/>
              <a:gdLst>
                <a:gd name="connsiteX0" fmla="*/ 2743680 w 2743680"/>
                <a:gd name="connsiteY0" fmla="*/ 588314 h 588314"/>
                <a:gd name="connsiteX1" fmla="*/ 2743680 w 2743680"/>
                <a:gd name="connsiteY1" fmla="*/ 0 h 588314"/>
                <a:gd name="connsiteX2" fmla="*/ 436714 w 2743680"/>
                <a:gd name="connsiteY2" fmla="*/ 0 h 588314"/>
                <a:gd name="connsiteX3" fmla="*/ 0 w 2743680"/>
                <a:gd name="connsiteY3" fmla="*/ 1494 h 588314"/>
                <a:gd name="connsiteX4" fmla="*/ 2743680 w 2743680"/>
                <a:gd name="connsiteY4" fmla="*/ 588314 h 588314"/>
                <a:gd name="connsiteX0" fmla="*/ 2743680 w 2743680"/>
                <a:gd name="connsiteY0" fmla="*/ 589201 h 589201"/>
                <a:gd name="connsiteX1" fmla="*/ 2743680 w 2743680"/>
                <a:gd name="connsiteY1" fmla="*/ 887 h 589201"/>
                <a:gd name="connsiteX2" fmla="*/ 436714 w 2743680"/>
                <a:gd name="connsiteY2" fmla="*/ 887 h 589201"/>
                <a:gd name="connsiteX3" fmla="*/ 0 w 2743680"/>
                <a:gd name="connsiteY3" fmla="*/ 0 h 589201"/>
                <a:gd name="connsiteX4" fmla="*/ 2743680 w 2743680"/>
                <a:gd name="connsiteY4" fmla="*/ 589201 h 589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680" h="589201">
                  <a:moveTo>
                    <a:pt x="2743680" y="589201"/>
                  </a:moveTo>
                  <a:lnTo>
                    <a:pt x="2743680" y="887"/>
                  </a:lnTo>
                  <a:lnTo>
                    <a:pt x="436714" y="887"/>
                  </a:lnTo>
                  <a:lnTo>
                    <a:pt x="0" y="0"/>
                  </a:lnTo>
                  <a:lnTo>
                    <a:pt x="2743680" y="589201"/>
                  </a:lnTo>
                  <a:close/>
                </a:path>
              </a:pathLst>
            </a:cu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800"/>
            </a:p>
          </p:txBody>
        </p:sp>
        <p:sp>
          <p:nvSpPr>
            <p:cNvPr id="15" name="Right Triangle 14"/>
            <p:cNvSpPr/>
            <p:nvPr/>
          </p:nvSpPr>
          <p:spPr>
            <a:xfrm flipV="1">
              <a:off x="6724170" y="6471471"/>
              <a:ext cx="2419830" cy="388567"/>
            </a:xfrm>
            <a:custGeom>
              <a:avLst/>
              <a:gdLst>
                <a:gd name="connsiteX0" fmla="*/ 2419830 w 2419830"/>
                <a:gd name="connsiteY0" fmla="*/ 388567 h 388567"/>
                <a:gd name="connsiteX1" fmla="*/ 2419830 w 2419830"/>
                <a:gd name="connsiteY1" fmla="*/ 2038 h 388567"/>
                <a:gd name="connsiteX2" fmla="*/ 387537 w 2419830"/>
                <a:gd name="connsiteY2" fmla="*/ 2038 h 388567"/>
                <a:gd name="connsiteX3" fmla="*/ 0 w 2419830"/>
                <a:gd name="connsiteY3" fmla="*/ 0 h 388567"/>
                <a:gd name="connsiteX4" fmla="*/ 2419830 w 2419830"/>
                <a:gd name="connsiteY4" fmla="*/ 388567 h 388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9830" h="388567">
                  <a:moveTo>
                    <a:pt x="2419830" y="388567"/>
                  </a:moveTo>
                  <a:lnTo>
                    <a:pt x="2419830" y="2038"/>
                  </a:lnTo>
                  <a:lnTo>
                    <a:pt x="387537" y="2038"/>
                  </a:lnTo>
                  <a:lnTo>
                    <a:pt x="0" y="0"/>
                  </a:lnTo>
                  <a:lnTo>
                    <a:pt x="2419830" y="388567"/>
                  </a:lnTo>
                  <a:close/>
                </a:path>
              </a:pathLst>
            </a:custGeom>
            <a:solidFill>
              <a:srgbClr val="F3F3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sz="1800"/>
            </a:p>
          </p:txBody>
        </p:sp>
      </p:grpSp>
      <p:sp>
        <p:nvSpPr>
          <p:cNvPr id="2" name="Title Placeholder 1"/>
          <p:cNvSpPr>
            <a:spLocks noGrp="1"/>
          </p:cNvSpPr>
          <p:nvPr>
            <p:ph type="title"/>
          </p:nvPr>
        </p:nvSpPr>
        <p:spPr>
          <a:xfrm>
            <a:off x="270937" y="272142"/>
            <a:ext cx="8992433" cy="914400"/>
          </a:xfrm>
          <a:prstGeom prst="rect">
            <a:avLst/>
          </a:prstGeom>
        </p:spPr>
        <p:txBody>
          <a:bodyPr vert="horz" lIns="91440" tIns="0" rIns="91440" bIns="0" rtlCol="0" anchor="t">
            <a:normAutofit/>
          </a:bodyPr>
          <a:lstStyle/>
          <a:p>
            <a:r>
              <a:rPr lang="en-US"/>
              <a:t>Click to edit Master title style</a:t>
            </a:r>
            <a:endParaRPr/>
          </a:p>
        </p:txBody>
      </p:sp>
      <p:sp>
        <p:nvSpPr>
          <p:cNvPr id="3" name="Text Placeholder 2"/>
          <p:cNvSpPr>
            <a:spLocks noGrp="1"/>
          </p:cNvSpPr>
          <p:nvPr>
            <p:ph type="body" idx="1"/>
          </p:nvPr>
        </p:nvSpPr>
        <p:spPr>
          <a:xfrm>
            <a:off x="270935" y="1334035"/>
            <a:ext cx="11637432" cy="5212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3962400" y="6572026"/>
            <a:ext cx="2926080" cy="182881"/>
          </a:xfrm>
          <a:prstGeom prst="rect">
            <a:avLst/>
          </a:prstGeom>
        </p:spPr>
        <p:txBody>
          <a:bodyPr vert="horz" wrap="square" lIns="0" tIns="0" rIns="0" bIns="0" rtlCol="0" anchor="b"/>
          <a:lstStyle>
            <a:lvl1pPr algn="ctr">
              <a:defRPr sz="900">
                <a:solidFill>
                  <a:schemeClr val="tx2">
                    <a:lumMod val="60000"/>
                    <a:lumOff val="40000"/>
                  </a:schemeClr>
                </a:solidFill>
              </a:defRPr>
            </a:lvl1pPr>
          </a:lstStyle>
          <a:p>
            <a:r>
              <a:rPr lang="en-US"/>
              <a:t>July 18, 2017</a:t>
            </a:r>
          </a:p>
        </p:txBody>
      </p:sp>
      <p:sp>
        <p:nvSpPr>
          <p:cNvPr id="5" name="Footer Placeholder 4"/>
          <p:cNvSpPr>
            <a:spLocks noGrp="1"/>
          </p:cNvSpPr>
          <p:nvPr>
            <p:ph type="ftr" sz="quarter" idx="3"/>
          </p:nvPr>
        </p:nvSpPr>
        <p:spPr>
          <a:xfrm>
            <a:off x="6936264" y="6572023"/>
            <a:ext cx="4442937" cy="182880"/>
          </a:xfrm>
          <a:prstGeom prst="rect">
            <a:avLst/>
          </a:prstGeom>
        </p:spPr>
        <p:txBody>
          <a:bodyPr vert="horz" wrap="square" lIns="0" tIns="0" rIns="0" bIns="0" rtlCol="0" anchor="b"/>
          <a:lstStyle>
            <a:lvl1pPr algn="l">
              <a:defRPr sz="900">
                <a:solidFill>
                  <a:schemeClr val="tx2">
                    <a:lumMod val="60000"/>
                    <a:lumOff val="40000"/>
                  </a:schemeClr>
                </a:solidFill>
              </a:defRPr>
            </a:lvl1pPr>
          </a:lstStyle>
          <a:p>
            <a:r>
              <a:rPr lang="en-US"/>
              <a:t>ARRIS Confidential and Proprietary</a:t>
            </a:r>
            <a:endParaRPr lang="en-US" dirty="0"/>
          </a:p>
        </p:txBody>
      </p:sp>
      <p:sp>
        <p:nvSpPr>
          <p:cNvPr id="6" name="Slide Number Placeholder 5"/>
          <p:cNvSpPr>
            <a:spLocks noGrp="1"/>
          </p:cNvSpPr>
          <p:nvPr>
            <p:ph type="sldNum" sz="quarter" idx="4"/>
          </p:nvPr>
        </p:nvSpPr>
        <p:spPr>
          <a:xfrm>
            <a:off x="11377227" y="6572023"/>
            <a:ext cx="541725" cy="182880"/>
          </a:xfrm>
          <a:prstGeom prst="rect">
            <a:avLst/>
          </a:prstGeom>
        </p:spPr>
        <p:txBody>
          <a:bodyPr vert="horz" wrap="square" lIns="0" tIns="0" rIns="0" bIns="0" rtlCol="0" anchor="b"/>
          <a:lstStyle>
            <a:lvl1pPr algn="r">
              <a:defRPr sz="900">
                <a:solidFill>
                  <a:schemeClr val="tx2">
                    <a:lumMod val="60000"/>
                    <a:lumOff val="40000"/>
                  </a:schemeClr>
                </a:solidFill>
              </a:defRPr>
            </a:lvl1pPr>
          </a:lstStyle>
          <a:p>
            <a:fld id="{71FA2017-4488-4033-A37E-4064B866FEA5}" type="slidenum">
              <a:rPr lang="en-US" smtClean="0"/>
              <a:pPr/>
              <a:t>‹#›</a:t>
            </a:fld>
            <a:endParaRPr lang="en-US"/>
          </a:p>
        </p:txBody>
      </p:sp>
      <p:sp>
        <p:nvSpPr>
          <p:cNvPr id="19" name="TextBox 18"/>
          <p:cNvSpPr txBox="1"/>
          <p:nvPr/>
        </p:nvSpPr>
        <p:spPr>
          <a:xfrm>
            <a:off x="270935" y="6572023"/>
            <a:ext cx="3813176" cy="182880"/>
          </a:xfrm>
          <a:prstGeom prst="rect">
            <a:avLst/>
          </a:prstGeom>
          <a:noFill/>
        </p:spPr>
        <p:txBody>
          <a:bodyPr wrap="square" lIns="0" tIns="0" rIns="0" bIns="0" rtlCol="0" anchor="b">
            <a:noAutofit/>
          </a:bodyPr>
          <a:lstStyle/>
          <a:p>
            <a:pPr>
              <a:lnSpc>
                <a:spcPct val="100000"/>
              </a:lnSpc>
            </a:pPr>
            <a:r>
              <a:rPr lang="en-US" sz="900" dirty="0">
                <a:solidFill>
                  <a:schemeClr val="tx2">
                    <a:lumMod val="60000"/>
                    <a:lumOff val="40000"/>
                  </a:schemeClr>
                </a:solidFill>
              </a:rPr>
              <a:t>Copyright 2017 – ARRIS Enterprises, LLC. All rights reserved.</a:t>
            </a:r>
            <a:endParaRPr sz="900" dirty="0">
              <a:solidFill>
                <a:schemeClr val="tx2">
                  <a:lumMod val="60000"/>
                  <a:lumOff val="40000"/>
                </a:schemeClr>
              </a:solidFill>
            </a:endParaRPr>
          </a:p>
        </p:txBody>
      </p:sp>
      <p:pic>
        <p:nvPicPr>
          <p:cNvPr id="7" name="Picture 6"/>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9611360" y="381005"/>
            <a:ext cx="2060448" cy="124173"/>
          </a:xfrm>
          <a:prstGeom prst="rect">
            <a:avLst/>
          </a:prstGeom>
        </p:spPr>
      </p:pic>
      <p:sp>
        <p:nvSpPr>
          <p:cNvPr id="11" name="TaggedShape" hidden="1"/>
          <p:cNvSpPr/>
          <p:nvPr>
            <p:custDataLst>
              <p:tags r:id="rId21"/>
            </p:custDataLst>
          </p:nvPr>
        </p:nvSpPr>
        <p:spPr>
          <a:xfrm>
            <a:off x="0" y="-25400"/>
            <a:ext cx="169333" cy="12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sz="1800">
              <a:solidFill>
                <a:srgbClr val="FFFFFF"/>
              </a:solidFill>
            </a:endParaRPr>
          </a:p>
        </p:txBody>
      </p:sp>
    </p:spTree>
    <p:extLst>
      <p:ext uri="{BB962C8B-B14F-4D97-AF65-F5344CB8AC3E}">
        <p14:creationId xmlns:p14="http://schemas.microsoft.com/office/powerpoint/2010/main" val="3697751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52" r:id="rId6"/>
    <p:sldLayoutId id="2147483669" r:id="rId7"/>
    <p:sldLayoutId id="2147483679" r:id="rId8"/>
    <p:sldLayoutId id="2147483670" r:id="rId9"/>
    <p:sldLayoutId id="2147483654" r:id="rId10"/>
    <p:sldLayoutId id="2147483667" r:id="rId11"/>
    <p:sldLayoutId id="2147483664" r:id="rId12"/>
    <p:sldLayoutId id="2147483665" r:id="rId13"/>
    <p:sldLayoutId id="2147483655" r:id="rId14"/>
    <p:sldLayoutId id="2147483671" r:id="rId15"/>
    <p:sldLayoutId id="2147483675" r:id="rId16"/>
    <p:sldLayoutId id="2147483676" r:id="rId17"/>
    <p:sldLayoutId id="2147483677" r:id="rId18"/>
    <p:sldLayoutId id="2147483680"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85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SzPct val="90000"/>
        <a:buFont typeface="Arial" panose="020B0604020202020204"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400"/>
        </a:spcBef>
        <a:buClr>
          <a:schemeClr val="accent1"/>
        </a:buClr>
        <a:buSzPct val="90000"/>
        <a:buFont typeface="Arial" panose="020B0604020202020204"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300"/>
        </a:spcBef>
        <a:buClr>
          <a:schemeClr val="accent1"/>
        </a:buClr>
        <a:buSzPct val="90000"/>
        <a:buFont typeface="Arial" panose="020B0604020202020204"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3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300"/>
        </a:spcBef>
        <a:buClr>
          <a:schemeClr val="accent1"/>
        </a:buClr>
        <a:buSzPct val="90000"/>
        <a:buFont typeface="Arial" panose="020B0604020202020204" pitchFamily="34" charset="0"/>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300"/>
        </a:spcBef>
        <a:buClr>
          <a:schemeClr val="accent1"/>
        </a:buClr>
        <a:buSzPct val="90000"/>
        <a:buFont typeface="Arial" panose="020B0604020202020204" pitchFamily="34" charset="0"/>
        <a:buChar char="–"/>
        <a:defRPr sz="1600" kern="1200">
          <a:solidFill>
            <a:schemeClr val="tx1"/>
          </a:solidFill>
          <a:latin typeface="+mn-lt"/>
          <a:ea typeface="+mn-ea"/>
          <a:cs typeface="+mn-cs"/>
        </a:defRPr>
      </a:lvl6pPr>
      <a:lvl7pPr marL="1874520" indent="-228600" algn="l" defTabSz="914400" rtl="0" eaLnBrk="1" latinLnBrk="0" hangingPunct="1">
        <a:lnSpc>
          <a:spcPct val="90000"/>
        </a:lnSpc>
        <a:spcBef>
          <a:spcPts val="300"/>
        </a:spcBef>
        <a:buClr>
          <a:schemeClr val="accent1"/>
        </a:buClr>
        <a:buSzPct val="90000"/>
        <a:buFont typeface="Arial" panose="020B0604020202020204" pitchFamily="34" charset="0"/>
        <a:buChar char="•"/>
        <a:defRPr sz="1600" kern="1200">
          <a:solidFill>
            <a:schemeClr val="tx1"/>
          </a:solidFill>
          <a:latin typeface="+mn-lt"/>
          <a:ea typeface="+mn-ea"/>
          <a:cs typeface="+mn-cs"/>
        </a:defRPr>
      </a:lvl7pPr>
      <a:lvl8pPr marL="2148840" indent="-228600" algn="l" defTabSz="914400" rtl="0" eaLnBrk="1" latinLnBrk="0" hangingPunct="1">
        <a:lnSpc>
          <a:spcPct val="90000"/>
        </a:lnSpc>
        <a:spcBef>
          <a:spcPts val="300"/>
        </a:spcBef>
        <a:buClr>
          <a:schemeClr val="accent1"/>
        </a:buClr>
        <a:buSzPct val="90000"/>
        <a:buFont typeface="Arial" panose="020B0604020202020204" pitchFamily="34" charset="0"/>
        <a:buChar char="–"/>
        <a:defRPr sz="1600" kern="1200">
          <a:solidFill>
            <a:schemeClr val="tx1"/>
          </a:solidFill>
          <a:latin typeface="+mn-lt"/>
          <a:ea typeface="+mn-ea"/>
          <a:cs typeface="+mn-cs"/>
        </a:defRPr>
      </a:lvl8pPr>
      <a:lvl9pPr marL="2423160" indent="-228600" algn="l" defTabSz="914400" rtl="0" eaLnBrk="1" latinLnBrk="0" hangingPunct="1">
        <a:lnSpc>
          <a:spcPct val="90000"/>
        </a:lnSpc>
        <a:spcBef>
          <a:spcPts val="300"/>
        </a:spcBef>
        <a:buClr>
          <a:schemeClr val="accent1"/>
        </a:buClr>
        <a:buSzPct val="90000"/>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www.cablelabs.com/spec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0.png"/></Relationships>
</file>

<file path=ppt/slides/_rels/slide27.xml.rels><?xml version="1.0" encoding="UTF-8" standalone="yes"?>
<Relationships xmlns="http://schemas.openxmlformats.org/package/2006/relationships"><Relationship Id="rId3" Type="http://schemas.openxmlformats.org/officeDocument/2006/relationships/image" Target="../media/image281.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380.png"/><Relationship Id="rId5" Type="http://schemas.openxmlformats.org/officeDocument/2006/relationships/image" Target="../media/image350.png"/><Relationship Id="rId4" Type="http://schemas.openxmlformats.org/officeDocument/2006/relationships/image" Target="../media/image37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6001" y="3810000"/>
            <a:ext cx="9653192" cy="1219200"/>
          </a:xfrm>
        </p:spPr>
        <p:txBody>
          <a:bodyPr vert="horz" lIns="91440" tIns="0" rIns="91440" bIns="0" rtlCol="0" anchor="b">
            <a:normAutofit fontScale="90000"/>
          </a:bodyPr>
          <a:lstStyle/>
          <a:p>
            <a:r>
              <a:rPr lang="en-US" dirty="0">
                <a:solidFill>
                  <a:schemeClr val="tx1"/>
                </a:solidFill>
              </a:rPr>
              <a:t>Introduction to Distributed Access Architecture (DAA) / R-</a:t>
            </a:r>
            <a:r>
              <a:rPr lang="en-US" dirty="0" err="1">
                <a:solidFill>
                  <a:schemeClr val="tx1"/>
                </a:solidFill>
              </a:rPr>
              <a:t>Phy</a:t>
            </a:r>
            <a:br>
              <a:rPr lang="en-US" dirty="0">
                <a:solidFill>
                  <a:schemeClr val="tx1"/>
                </a:solidFill>
              </a:rPr>
            </a:br>
            <a:endParaRPr lang="en-US" dirty="0">
              <a:solidFill>
                <a:schemeClr val="tx1"/>
              </a:solidFill>
            </a:endParaRPr>
          </a:p>
        </p:txBody>
      </p:sp>
      <p:sp>
        <p:nvSpPr>
          <p:cNvPr id="3" name="Subtitle 2"/>
          <p:cNvSpPr>
            <a:spLocks noGrp="1"/>
          </p:cNvSpPr>
          <p:nvPr>
            <p:ph type="subTitle" idx="1"/>
          </p:nvPr>
        </p:nvSpPr>
        <p:spPr>
          <a:xfrm>
            <a:off x="1016001" y="5029200"/>
            <a:ext cx="9652000" cy="762000"/>
          </a:xfrm>
        </p:spPr>
        <p:txBody>
          <a:bodyPr vert="horz" lIns="91440" tIns="45720" rIns="91440" bIns="45720" rtlCol="0">
            <a:normAutofit/>
          </a:bodyPr>
          <a:lstStyle/>
          <a:p>
            <a:r>
              <a:rPr lang="en-US" dirty="0">
                <a:solidFill>
                  <a:schemeClr val="tx1"/>
                </a:solidFill>
              </a:rPr>
              <a:t>SCTE Aston, PA</a:t>
            </a:r>
          </a:p>
          <a:p>
            <a:r>
              <a:rPr lang="en-US" dirty="0">
                <a:solidFill>
                  <a:schemeClr val="tx1"/>
                </a:solidFill>
              </a:rPr>
              <a:t>July 2018</a:t>
            </a:r>
          </a:p>
          <a:p>
            <a:endParaRPr lang="en-US" dirty="0">
              <a:solidFill>
                <a:schemeClr val="tx1"/>
              </a:solidFill>
            </a:endParaRPr>
          </a:p>
        </p:txBody>
      </p:sp>
      <p:sp>
        <p:nvSpPr>
          <p:cNvPr id="4" name="Subtitle 4"/>
          <p:cNvSpPr txBox="1">
            <a:spLocks/>
          </p:cNvSpPr>
          <p:nvPr/>
        </p:nvSpPr>
        <p:spPr>
          <a:xfrm>
            <a:off x="989409" y="5638800"/>
            <a:ext cx="9652000" cy="7620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Clr>
                <a:schemeClr val="accent1"/>
              </a:buClr>
              <a:buSzPct val="90000"/>
              <a:buFont typeface="Arial" panose="020B0604020202020204" pitchFamily="34" charset="0"/>
              <a:buNone/>
              <a:defRPr sz="2000" kern="1200">
                <a:solidFill>
                  <a:schemeClr val="tx1">
                    <a:lumMod val="85000"/>
                    <a:lumOff val="15000"/>
                  </a:schemeClr>
                </a:solidFill>
                <a:latin typeface="+mn-lt"/>
                <a:ea typeface="+mn-ea"/>
                <a:cs typeface="+mn-cs"/>
              </a:defRPr>
            </a:lvl1pPr>
            <a:lvl2pPr marL="457200" indent="0" algn="ctr" defTabSz="914400" rtl="0" eaLnBrk="1" latinLnBrk="0" hangingPunct="1">
              <a:lnSpc>
                <a:spcPct val="90000"/>
              </a:lnSpc>
              <a:spcBef>
                <a:spcPts val="400"/>
              </a:spcBef>
              <a:buClr>
                <a:schemeClr val="accent1"/>
              </a:buClr>
              <a:buSzPct val="90000"/>
              <a:buFont typeface="Arial" panose="020B0604020202020204"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300"/>
              </a:spcBef>
              <a:buClr>
                <a:schemeClr val="accent1"/>
              </a:buClr>
              <a:buSzPct val="90000"/>
              <a:buFont typeface="Arial" panose="020B0604020202020204"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300"/>
              </a:spcBef>
              <a:buClr>
                <a:schemeClr val="accent1"/>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300"/>
              </a:spcBef>
              <a:buClr>
                <a:schemeClr val="accent1"/>
              </a:buClr>
              <a:buSzPct val="90000"/>
              <a:buFont typeface="Arial" panose="020B0604020202020204"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300"/>
              </a:spcBef>
              <a:buClr>
                <a:schemeClr val="accent1"/>
              </a:buClr>
              <a:buSzPct val="90000"/>
              <a:buFont typeface="Arial" panose="020B0604020202020204"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300"/>
              </a:spcBef>
              <a:buClr>
                <a:schemeClr val="accent1"/>
              </a:buClr>
              <a:buSzPct val="90000"/>
              <a:buFont typeface="Arial" panose="020B0604020202020204"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300"/>
              </a:spcBef>
              <a:buClr>
                <a:schemeClr val="accent1"/>
              </a:buClr>
              <a:buSzPct val="90000"/>
              <a:buFont typeface="Arial" panose="020B0604020202020204"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300"/>
              </a:spcBef>
              <a:buClr>
                <a:schemeClr val="accent1"/>
              </a:buClr>
              <a:buSzPct val="90000"/>
              <a:buFont typeface="Arial" panose="020B0604020202020204" pitchFamily="34" charset="0"/>
              <a:buNone/>
              <a:defRPr sz="1600" kern="1200">
                <a:solidFill>
                  <a:schemeClr val="tx1">
                    <a:tint val="75000"/>
                  </a:schemeClr>
                </a:solidFill>
                <a:latin typeface="+mn-lt"/>
                <a:ea typeface="+mn-ea"/>
                <a:cs typeface="+mn-cs"/>
              </a:defRPr>
            </a:lvl9pPr>
          </a:lstStyle>
          <a:p>
            <a:r>
              <a:rPr lang="en-US" sz="1200" dirty="0">
                <a:solidFill>
                  <a:schemeClr val="tx1"/>
                </a:solidFill>
              </a:rPr>
              <a:t>ARRIS Confidential</a:t>
            </a:r>
          </a:p>
          <a:p>
            <a:endParaRPr lang="en-US" sz="1200" dirty="0">
              <a:solidFill>
                <a:schemeClr val="tx1"/>
              </a:solidFill>
            </a:endParaRPr>
          </a:p>
          <a:p>
            <a:r>
              <a:rPr lang="en-US" sz="1200" dirty="0">
                <a:solidFill>
                  <a:schemeClr val="tx1"/>
                </a:solidFill>
              </a:rPr>
              <a:t>The ARRIS product roadmaps contained herein are for discussion purposes only to demonstrate our thoughts behind the evolutionary development of the ARRIS product offerings. ARRIS is not obligated to develop the software or hardware with the features and functionality discussed in these materials.</a:t>
            </a:r>
          </a:p>
          <a:p>
            <a:endParaRPr lang="en-US" sz="1200" dirty="0">
              <a:solidFill>
                <a:schemeClr val="tx1"/>
              </a:solidFill>
            </a:endParaRPr>
          </a:p>
          <a:p>
            <a:r>
              <a:rPr lang="en-US" sz="1200" dirty="0">
                <a:solidFill>
                  <a:schemeClr val="tx1"/>
                </a:solidFill>
              </a:rPr>
              <a:t>The roadmaps are subject to change.</a:t>
            </a:r>
          </a:p>
        </p:txBody>
      </p:sp>
      <p:sp>
        <p:nvSpPr>
          <p:cNvPr id="5" name="Subtitle 2"/>
          <p:cNvSpPr txBox="1">
            <a:spLocks/>
          </p:cNvSpPr>
          <p:nvPr/>
        </p:nvSpPr>
        <p:spPr bwMode="auto">
          <a:xfrm>
            <a:off x="4378317" y="6553202"/>
            <a:ext cx="4689483" cy="156713"/>
          </a:xfrm>
          <a:prstGeom prst="rect">
            <a:avLst/>
          </a:prstGeom>
          <a:noFill/>
          <a:ln w="9525">
            <a:noFill/>
            <a:miter lim="800000"/>
            <a:headEnd/>
            <a:tailEnd/>
          </a:ln>
        </p:spPr>
        <p:txBody>
          <a:bodyPr vert="horz" wrap="square" lIns="0" tIns="0" rIns="0" bIns="91440" numCol="1" anchor="t" anchorCtr="0" compatLnSpc="1">
            <a:prstTxWarp prst="textNoShape">
              <a:avLst/>
            </a:prstTxWarp>
            <a:noAutofit/>
          </a:bodyPr>
          <a:lstStyle>
            <a:lvl1pPr marL="0" indent="0" algn="l" rtl="0" eaLnBrk="1" fontAlgn="base" hangingPunct="1">
              <a:spcBef>
                <a:spcPct val="20000"/>
              </a:spcBef>
              <a:spcAft>
                <a:spcPct val="0"/>
              </a:spcAft>
              <a:buClr>
                <a:schemeClr val="tx1"/>
              </a:buClr>
              <a:buFont typeface="Arial" pitchFamily="34" charset="0"/>
              <a:buNone/>
              <a:defRPr sz="2000">
                <a:solidFill>
                  <a:schemeClr val="tx2"/>
                </a:solidFill>
                <a:latin typeface="+mn-lt"/>
                <a:ea typeface="+mn-ea"/>
                <a:cs typeface="+mn-cs"/>
              </a:defRPr>
            </a:lvl1pPr>
            <a:lvl2pPr marL="514350" indent="-171450" algn="l" rtl="0" eaLnBrk="1" fontAlgn="base" hangingPunct="1">
              <a:spcBef>
                <a:spcPct val="20000"/>
              </a:spcBef>
              <a:spcAft>
                <a:spcPct val="0"/>
              </a:spcAft>
              <a:buClr>
                <a:schemeClr val="tx1"/>
              </a:buClr>
              <a:buFont typeface="Arial" charset="0"/>
              <a:buChar char="-"/>
              <a:defRPr sz="2000">
                <a:solidFill>
                  <a:schemeClr val="tx1"/>
                </a:solidFill>
                <a:latin typeface="+mn-lt"/>
              </a:defRPr>
            </a:lvl2pPr>
            <a:lvl3pPr marL="800100" indent="-171450" algn="l" rtl="0" eaLnBrk="1" fontAlgn="base" hangingPunct="1">
              <a:spcBef>
                <a:spcPct val="20000"/>
              </a:spcBef>
              <a:spcAft>
                <a:spcPct val="0"/>
              </a:spcAft>
              <a:buClr>
                <a:schemeClr val="tx1"/>
              </a:buClr>
              <a:buChar char="•"/>
              <a:defRPr sz="1800">
                <a:solidFill>
                  <a:schemeClr val="tx1"/>
                </a:solidFill>
                <a:latin typeface="+mn-lt"/>
              </a:defRPr>
            </a:lvl3pPr>
            <a:lvl4pPr marL="1085850" indent="-171450" algn="l" rtl="0" eaLnBrk="1" fontAlgn="base" hangingPunct="1">
              <a:spcBef>
                <a:spcPct val="20000"/>
              </a:spcBef>
              <a:spcAft>
                <a:spcPct val="0"/>
              </a:spcAft>
              <a:buClr>
                <a:schemeClr val="tx1"/>
              </a:buClr>
              <a:buFont typeface="Arial" charset="0"/>
              <a:buChar char="▪"/>
              <a:defRPr sz="1600">
                <a:solidFill>
                  <a:schemeClr val="tx1"/>
                </a:solidFill>
                <a:latin typeface="+mn-lt"/>
              </a:defRPr>
            </a:lvl4pPr>
            <a:lvl5pPr marL="1314450" indent="-114300" algn="l" rtl="0" eaLnBrk="1" fontAlgn="base" hangingPunct="1">
              <a:spcBef>
                <a:spcPct val="20000"/>
              </a:spcBef>
              <a:spcAft>
                <a:spcPct val="0"/>
              </a:spcAft>
              <a:buClr>
                <a:schemeClr val="tx1"/>
              </a:buClr>
              <a:buSzPct val="75000"/>
              <a:buFont typeface="Arial" charset="0"/>
              <a:buChar char="−"/>
              <a:defRPr sz="1400">
                <a:solidFill>
                  <a:schemeClr val="tx1"/>
                </a:solidFill>
                <a:latin typeface="+mn-lt"/>
              </a:defRPr>
            </a:lvl5pPr>
            <a:lvl6pPr marL="1771650" indent="-114300" algn="l" rtl="0" eaLnBrk="1" fontAlgn="base" hangingPunct="1">
              <a:spcBef>
                <a:spcPct val="20000"/>
              </a:spcBef>
              <a:spcAft>
                <a:spcPct val="0"/>
              </a:spcAft>
              <a:buClr>
                <a:srgbClr val="C42500"/>
              </a:buClr>
              <a:buSzPct val="75000"/>
              <a:buFont typeface="Arial" pitchFamily="34" charset="0"/>
              <a:buChar char="−"/>
              <a:defRPr sz="1400">
                <a:solidFill>
                  <a:schemeClr val="tx1"/>
                </a:solidFill>
                <a:latin typeface="+mn-lt"/>
              </a:defRPr>
            </a:lvl6pPr>
            <a:lvl7pPr marL="2228850" indent="-114300" algn="l" rtl="0" eaLnBrk="1" fontAlgn="base" hangingPunct="1">
              <a:spcBef>
                <a:spcPct val="20000"/>
              </a:spcBef>
              <a:spcAft>
                <a:spcPct val="0"/>
              </a:spcAft>
              <a:buClr>
                <a:srgbClr val="C42500"/>
              </a:buClr>
              <a:buSzPct val="75000"/>
              <a:buFont typeface="Arial" pitchFamily="34" charset="0"/>
              <a:buChar char="−"/>
              <a:defRPr sz="1400">
                <a:solidFill>
                  <a:schemeClr val="tx1"/>
                </a:solidFill>
                <a:latin typeface="+mn-lt"/>
              </a:defRPr>
            </a:lvl7pPr>
            <a:lvl8pPr marL="2686050" indent="-114300" algn="l" rtl="0" eaLnBrk="1" fontAlgn="base" hangingPunct="1">
              <a:spcBef>
                <a:spcPct val="20000"/>
              </a:spcBef>
              <a:spcAft>
                <a:spcPct val="0"/>
              </a:spcAft>
              <a:buClr>
                <a:srgbClr val="C42500"/>
              </a:buClr>
              <a:buSzPct val="75000"/>
              <a:buFont typeface="Arial" pitchFamily="34" charset="0"/>
              <a:buChar char="−"/>
              <a:defRPr sz="1400">
                <a:solidFill>
                  <a:schemeClr val="tx1"/>
                </a:solidFill>
                <a:latin typeface="+mn-lt"/>
              </a:defRPr>
            </a:lvl8pPr>
            <a:lvl9pPr marL="3143250" indent="-114300" algn="l" rtl="0" eaLnBrk="1" fontAlgn="base" hangingPunct="1">
              <a:spcBef>
                <a:spcPct val="20000"/>
              </a:spcBef>
              <a:spcAft>
                <a:spcPct val="0"/>
              </a:spcAft>
              <a:buClr>
                <a:srgbClr val="C42500"/>
              </a:buClr>
              <a:buSzPct val="75000"/>
              <a:buFont typeface="Arial" pitchFamily="34" charset="0"/>
              <a:buChar char="−"/>
              <a:defRPr sz="1400">
                <a:solidFill>
                  <a:schemeClr val="tx1"/>
                </a:solidFill>
                <a:latin typeface="+mn-lt"/>
              </a:defRPr>
            </a:lvl9pPr>
          </a:lstStyle>
          <a:p>
            <a:pPr>
              <a:lnSpc>
                <a:spcPct val="90000"/>
              </a:lnSpc>
              <a:buClr>
                <a:srgbClr val="D22800"/>
              </a:buClr>
            </a:pPr>
            <a:r>
              <a:rPr lang="en-US" sz="1200" b="0" dirty="0">
                <a:solidFill>
                  <a:schemeClr val="tx1"/>
                </a:solidFill>
              </a:rPr>
              <a:t>Copyright 2017 – ARRIS Enterprises, </a:t>
            </a:r>
            <a:r>
              <a:rPr lang="en-US" sz="1200" dirty="0">
                <a:solidFill>
                  <a:schemeClr val="tx1"/>
                </a:solidFill>
              </a:rPr>
              <a:t>LLC</a:t>
            </a:r>
            <a:r>
              <a:rPr lang="en-US" sz="1200" b="0" dirty="0">
                <a:solidFill>
                  <a:schemeClr val="tx1"/>
                </a:solidFill>
              </a:rPr>
              <a:t>.  All rights reserved.</a:t>
            </a:r>
          </a:p>
        </p:txBody>
      </p:sp>
    </p:spTree>
    <p:extLst>
      <p:ext uri="{BB962C8B-B14F-4D97-AF65-F5344CB8AC3E}">
        <p14:creationId xmlns:p14="http://schemas.microsoft.com/office/powerpoint/2010/main" val="104056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RPHY Benefits vs RMACPHY</a:t>
            </a:r>
          </a:p>
        </p:txBody>
      </p:sp>
      <p:sp>
        <p:nvSpPr>
          <p:cNvPr id="5" name="Footer Placeholder 4"/>
          <p:cNvSpPr>
            <a:spLocks noGrp="1"/>
          </p:cNvSpPr>
          <p:nvPr>
            <p:ph type="ftr" sz="quarter" idx="11"/>
          </p:nvPr>
        </p:nvSpPr>
        <p:spPr>
          <a:xfrm>
            <a:off x="6726197" y="6572023"/>
            <a:ext cx="3332203" cy="182880"/>
          </a:xfrm>
        </p:spPr>
        <p:txBody>
          <a:bodyPr vert="horz" wrap="square" lIns="0" tIns="0" rIns="0" bIns="0" rtlCol="0" anchor="b"/>
          <a:lstStyle/>
          <a:p>
            <a:r>
              <a:rPr lang="en-US"/>
              <a:t>ARRIS Confidential and Proprietary</a:t>
            </a:r>
            <a:endParaRPr lang="en-US" dirty="0"/>
          </a:p>
        </p:txBody>
      </p:sp>
      <p:sp>
        <p:nvSpPr>
          <p:cNvPr id="6" name="Slide Number Placeholder 5"/>
          <p:cNvSpPr>
            <a:spLocks noGrp="1"/>
          </p:cNvSpPr>
          <p:nvPr>
            <p:ph type="sldNum" sz="quarter" idx="12"/>
          </p:nvPr>
        </p:nvSpPr>
        <p:spPr>
          <a:xfrm>
            <a:off x="10056919" y="6572023"/>
            <a:ext cx="406294" cy="182880"/>
          </a:xfrm>
        </p:spPr>
        <p:txBody>
          <a:bodyPr vert="horz" wrap="square" lIns="0" tIns="0" rIns="0" bIns="0" rtlCol="0" anchor="b"/>
          <a:lstStyle/>
          <a:p>
            <a:fld id="{71FA2017-4488-4033-A37E-4064B866FEA5}" type="slidenum">
              <a:rPr lang="en-US"/>
              <a:pPr/>
              <a:t>10</a:t>
            </a:fld>
            <a:endParaRPr lang="en-US"/>
          </a:p>
        </p:txBody>
      </p:sp>
      <p:sp>
        <p:nvSpPr>
          <p:cNvPr id="7" name="Date Placeholder 6"/>
          <p:cNvSpPr>
            <a:spLocks noGrp="1"/>
          </p:cNvSpPr>
          <p:nvPr>
            <p:ph type="dt" sz="half" idx="10"/>
          </p:nvPr>
        </p:nvSpPr>
        <p:spPr>
          <a:xfrm>
            <a:off x="4495800" y="6572024"/>
            <a:ext cx="2194560" cy="182881"/>
          </a:xfrm>
        </p:spPr>
        <p:txBody>
          <a:bodyPr vert="horz" wrap="square" lIns="0" tIns="0" rIns="0" bIns="0" rtlCol="0" anchor="b"/>
          <a:lstStyle/>
          <a:p>
            <a:r>
              <a:rPr lang="en-US"/>
              <a:t>July 18, 2017</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916077664"/>
              </p:ext>
            </p:extLst>
          </p:nvPr>
        </p:nvGraphicFramePr>
        <p:xfrm>
          <a:off x="225583" y="1172470"/>
          <a:ext cx="11658600" cy="5129783"/>
        </p:xfrm>
        <a:graphic>
          <a:graphicData uri="http://schemas.openxmlformats.org/drawingml/2006/table">
            <a:tbl>
              <a:tblPr firstRow="1" bandRow="1">
                <a:tableStyleId>{5C22544A-7EE6-4342-B048-85BDC9FD1C3A}</a:tableStyleId>
              </a:tblPr>
              <a:tblGrid>
                <a:gridCol w="2717155">
                  <a:extLst>
                    <a:ext uri="{9D8B030D-6E8A-4147-A177-3AD203B41FA5}">
                      <a16:colId xmlns:a16="http://schemas.microsoft.com/office/drawing/2014/main" val="20000"/>
                    </a:ext>
                  </a:extLst>
                </a:gridCol>
                <a:gridCol w="4196171">
                  <a:extLst>
                    <a:ext uri="{9D8B030D-6E8A-4147-A177-3AD203B41FA5}">
                      <a16:colId xmlns:a16="http://schemas.microsoft.com/office/drawing/2014/main" val="20001"/>
                    </a:ext>
                  </a:extLst>
                </a:gridCol>
                <a:gridCol w="4745274">
                  <a:extLst>
                    <a:ext uri="{9D8B030D-6E8A-4147-A177-3AD203B41FA5}">
                      <a16:colId xmlns:a16="http://schemas.microsoft.com/office/drawing/2014/main" val="20002"/>
                    </a:ext>
                  </a:extLst>
                </a:gridCol>
              </a:tblGrid>
              <a:tr h="371134">
                <a:tc>
                  <a:txBody>
                    <a:bodyPr/>
                    <a:lstStyle/>
                    <a:p>
                      <a:endParaRPr lang="en-US" dirty="0"/>
                    </a:p>
                  </a:txBody>
                  <a:tcPr/>
                </a:tc>
                <a:tc>
                  <a:txBody>
                    <a:bodyPr/>
                    <a:lstStyle/>
                    <a:p>
                      <a:r>
                        <a:rPr lang="en-US" dirty="0"/>
                        <a:t>R-PHY</a:t>
                      </a:r>
                    </a:p>
                  </a:txBody>
                  <a:tcPr/>
                </a:tc>
                <a:tc>
                  <a:txBody>
                    <a:bodyPr/>
                    <a:lstStyle/>
                    <a:p>
                      <a:r>
                        <a:rPr lang="en-US" dirty="0"/>
                        <a:t>R-MACPHY</a:t>
                      </a:r>
                    </a:p>
                  </a:txBody>
                  <a:tcPr/>
                </a:tc>
                <a:extLst>
                  <a:ext uri="{0D108BD9-81ED-4DB2-BD59-A6C34878D82A}">
                    <a16:rowId xmlns:a16="http://schemas.microsoft.com/office/drawing/2014/main" val="10000"/>
                  </a:ext>
                </a:extLst>
              </a:tr>
              <a:tr h="1464200">
                <a:tc>
                  <a:txBody>
                    <a:bodyPr/>
                    <a:lstStyle/>
                    <a:p>
                      <a:r>
                        <a:rPr lang="en-US" dirty="0"/>
                        <a:t>Vendor Ecosystem and Standards</a:t>
                      </a:r>
                    </a:p>
                  </a:txBody>
                  <a:tcPr/>
                </a:tc>
                <a:tc>
                  <a:txBody>
                    <a:bodyPr/>
                    <a:lstStyle/>
                    <a:p>
                      <a:pPr marL="285750" indent="-285750">
                        <a:buFont typeface="Arial" charset="0"/>
                        <a:buChar char="•"/>
                      </a:pPr>
                      <a:r>
                        <a:rPr lang="en-US" dirty="0"/>
                        <a:t>More vendor competition—can choose best-in breed for Core/Node separately.  </a:t>
                      </a:r>
                    </a:p>
                    <a:p>
                      <a:pPr marL="285750" indent="-285750">
                        <a:buFont typeface="Arial" charset="0"/>
                        <a:buChar char="•"/>
                      </a:pPr>
                      <a:r>
                        <a:rPr lang="en-US" dirty="0"/>
                        <a:t>More scope for virtualization</a:t>
                      </a:r>
                    </a:p>
                    <a:p>
                      <a:pPr marL="285750" indent="-285750">
                        <a:buFont typeface="Arial" charset="0"/>
                        <a:buChar char="•"/>
                      </a:pPr>
                      <a:r>
                        <a:rPr lang="en-US" dirty="0"/>
                        <a:t>DEPI/UEPI/GCP explicit specifications</a:t>
                      </a:r>
                    </a:p>
                  </a:txBody>
                  <a:tcPr/>
                </a:tc>
                <a:tc>
                  <a:txBody>
                    <a:bodyPr/>
                    <a:lstStyle/>
                    <a:p>
                      <a:pPr marL="285750" indent="-285750">
                        <a:buFont typeface="Arial" charset="0"/>
                        <a:buChar char="•"/>
                      </a:pPr>
                      <a:r>
                        <a:rPr lang="en-US" baseline="0" dirty="0"/>
                        <a:t>No cable-specific networking protocols</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a:t>Ethernet</a:t>
                      </a:r>
                      <a:r>
                        <a:rPr lang="en-US" baseline="0" dirty="0"/>
                        <a:t> /PON spec maturity (vs DEPI/UEPI/GCP)</a:t>
                      </a:r>
                    </a:p>
                    <a:p>
                      <a:pPr marL="285750" indent="-285750">
                        <a:buFont typeface="Arial" charset="0"/>
                        <a:buChar char="•"/>
                      </a:pPr>
                      <a:r>
                        <a:rPr lang="en-US" baseline="0" dirty="0"/>
                        <a:t>No need for R-DTI clock</a:t>
                      </a:r>
                      <a:endParaRPr lang="en-US" dirty="0"/>
                    </a:p>
                  </a:txBody>
                  <a:tcPr/>
                </a:tc>
                <a:extLst>
                  <a:ext uri="{0D108BD9-81ED-4DB2-BD59-A6C34878D82A}">
                    <a16:rowId xmlns:a16="http://schemas.microsoft.com/office/drawing/2014/main" val="10001"/>
                  </a:ext>
                </a:extLst>
              </a:tr>
              <a:tr h="1189662">
                <a:tc>
                  <a:txBody>
                    <a:bodyPr/>
                    <a:lstStyle/>
                    <a:p>
                      <a:r>
                        <a:rPr lang="en-US" dirty="0"/>
                        <a:t>Node</a:t>
                      </a:r>
                    </a:p>
                  </a:txBody>
                  <a:tcPr/>
                </a:tc>
                <a:tc>
                  <a:txBody>
                    <a:bodyPr/>
                    <a:lstStyle/>
                    <a:p>
                      <a:pPr marL="285750" indent="-285750">
                        <a:buFont typeface="Arial" charset="0"/>
                        <a:buChar char="•"/>
                      </a:pPr>
                      <a:r>
                        <a:rPr lang="en-US" dirty="0"/>
                        <a:t>Less</a:t>
                      </a:r>
                      <a:r>
                        <a:rPr lang="en-US" baseline="0" dirty="0"/>
                        <a:t> power, lower module cost</a:t>
                      </a:r>
                    </a:p>
                    <a:p>
                      <a:pPr marL="285750" indent="-285750">
                        <a:buFont typeface="Arial" charset="0"/>
                        <a:buChar char="•"/>
                      </a:pPr>
                      <a:r>
                        <a:rPr lang="en-US" baseline="0" dirty="0"/>
                        <a:t>Simpler software (less risk of “bricking”)</a:t>
                      </a:r>
                    </a:p>
                    <a:p>
                      <a:pPr marL="285750" indent="-285750">
                        <a:buFont typeface="Arial" charset="0"/>
                        <a:buChar char="•"/>
                      </a:pPr>
                      <a:r>
                        <a:rPr lang="en-US" baseline="0" dirty="0"/>
                        <a:t>Can fit in smaller footprint</a:t>
                      </a:r>
                    </a:p>
                    <a:p>
                      <a:pPr marL="285750" indent="-285750">
                        <a:buFont typeface="Arial" charset="0"/>
                        <a:buChar char="•"/>
                      </a:pPr>
                      <a:r>
                        <a:rPr lang="en-US" baseline="0" dirty="0"/>
                        <a:t>Lower thermal profile</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a:t>Doesn’t require Core/RPHY “handshake”—operates</a:t>
                      </a:r>
                      <a:r>
                        <a:rPr lang="en-US" baseline="0" dirty="0"/>
                        <a:t> as an Ethernet/IP-attached device</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a:t>Headend becomes agnostic to ”flavor” of DAA (DOCSIS, PON, </a:t>
                      </a:r>
                      <a:r>
                        <a:rPr lang="en-US" baseline="0" dirty="0" err="1"/>
                        <a:t>WiFi</a:t>
                      </a:r>
                      <a:r>
                        <a:rPr lang="en-US" baseline="0" dirty="0"/>
                        <a:t>,</a:t>
                      </a:r>
                      <a:r>
                        <a:rPr lang="is-IS" baseline="0" dirty="0"/>
                        <a:t>…)</a:t>
                      </a:r>
                      <a:endParaRPr lang="en-US" dirty="0"/>
                    </a:p>
                  </a:txBody>
                  <a:tcPr/>
                </a:tc>
                <a:extLst>
                  <a:ext uri="{0D108BD9-81ED-4DB2-BD59-A6C34878D82A}">
                    <a16:rowId xmlns:a16="http://schemas.microsoft.com/office/drawing/2014/main" val="10002"/>
                  </a:ext>
                </a:extLst>
              </a:tr>
              <a:tr h="1189662">
                <a:tc>
                  <a:txBody>
                    <a:bodyPr/>
                    <a:lstStyle/>
                    <a:p>
                      <a:r>
                        <a:rPr lang="en-US" dirty="0"/>
                        <a:t>MAC Scaling</a:t>
                      </a:r>
                      <a:r>
                        <a:rPr lang="en-US" baseline="0" dirty="0"/>
                        <a:t> </a:t>
                      </a:r>
                      <a:endParaRPr lang="en-US" dirty="0"/>
                    </a:p>
                  </a:txBody>
                  <a:tcPr/>
                </a:tc>
                <a:tc>
                  <a:txBody>
                    <a:bodyPr/>
                    <a:lstStyle/>
                    <a:p>
                      <a:pPr marL="285750" indent="-285750">
                        <a:buFont typeface="Arial" charset="0"/>
                        <a:buChar char="•"/>
                      </a:pPr>
                      <a:r>
                        <a:rPr lang="en-US" dirty="0"/>
                        <a:t>MAC and PHY can scale independently</a:t>
                      </a:r>
                    </a:p>
                    <a:p>
                      <a:pPr marL="285750" indent="-285750">
                        <a:buFont typeface="Arial" charset="0"/>
                        <a:buChar char="•"/>
                      </a:pPr>
                      <a:r>
                        <a:rPr lang="en-US" dirty="0"/>
                        <a:t>Supports</a:t>
                      </a:r>
                      <a:r>
                        <a:rPr lang="en-US" baseline="0" dirty="0"/>
                        <a:t> Multi-</a:t>
                      </a:r>
                      <a:r>
                        <a:rPr lang="en-US" baseline="0" dirty="0" err="1"/>
                        <a:t>Gbps</a:t>
                      </a:r>
                      <a:r>
                        <a:rPr lang="en-US" baseline="0" dirty="0"/>
                        <a:t> MAC for FDX</a:t>
                      </a:r>
                      <a:endParaRPr lang="en-US" dirty="0"/>
                    </a:p>
                    <a:p>
                      <a:pPr marL="285750" indent="-285750">
                        <a:buFont typeface="Arial" charset="0"/>
                        <a:buChar char="•"/>
                      </a:pPr>
                      <a:endParaRPr lang="en-US" dirty="0"/>
                    </a:p>
                  </a:txBody>
                  <a:tcPr/>
                </a:tc>
                <a:tc>
                  <a:txBody>
                    <a:bodyPr/>
                    <a:lstStyle/>
                    <a:p>
                      <a:pPr marL="285750" indent="-285750">
                        <a:buFont typeface="Arial" charset="0"/>
                        <a:buChar char="•"/>
                      </a:pPr>
                      <a:r>
                        <a:rPr lang="en-US" dirty="0"/>
                        <a:t>Can support small scale /</a:t>
                      </a:r>
                      <a:r>
                        <a:rPr lang="en-US" baseline="0" dirty="0"/>
                        <a:t> “as needed” deployment better</a:t>
                      </a:r>
                    </a:p>
                    <a:p>
                      <a:pPr marL="285750" indent="-285750">
                        <a:buFont typeface="Arial" charset="0"/>
                        <a:buChar char="•"/>
                      </a:pPr>
                      <a:r>
                        <a:rPr lang="en-US" baseline="0" dirty="0"/>
                        <a:t>Shorter distance from MAC to subscriber – possible latency benefits</a:t>
                      </a:r>
                      <a:endParaRPr lang="en-US" dirty="0"/>
                    </a:p>
                  </a:txBody>
                  <a:tcPr/>
                </a:tc>
                <a:extLst>
                  <a:ext uri="{0D108BD9-81ED-4DB2-BD59-A6C34878D82A}">
                    <a16:rowId xmlns:a16="http://schemas.microsoft.com/office/drawing/2014/main" val="10003"/>
                  </a:ext>
                </a:extLst>
              </a:tr>
              <a:tr h="915125">
                <a:tc>
                  <a:txBody>
                    <a:bodyPr/>
                    <a:lstStyle/>
                    <a:p>
                      <a:r>
                        <a:rPr lang="en-US" dirty="0"/>
                        <a:t>Operations</a:t>
                      </a:r>
                    </a:p>
                  </a:txBody>
                  <a:tcPr/>
                </a:tc>
                <a:tc>
                  <a:txBody>
                    <a:bodyPr/>
                    <a:lstStyle/>
                    <a:p>
                      <a:pPr marL="285750" indent="-285750">
                        <a:buFont typeface="Arial" charset="0"/>
                        <a:buChar char="•"/>
                      </a:pPr>
                      <a:r>
                        <a:rPr lang="en-US" dirty="0"/>
                        <a:t>Management and provisioning similar to I-CCAP</a:t>
                      </a:r>
                    </a:p>
                  </a:txBody>
                  <a:tcPr/>
                </a:tc>
                <a:tc>
                  <a:txBody>
                    <a:bodyPr/>
                    <a:lstStyle/>
                    <a:p>
                      <a:pPr marL="285750" indent="-285750">
                        <a:buFont typeface="Arial" charset="0"/>
                        <a:buChar char="•"/>
                      </a:pPr>
                      <a:r>
                        <a:rPr lang="en-US" dirty="0"/>
                        <a:t>Supports existing</a:t>
                      </a:r>
                      <a:r>
                        <a:rPr lang="en-US" baseline="0" dirty="0"/>
                        <a:t> I-CCAP vendor enhancements without needing multivendor Core/PHY interop</a:t>
                      </a:r>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0736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0" rIns="91440" bIns="0" rtlCol="0" anchor="b">
            <a:normAutofit/>
          </a:bodyPr>
          <a:lstStyle/>
          <a:p>
            <a:r>
              <a:rPr lang="en-GB" dirty="0"/>
              <a:t>What Is Remote PHY?</a:t>
            </a:r>
            <a:br>
              <a:rPr lang="en-GB" dirty="0"/>
            </a:br>
            <a:r>
              <a:rPr lang="en-GB" dirty="0"/>
              <a:t>	- </a:t>
            </a:r>
            <a:r>
              <a:rPr lang="en-GB" sz="2400" dirty="0"/>
              <a:t>Standards and Interop</a:t>
            </a:r>
            <a:endParaRPr lang="en-US" sz="2400" dirty="0"/>
          </a:p>
        </p:txBody>
      </p:sp>
    </p:spTree>
    <p:extLst>
      <p:ext uri="{BB962C8B-B14F-4D97-AF65-F5344CB8AC3E}">
        <p14:creationId xmlns:p14="http://schemas.microsoft.com/office/powerpoint/2010/main" val="1233730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CableLabs</a:t>
            </a:r>
            <a:r>
              <a:rPr lang="en-US" dirty="0"/>
              <a:t> MHAv2 Specifications</a:t>
            </a:r>
            <a:br>
              <a:rPr lang="en-US" dirty="0"/>
            </a:br>
            <a:r>
              <a:rPr lang="en-US" sz="2000" dirty="0">
                <a:hlinkClick r:id="rId2"/>
              </a:rPr>
              <a:t>www.cablelabs.com/specs</a:t>
            </a:r>
            <a:r>
              <a:rPr lang="en-US" sz="2000" dirty="0"/>
              <a:t> </a:t>
            </a:r>
            <a:r>
              <a:rPr lang="en-US" sz="2000" dirty="0">
                <a:sym typeface="Wingdings"/>
              </a:rPr>
              <a:t></a:t>
            </a:r>
            <a:r>
              <a:rPr lang="en-US" sz="2000" dirty="0" err="1">
                <a:sym typeface="Wingdings"/>
              </a:rPr>
              <a:t>DOCSISModular</a:t>
            </a:r>
            <a:r>
              <a:rPr lang="en-US" sz="2000" dirty="0">
                <a:sym typeface="Wingdings"/>
              </a:rPr>
              <a:t> Headend Architecture</a:t>
            </a:r>
            <a:endParaRPr lang="en-US" dirty="0"/>
          </a:p>
        </p:txBody>
      </p:sp>
      <p:sp>
        <p:nvSpPr>
          <p:cNvPr id="4" name="Date Placeholder 3"/>
          <p:cNvSpPr>
            <a:spLocks noGrp="1"/>
          </p:cNvSpPr>
          <p:nvPr>
            <p:ph type="dt" sz="half" idx="10"/>
          </p:nvPr>
        </p:nvSpPr>
        <p:spPr/>
        <p:txBody>
          <a:bodyPr/>
          <a:lstStyle/>
          <a:p>
            <a:r>
              <a:rPr lang="en-US"/>
              <a:t>July 18, 2017</a:t>
            </a:r>
          </a:p>
        </p:txBody>
      </p:sp>
      <p:sp>
        <p:nvSpPr>
          <p:cNvPr id="5" name="Footer Placeholder 4"/>
          <p:cNvSpPr>
            <a:spLocks noGrp="1"/>
          </p:cNvSpPr>
          <p:nvPr>
            <p:ph type="ftr" sz="quarter" idx="11"/>
          </p:nvPr>
        </p:nvSpPr>
        <p:spPr/>
        <p:txBody>
          <a:bodyPr/>
          <a:lstStyle/>
          <a:p>
            <a:r>
              <a:rPr lang="en-US"/>
              <a:t>ARRIS Confidential and Proprietary</a:t>
            </a:r>
            <a:endParaRPr lang="en-US" dirty="0"/>
          </a:p>
        </p:txBody>
      </p:sp>
      <p:sp>
        <p:nvSpPr>
          <p:cNvPr id="6" name="Slide Number Placeholder 5"/>
          <p:cNvSpPr>
            <a:spLocks noGrp="1"/>
          </p:cNvSpPr>
          <p:nvPr>
            <p:ph type="sldNum" sz="quarter" idx="12"/>
          </p:nvPr>
        </p:nvSpPr>
        <p:spPr/>
        <p:txBody>
          <a:bodyPr/>
          <a:lstStyle/>
          <a:p>
            <a:fld id="{71FA2017-4488-4033-A37E-4064B866FEA5}" type="slidenum">
              <a:rPr lang="en-US" smtClean="0"/>
              <a:pPr/>
              <a:t>12</a:t>
            </a:fld>
            <a:endParaRPr lang="en-US"/>
          </a:p>
        </p:txBody>
      </p:sp>
      <p:sp>
        <p:nvSpPr>
          <p:cNvPr id="7" name="Content Placeholder 6"/>
          <p:cNvSpPr txBox="1">
            <a:spLocks noGrp="1"/>
          </p:cNvSpPr>
          <p:nvPr>
            <p:ph idx="1"/>
          </p:nvPr>
        </p:nvSpPr>
        <p:spPr>
          <a:xfrm>
            <a:off x="270935" y="1143000"/>
            <a:ext cx="11935255" cy="6056017"/>
          </a:xfrm>
          <a:prstGeom prst="rect">
            <a:avLst/>
          </a:prstGeom>
          <a:noFill/>
        </p:spPr>
        <p:txBody>
          <a:bodyPr wrap="none" lIns="0" tIns="0" rIns="0" bIns="0" rtlCol="0">
            <a:spAutoFit/>
          </a:bodyPr>
          <a:lstStyle/>
          <a:p>
            <a:r>
              <a:rPr lang="en-US" dirty="0"/>
              <a:t>CM-SP-R-PHY (Remote PHY Specification) aka “R-PHY”</a:t>
            </a:r>
          </a:p>
          <a:p>
            <a:r>
              <a:rPr lang="en-US" dirty="0"/>
              <a:t>CM-SP-GCP (Generic Control Plane Specification) aka “GCP”</a:t>
            </a:r>
          </a:p>
          <a:p>
            <a:pPr lvl="0"/>
            <a:r>
              <a:rPr lang="en-US" dirty="0"/>
              <a:t>CM-SP-R-DEPI (Remote Downstream External PHY Interface Specification) aka “R-DEPI”</a:t>
            </a:r>
          </a:p>
          <a:p>
            <a:pPr lvl="0"/>
            <a:r>
              <a:rPr lang="en-US" dirty="0"/>
              <a:t>CM-SP-R-UEPI (Remote Upstream External PHY Interface Specification) aka “R-UEPI” or “UEPI”</a:t>
            </a:r>
          </a:p>
          <a:p>
            <a:pPr lvl="0"/>
            <a:r>
              <a:rPr lang="en-US" dirty="0"/>
              <a:t>CM-SP-R-DTI (Remote DOCSIS Timing Interface Specification) aka “R-DTI”</a:t>
            </a:r>
          </a:p>
          <a:p>
            <a:pPr lvl="0"/>
            <a:r>
              <a:rPr lang="en-US" dirty="0"/>
              <a:t>CM-SP-R-OOB (Remote Out-of-Band Specification) aka “R-OOB”</a:t>
            </a:r>
          </a:p>
          <a:p>
            <a:pPr lvl="0"/>
            <a:r>
              <a:rPr lang="en-US" dirty="0"/>
              <a:t>CM-SP-R-OSSI (Remote OSSI) aka “R-OSSI”</a:t>
            </a:r>
          </a:p>
          <a:p>
            <a:pPr lvl="0"/>
            <a:r>
              <a:rPr lang="en-US" dirty="0"/>
              <a:t>CM-SP-DRFI Appendix D</a:t>
            </a:r>
          </a:p>
          <a:p>
            <a:r>
              <a:rPr lang="en-US" dirty="0"/>
              <a:t>CM-TR-MHAv2 (Modular Headend Architecture v2 Technical Report)</a:t>
            </a:r>
          </a:p>
          <a:p>
            <a:r>
              <a:rPr lang="en-US" dirty="0"/>
              <a:t>CM-TR-DCA (Distributed CCAP Architectures Technical Report)</a:t>
            </a:r>
          </a:p>
          <a:p>
            <a:r>
              <a:rPr lang="en-US" dirty="0"/>
              <a:t>Also </a:t>
            </a:r>
          </a:p>
          <a:p>
            <a:pPr lvl="1"/>
            <a:r>
              <a:rPr lang="en-US" dirty="0" err="1"/>
              <a:t>CableLabs</a:t>
            </a:r>
            <a:r>
              <a:rPr lang="en-US" dirty="0"/>
              <a:t> Remote PHY ATP working group (ATP-</a:t>
            </a:r>
            <a:r>
              <a:rPr lang="en-US" dirty="0" err="1"/>
              <a:t>Init</a:t>
            </a:r>
            <a:r>
              <a:rPr lang="en-US" dirty="0"/>
              <a:t>, ATP-Service, ATP-Management)</a:t>
            </a:r>
          </a:p>
          <a:p>
            <a:pPr lvl="1"/>
            <a:r>
              <a:rPr lang="en-US" dirty="0" err="1"/>
              <a:t>CableLabs</a:t>
            </a:r>
            <a:r>
              <a:rPr lang="en-US" dirty="0"/>
              <a:t> </a:t>
            </a:r>
            <a:r>
              <a:rPr lang="en-US" dirty="0" err="1"/>
              <a:t>OpenRPD</a:t>
            </a:r>
            <a:r>
              <a:rPr lang="en-US" dirty="0"/>
              <a:t> software working group</a:t>
            </a:r>
          </a:p>
          <a:p>
            <a:pPr marL="228600" indent="-228600">
              <a:lnSpc>
                <a:spcPct val="90000"/>
              </a:lnSpc>
              <a:buClr>
                <a:schemeClr val="accent1"/>
              </a:buClr>
              <a:buSzPct val="90000"/>
              <a:buFont typeface="Arial" panose="020B0604020202020204" pitchFamily="34" charset="0"/>
              <a:buChar char="•"/>
            </a:pPr>
            <a:endParaRPr lang="en-US" dirty="0"/>
          </a:p>
        </p:txBody>
      </p:sp>
    </p:spTree>
    <p:extLst>
      <p:ext uri="{BB962C8B-B14F-4D97-AF65-F5344CB8AC3E}">
        <p14:creationId xmlns:p14="http://schemas.microsoft.com/office/powerpoint/2010/main" val="1659817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70935" y="762000"/>
            <a:ext cx="3748617" cy="5212080"/>
          </a:xfrm>
        </p:spPr>
        <p:txBody>
          <a:bodyPr/>
          <a:lstStyle/>
          <a:p>
            <a:pPr marL="0" indent="0">
              <a:buNone/>
            </a:pPr>
            <a:r>
              <a:rPr lang="en-US" b="1" dirty="0"/>
              <a:t> </a:t>
            </a:r>
          </a:p>
          <a:p>
            <a:r>
              <a:rPr lang="en-US" dirty="0" err="1"/>
              <a:t>CableLabs</a:t>
            </a:r>
            <a:r>
              <a:rPr lang="en-US" dirty="0"/>
              <a:t>® </a:t>
            </a:r>
            <a:r>
              <a:rPr lang="en-US" dirty="0" err="1"/>
              <a:t>Interops</a:t>
            </a:r>
            <a:r>
              <a:rPr lang="en-US" dirty="0"/>
              <a:t> </a:t>
            </a:r>
          </a:p>
          <a:p>
            <a:pPr lvl="1"/>
            <a:r>
              <a:rPr lang="en-US" dirty="0"/>
              <a:t>Monthly in Denver, starting December 2016</a:t>
            </a:r>
          </a:p>
          <a:p>
            <a:r>
              <a:rPr lang="en-US" dirty="0" err="1"/>
              <a:t>CableLabs</a:t>
            </a:r>
            <a:r>
              <a:rPr lang="en-US" dirty="0"/>
              <a:t> Dry Run</a:t>
            </a:r>
          </a:p>
          <a:p>
            <a:pPr lvl="1"/>
            <a:r>
              <a:rPr lang="en-US" dirty="0"/>
              <a:t>First ATP Dry Run July 24-Aug 4, 2017</a:t>
            </a:r>
          </a:p>
          <a:p>
            <a:r>
              <a:rPr lang="en-US" dirty="0" err="1"/>
              <a:t>CableLabs</a:t>
            </a:r>
            <a:r>
              <a:rPr lang="en-US" dirty="0"/>
              <a:t> Qualification</a:t>
            </a:r>
          </a:p>
          <a:p>
            <a:pPr lvl="1"/>
            <a:r>
              <a:rPr lang="en-US" dirty="0"/>
              <a:t>Ongoing</a:t>
            </a:r>
          </a:p>
          <a:p>
            <a:r>
              <a:rPr lang="en-US" dirty="0"/>
              <a:t>Customer-driven activities</a:t>
            </a:r>
          </a:p>
          <a:p>
            <a:r>
              <a:rPr lang="en-US" dirty="0"/>
              <a:t>Vendor-driven activities</a:t>
            </a:r>
          </a:p>
          <a:p>
            <a:pPr lvl="1"/>
            <a:endParaRPr lang="en-US" dirty="0"/>
          </a:p>
        </p:txBody>
      </p:sp>
      <p:sp>
        <p:nvSpPr>
          <p:cNvPr id="4" name="Title 3"/>
          <p:cNvSpPr>
            <a:spLocks noGrp="1"/>
          </p:cNvSpPr>
          <p:nvPr>
            <p:ph type="title"/>
          </p:nvPr>
        </p:nvSpPr>
        <p:spPr/>
        <p:txBody>
          <a:bodyPr/>
          <a:lstStyle/>
          <a:p>
            <a:r>
              <a:rPr lang="en-US" dirty="0"/>
              <a:t>Remote PHY Interoperability</a:t>
            </a:r>
          </a:p>
        </p:txBody>
      </p:sp>
      <p:sp>
        <p:nvSpPr>
          <p:cNvPr id="6" name="Footer Placeholder 5"/>
          <p:cNvSpPr>
            <a:spLocks noGrp="1"/>
          </p:cNvSpPr>
          <p:nvPr>
            <p:ph type="ftr" sz="quarter" idx="11"/>
          </p:nvPr>
        </p:nvSpPr>
        <p:spPr>
          <a:xfrm>
            <a:off x="6936264" y="6572023"/>
            <a:ext cx="4442937" cy="182880"/>
          </a:xfrm>
        </p:spPr>
        <p:txBody>
          <a:bodyPr vert="horz" wrap="square" lIns="0" tIns="0" rIns="0" bIns="0" rtlCol="0" anchor="b"/>
          <a:lstStyle/>
          <a:p>
            <a:r>
              <a:rPr lang="en-US"/>
              <a:t>ARRIS Confidential and Proprietary</a:t>
            </a:r>
          </a:p>
        </p:txBody>
      </p:sp>
      <p:sp>
        <p:nvSpPr>
          <p:cNvPr id="10" name="Slide Number Placeholder 9"/>
          <p:cNvSpPr>
            <a:spLocks noGrp="1"/>
          </p:cNvSpPr>
          <p:nvPr>
            <p:ph type="sldNum" sz="quarter" idx="12"/>
          </p:nvPr>
        </p:nvSpPr>
        <p:spPr>
          <a:xfrm>
            <a:off x="11377227" y="6572023"/>
            <a:ext cx="541725" cy="182880"/>
          </a:xfrm>
        </p:spPr>
        <p:txBody>
          <a:bodyPr vert="horz" wrap="square" lIns="0" tIns="0" rIns="0" bIns="0" rtlCol="0" anchor="b"/>
          <a:lstStyle/>
          <a:p>
            <a:fld id="{71FA2017-4488-4033-A37E-4064B866FEA5}" type="slidenum">
              <a:rPr lang="en-US"/>
              <a:pPr/>
              <a:t>13</a:t>
            </a:fld>
            <a:endParaRPr lang="en-US"/>
          </a:p>
        </p:txBody>
      </p:sp>
      <p:sp>
        <p:nvSpPr>
          <p:cNvPr id="11" name="Date Placeholder 10"/>
          <p:cNvSpPr>
            <a:spLocks noGrp="1"/>
          </p:cNvSpPr>
          <p:nvPr>
            <p:ph type="dt" sz="half" idx="10"/>
          </p:nvPr>
        </p:nvSpPr>
        <p:spPr>
          <a:xfrm>
            <a:off x="3962400" y="6572026"/>
            <a:ext cx="2926080" cy="182881"/>
          </a:xfrm>
        </p:spPr>
        <p:txBody>
          <a:bodyPr vert="horz" wrap="square" lIns="0" tIns="0" rIns="0" bIns="0" rtlCol="0" anchor="b"/>
          <a:lstStyle/>
          <a:p>
            <a:r>
              <a:rPr lang="en-US"/>
              <a:t>July 18, 2017</a:t>
            </a:r>
          </a:p>
        </p:txBody>
      </p:sp>
    </p:spTree>
    <p:extLst>
      <p:ext uri="{BB962C8B-B14F-4D97-AF65-F5344CB8AC3E}">
        <p14:creationId xmlns:p14="http://schemas.microsoft.com/office/powerpoint/2010/main" val="112500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Interoperability:  </a:t>
            </a:r>
            <a:r>
              <a:rPr lang="en-US" dirty="0" err="1"/>
              <a:t>CableLabs</a:t>
            </a:r>
            <a:r>
              <a:rPr lang="en-US" dirty="0"/>
              <a:t> </a:t>
            </a:r>
            <a:r>
              <a:rPr lang="en-US" dirty="0" err="1"/>
              <a:t>OpenRPD</a:t>
            </a:r>
            <a:r>
              <a:rPr lang="en-US" dirty="0"/>
              <a:t> Software Working Group</a:t>
            </a:r>
          </a:p>
        </p:txBody>
      </p:sp>
      <p:sp>
        <p:nvSpPr>
          <p:cNvPr id="3" name="Content Placeholder 2"/>
          <p:cNvSpPr>
            <a:spLocks noGrp="1"/>
          </p:cNvSpPr>
          <p:nvPr>
            <p:ph idx="1"/>
          </p:nvPr>
        </p:nvSpPr>
        <p:spPr>
          <a:xfrm>
            <a:off x="270937" y="1781894"/>
            <a:ext cx="11648016" cy="4790129"/>
          </a:xfrm>
        </p:spPr>
        <p:txBody>
          <a:bodyPr/>
          <a:lstStyle/>
          <a:p>
            <a:r>
              <a:rPr lang="en-US" dirty="0"/>
              <a:t>Framework for multi-vendor collaboration , with an emphasis on spec interpretation</a:t>
            </a:r>
          </a:p>
          <a:p>
            <a:pPr lvl="2"/>
            <a:r>
              <a:rPr lang="en-US" dirty="0"/>
              <a:t>Started March 2016</a:t>
            </a:r>
          </a:p>
        </p:txBody>
      </p:sp>
      <p:sp>
        <p:nvSpPr>
          <p:cNvPr id="4" name="Date Placeholder 3"/>
          <p:cNvSpPr>
            <a:spLocks noGrp="1"/>
          </p:cNvSpPr>
          <p:nvPr>
            <p:ph type="dt" sz="half" idx="10"/>
          </p:nvPr>
        </p:nvSpPr>
        <p:spPr/>
        <p:txBody>
          <a:bodyPr/>
          <a:lstStyle/>
          <a:p>
            <a:r>
              <a:rPr lang="en-US"/>
              <a:t>July 18, 2017</a:t>
            </a:r>
            <a:endParaRPr lang="is-IS"/>
          </a:p>
        </p:txBody>
      </p:sp>
      <p:pic>
        <p:nvPicPr>
          <p:cNvPr id="7" name="Picture 6"/>
          <p:cNvPicPr>
            <a:picLocks noChangeAspect="1"/>
          </p:cNvPicPr>
          <p:nvPr/>
        </p:nvPicPr>
        <p:blipFill>
          <a:blip r:embed="rId2"/>
          <a:stretch>
            <a:fillRect/>
          </a:stretch>
        </p:blipFill>
        <p:spPr>
          <a:xfrm>
            <a:off x="1475740" y="2745428"/>
            <a:ext cx="7899400" cy="3492500"/>
          </a:xfrm>
          <a:prstGeom prst="rect">
            <a:avLst/>
          </a:prstGeom>
        </p:spPr>
      </p:pic>
      <p:sp>
        <p:nvSpPr>
          <p:cNvPr id="8" name="Footer Placeholder 7"/>
          <p:cNvSpPr>
            <a:spLocks noGrp="1"/>
          </p:cNvSpPr>
          <p:nvPr>
            <p:ph type="ftr" sz="quarter" idx="11"/>
          </p:nvPr>
        </p:nvSpPr>
        <p:spPr/>
        <p:txBody>
          <a:bodyPr/>
          <a:lstStyle/>
          <a:p>
            <a:r>
              <a:rPr lang="en-US"/>
              <a:t>ARRIS Confidential and Proprietary</a:t>
            </a:r>
          </a:p>
        </p:txBody>
      </p:sp>
      <p:sp>
        <p:nvSpPr>
          <p:cNvPr id="5" name="Slide Number Placeholder 4"/>
          <p:cNvSpPr>
            <a:spLocks noGrp="1"/>
          </p:cNvSpPr>
          <p:nvPr>
            <p:ph type="sldNum" sz="quarter" idx="12"/>
          </p:nvPr>
        </p:nvSpPr>
        <p:spPr/>
        <p:txBody>
          <a:bodyPr/>
          <a:lstStyle/>
          <a:p>
            <a:fld id="{71FA2017-4488-4033-A37E-4064B866FEA5}" type="slidenum">
              <a:rPr lang="en-US" smtClean="0"/>
              <a:pPr/>
              <a:t>14</a:t>
            </a:fld>
            <a:endParaRPr lang="en-US"/>
          </a:p>
        </p:txBody>
      </p:sp>
    </p:spTree>
    <p:extLst>
      <p:ext uri="{BB962C8B-B14F-4D97-AF65-F5344CB8AC3E}">
        <p14:creationId xmlns:p14="http://schemas.microsoft.com/office/powerpoint/2010/main" val="208051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included in the OpenRPD software?</a:t>
            </a:r>
          </a:p>
        </p:txBody>
      </p:sp>
      <p:sp>
        <p:nvSpPr>
          <p:cNvPr id="3" name="Content Placeholder 2"/>
          <p:cNvSpPr>
            <a:spLocks noGrp="1"/>
          </p:cNvSpPr>
          <p:nvPr>
            <p:ph idx="1"/>
          </p:nvPr>
        </p:nvSpPr>
        <p:spPr>
          <a:xfrm>
            <a:off x="270935" y="1284732"/>
            <a:ext cx="4759469" cy="5420868"/>
          </a:xfrm>
        </p:spPr>
        <p:txBody>
          <a:bodyPr>
            <a:normAutofit/>
          </a:bodyPr>
          <a:lstStyle/>
          <a:p>
            <a:r>
              <a:rPr lang="en-US" dirty="0"/>
              <a:t>OpenRPD software modules are a subset of an RPD’s software suite</a:t>
            </a:r>
          </a:p>
          <a:p>
            <a:pPr lvl="1"/>
            <a:r>
              <a:rPr lang="en-US" dirty="0"/>
              <a:t>Target OpenRPD modules include CLI, GCP, DEPI, UEPI, HAL, L2TPv3</a:t>
            </a:r>
          </a:p>
          <a:p>
            <a:pPr lvl="1"/>
            <a:r>
              <a:rPr lang="en-US" dirty="0"/>
              <a:t>Other modules will be either developed in-house or licensed from third-party suppliers</a:t>
            </a:r>
          </a:p>
          <a:p>
            <a:pPr lvl="1"/>
            <a:r>
              <a:rPr lang="en-US" dirty="0"/>
              <a:t>Focus on interpretation for interoperability</a:t>
            </a:r>
          </a:p>
          <a:p>
            <a:endParaRPr lang="en-US" dirty="0"/>
          </a:p>
        </p:txBody>
      </p:sp>
      <p:sp>
        <p:nvSpPr>
          <p:cNvPr id="4" name="Date Placeholder 3"/>
          <p:cNvSpPr>
            <a:spLocks noGrp="1"/>
          </p:cNvSpPr>
          <p:nvPr>
            <p:ph type="dt" sz="half" idx="10"/>
          </p:nvPr>
        </p:nvSpPr>
        <p:spPr/>
        <p:txBody>
          <a:bodyPr/>
          <a:lstStyle/>
          <a:p>
            <a:r>
              <a:rPr lang="en-US"/>
              <a:t>July 18, 2017</a:t>
            </a:r>
            <a:endParaRPr lang="is-IS" dirty="0"/>
          </a:p>
        </p:txBody>
      </p:sp>
      <p:grpSp>
        <p:nvGrpSpPr>
          <p:cNvPr id="7" name="Group 6"/>
          <p:cNvGrpSpPr>
            <a:grpSpLocks/>
          </p:cNvGrpSpPr>
          <p:nvPr/>
        </p:nvGrpSpPr>
        <p:grpSpPr bwMode="auto">
          <a:xfrm>
            <a:off x="6061846" y="1299437"/>
            <a:ext cx="5732142" cy="4270738"/>
            <a:chOff x="1177926" y="1352550"/>
            <a:chExt cx="5292725" cy="3943350"/>
          </a:xfrm>
        </p:grpSpPr>
        <p:grpSp>
          <p:nvGrpSpPr>
            <p:cNvPr id="8" name="Group 5"/>
            <p:cNvGrpSpPr>
              <a:grpSpLocks noChangeAspect="1"/>
            </p:cNvGrpSpPr>
            <p:nvPr/>
          </p:nvGrpSpPr>
          <p:grpSpPr bwMode="auto">
            <a:xfrm>
              <a:off x="1177926" y="1352550"/>
              <a:ext cx="5238750" cy="3181350"/>
              <a:chOff x="267" y="1039"/>
              <a:chExt cx="4974" cy="3020"/>
            </a:xfrm>
          </p:grpSpPr>
          <p:grpSp>
            <p:nvGrpSpPr>
              <p:cNvPr id="17" name="Group 205"/>
              <p:cNvGrpSpPr>
                <a:grpSpLocks/>
              </p:cNvGrpSpPr>
              <p:nvPr/>
            </p:nvGrpSpPr>
            <p:grpSpPr bwMode="auto">
              <a:xfrm>
                <a:off x="267" y="1039"/>
                <a:ext cx="4974" cy="3020"/>
                <a:chOff x="267" y="1039"/>
                <a:chExt cx="4974" cy="3020"/>
              </a:xfrm>
            </p:grpSpPr>
            <p:sp>
              <p:nvSpPr>
                <p:cNvPr id="134" name="Freeform 5"/>
                <p:cNvSpPr>
                  <a:spLocks noEditPoints="1"/>
                </p:cNvSpPr>
                <p:nvPr/>
              </p:nvSpPr>
              <p:spPr bwMode="auto">
                <a:xfrm>
                  <a:off x="267" y="1039"/>
                  <a:ext cx="4966" cy="2212"/>
                </a:xfrm>
                <a:custGeom>
                  <a:avLst/>
                  <a:gdLst>
                    <a:gd name="T0" fmla="*/ 0 w 9066"/>
                    <a:gd name="T1" fmla="*/ 9 h 4156"/>
                    <a:gd name="T2" fmla="*/ 0 w 9066"/>
                    <a:gd name="T3" fmla="*/ 9 h 4156"/>
                    <a:gd name="T4" fmla="*/ 9066 w 9066"/>
                    <a:gd name="T5" fmla="*/ 9 h 4156"/>
                    <a:gd name="T6" fmla="*/ 9066 w 9066"/>
                    <a:gd name="T7" fmla="*/ 4156 h 4156"/>
                    <a:gd name="T8" fmla="*/ 0 w 9066"/>
                    <a:gd name="T9" fmla="*/ 4156 h 4156"/>
                    <a:gd name="T10" fmla="*/ 0 w 9066"/>
                    <a:gd name="T11" fmla="*/ 9 h 4156"/>
                    <a:gd name="T12" fmla="*/ 0 w 9066"/>
                    <a:gd name="T13" fmla="*/ 0 h 4156"/>
                    <a:gd name="T14" fmla="*/ 0 w 9066"/>
                    <a:gd name="T15" fmla="*/ 0 h 4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66" h="4156">
                      <a:moveTo>
                        <a:pt x="0" y="9"/>
                      </a:moveTo>
                      <a:lnTo>
                        <a:pt x="0" y="9"/>
                      </a:lnTo>
                      <a:lnTo>
                        <a:pt x="9066" y="9"/>
                      </a:lnTo>
                      <a:lnTo>
                        <a:pt x="9066" y="4156"/>
                      </a:lnTo>
                      <a:lnTo>
                        <a:pt x="0" y="4156"/>
                      </a:lnTo>
                      <a:lnTo>
                        <a:pt x="0" y="9"/>
                      </a:lnTo>
                      <a:close/>
                      <a:moveTo>
                        <a:pt x="0" y="0"/>
                      </a:moveTo>
                      <a:lnTo>
                        <a:pt x="0" y="0"/>
                      </a:lnTo>
                      <a:close/>
                    </a:path>
                  </a:pathLst>
                </a:custGeom>
                <a:noFill/>
                <a:ln w="11113" cap="rnd">
                  <a:solidFill>
                    <a:srgbClr val="000000"/>
                  </a:solidFill>
                  <a:prstDash val="solid"/>
                  <a:round/>
                  <a:headEnd/>
                  <a:tailEnd/>
                </a:ln>
                <a:extLst/>
              </p:spPr>
              <p:txBody>
                <a:bodyPr lIns="68580" tIns="34290" rIns="68580" bIns="34290"/>
                <a:lstStyle/>
                <a:p>
                  <a:pPr>
                    <a:defRPr/>
                  </a:pPr>
                  <a:endParaRPr lang="en-US" sz="1350">
                    <a:solidFill>
                      <a:prstClr val="black"/>
                    </a:solidFill>
                    <a:latin typeface="Calibri" panose="020F0502020204030204"/>
                  </a:endParaRPr>
                </a:p>
              </p:txBody>
            </p:sp>
            <p:sp>
              <p:nvSpPr>
                <p:cNvPr id="135" name="Freeform 6"/>
                <p:cNvSpPr>
                  <a:spLocks noEditPoints="1"/>
                </p:cNvSpPr>
                <p:nvPr/>
              </p:nvSpPr>
              <p:spPr bwMode="auto">
                <a:xfrm>
                  <a:off x="308" y="1092"/>
                  <a:ext cx="48" cy="62"/>
                </a:xfrm>
                <a:custGeom>
                  <a:avLst/>
                  <a:gdLst>
                    <a:gd name="T0" fmla="*/ 16 w 90"/>
                    <a:gd name="T1" fmla="*/ 0 h 117"/>
                    <a:gd name="T2" fmla="*/ 16 w 90"/>
                    <a:gd name="T3" fmla="*/ 0 h 117"/>
                    <a:gd name="T4" fmla="*/ 16 w 90"/>
                    <a:gd name="T5" fmla="*/ 70 h 117"/>
                    <a:gd name="T6" fmla="*/ 20 w 90"/>
                    <a:gd name="T7" fmla="*/ 91 h 117"/>
                    <a:gd name="T8" fmla="*/ 44 w 90"/>
                    <a:gd name="T9" fmla="*/ 103 h 117"/>
                    <a:gd name="T10" fmla="*/ 70 w 90"/>
                    <a:gd name="T11" fmla="*/ 90 h 117"/>
                    <a:gd name="T12" fmla="*/ 74 w 90"/>
                    <a:gd name="T13" fmla="*/ 70 h 117"/>
                    <a:gd name="T14" fmla="*/ 74 w 90"/>
                    <a:gd name="T15" fmla="*/ 0 h 117"/>
                    <a:gd name="T16" fmla="*/ 90 w 90"/>
                    <a:gd name="T17" fmla="*/ 0 h 117"/>
                    <a:gd name="T18" fmla="*/ 90 w 90"/>
                    <a:gd name="T19" fmla="*/ 64 h 117"/>
                    <a:gd name="T20" fmla="*/ 84 w 90"/>
                    <a:gd name="T21" fmla="*/ 96 h 117"/>
                    <a:gd name="T22" fmla="*/ 45 w 90"/>
                    <a:gd name="T23" fmla="*/ 117 h 117"/>
                    <a:gd name="T24" fmla="*/ 6 w 90"/>
                    <a:gd name="T25" fmla="*/ 96 h 117"/>
                    <a:gd name="T26" fmla="*/ 0 w 90"/>
                    <a:gd name="T27" fmla="*/ 64 h 117"/>
                    <a:gd name="T28" fmla="*/ 0 w 90"/>
                    <a:gd name="T29" fmla="*/ 0 h 117"/>
                    <a:gd name="T30" fmla="*/ 16 w 90"/>
                    <a:gd name="T31" fmla="*/ 0 h 117"/>
                    <a:gd name="T32" fmla="*/ 45 w 90"/>
                    <a:gd name="T33" fmla="*/ 0 h 117"/>
                    <a:gd name="T34" fmla="*/ 45 w 90"/>
                    <a:gd name="T35" fmla="*/ 0 h 117"/>
                    <a:gd name="T36" fmla="*/ 45 w 90"/>
                    <a:gd name="T3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117">
                      <a:moveTo>
                        <a:pt x="16" y="0"/>
                      </a:moveTo>
                      <a:lnTo>
                        <a:pt x="16" y="0"/>
                      </a:lnTo>
                      <a:lnTo>
                        <a:pt x="16" y="70"/>
                      </a:lnTo>
                      <a:cubicBezTo>
                        <a:pt x="16" y="79"/>
                        <a:pt x="17" y="86"/>
                        <a:pt x="20" y="91"/>
                      </a:cubicBezTo>
                      <a:cubicBezTo>
                        <a:pt x="25" y="99"/>
                        <a:pt x="33" y="103"/>
                        <a:pt x="44" y="103"/>
                      </a:cubicBezTo>
                      <a:cubicBezTo>
                        <a:pt x="57" y="103"/>
                        <a:pt x="66" y="99"/>
                        <a:pt x="70" y="90"/>
                      </a:cubicBezTo>
                      <a:cubicBezTo>
                        <a:pt x="73" y="85"/>
                        <a:pt x="74" y="79"/>
                        <a:pt x="74" y="70"/>
                      </a:cubicBezTo>
                      <a:lnTo>
                        <a:pt x="74" y="0"/>
                      </a:lnTo>
                      <a:lnTo>
                        <a:pt x="90" y="0"/>
                      </a:lnTo>
                      <a:lnTo>
                        <a:pt x="90" y="64"/>
                      </a:lnTo>
                      <a:cubicBezTo>
                        <a:pt x="90" y="78"/>
                        <a:pt x="88" y="89"/>
                        <a:pt x="84" y="96"/>
                      </a:cubicBezTo>
                      <a:cubicBezTo>
                        <a:pt x="77" y="110"/>
                        <a:pt x="64" y="117"/>
                        <a:pt x="45" y="117"/>
                      </a:cubicBezTo>
                      <a:cubicBezTo>
                        <a:pt x="26" y="117"/>
                        <a:pt x="13" y="110"/>
                        <a:pt x="6" y="96"/>
                      </a:cubicBezTo>
                      <a:cubicBezTo>
                        <a:pt x="2" y="89"/>
                        <a:pt x="0" y="78"/>
                        <a:pt x="0" y="64"/>
                      </a:cubicBezTo>
                      <a:lnTo>
                        <a:pt x="0" y="0"/>
                      </a:lnTo>
                      <a:lnTo>
                        <a:pt x="16" y="0"/>
                      </a:lnTo>
                      <a:close/>
                      <a:moveTo>
                        <a:pt x="45" y="0"/>
                      </a:moveTo>
                      <a:lnTo>
                        <a:pt x="45" y="0"/>
                      </a:lnTo>
                      <a:lnTo>
                        <a:pt x="45"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36" name="Freeform 7"/>
                <p:cNvSpPr>
                  <a:spLocks noEditPoints="1"/>
                </p:cNvSpPr>
                <p:nvPr/>
              </p:nvSpPr>
              <p:spPr bwMode="auto">
                <a:xfrm>
                  <a:off x="366" y="1107"/>
                  <a:ext cx="36" cy="47"/>
                </a:xfrm>
                <a:custGeom>
                  <a:avLst/>
                  <a:gdLst>
                    <a:gd name="T0" fmla="*/ 13 w 68"/>
                    <a:gd name="T1" fmla="*/ 59 h 88"/>
                    <a:gd name="T2" fmla="*/ 13 w 68"/>
                    <a:gd name="T3" fmla="*/ 59 h 88"/>
                    <a:gd name="T4" fmla="*/ 16 w 68"/>
                    <a:gd name="T5" fmla="*/ 70 h 88"/>
                    <a:gd name="T6" fmla="*/ 35 w 68"/>
                    <a:gd name="T7" fmla="*/ 76 h 88"/>
                    <a:gd name="T8" fmla="*/ 48 w 68"/>
                    <a:gd name="T9" fmla="*/ 73 h 88"/>
                    <a:gd name="T10" fmla="*/ 54 w 68"/>
                    <a:gd name="T11" fmla="*/ 62 h 88"/>
                    <a:gd name="T12" fmla="*/ 50 w 68"/>
                    <a:gd name="T13" fmla="*/ 54 h 88"/>
                    <a:gd name="T14" fmla="*/ 38 w 68"/>
                    <a:gd name="T15" fmla="*/ 50 h 88"/>
                    <a:gd name="T16" fmla="*/ 27 w 68"/>
                    <a:gd name="T17" fmla="*/ 48 h 88"/>
                    <a:gd name="T18" fmla="*/ 11 w 68"/>
                    <a:gd name="T19" fmla="*/ 42 h 88"/>
                    <a:gd name="T20" fmla="*/ 2 w 68"/>
                    <a:gd name="T21" fmla="*/ 26 h 88"/>
                    <a:gd name="T22" fmla="*/ 10 w 68"/>
                    <a:gd name="T23" fmla="*/ 7 h 88"/>
                    <a:gd name="T24" fmla="*/ 33 w 68"/>
                    <a:gd name="T25" fmla="*/ 0 h 88"/>
                    <a:gd name="T26" fmla="*/ 60 w 68"/>
                    <a:gd name="T27" fmla="*/ 11 h 88"/>
                    <a:gd name="T28" fmla="*/ 65 w 68"/>
                    <a:gd name="T29" fmla="*/ 26 h 88"/>
                    <a:gd name="T30" fmla="*/ 52 w 68"/>
                    <a:gd name="T31" fmla="*/ 26 h 88"/>
                    <a:gd name="T32" fmla="*/ 49 w 68"/>
                    <a:gd name="T33" fmla="*/ 17 h 88"/>
                    <a:gd name="T34" fmla="*/ 32 w 68"/>
                    <a:gd name="T35" fmla="*/ 12 h 88"/>
                    <a:gd name="T36" fmla="*/ 20 w 68"/>
                    <a:gd name="T37" fmla="*/ 15 h 88"/>
                    <a:gd name="T38" fmla="*/ 16 w 68"/>
                    <a:gd name="T39" fmla="*/ 23 h 88"/>
                    <a:gd name="T40" fmla="*/ 21 w 68"/>
                    <a:gd name="T41" fmla="*/ 31 h 88"/>
                    <a:gd name="T42" fmla="*/ 31 w 68"/>
                    <a:gd name="T43" fmla="*/ 35 h 88"/>
                    <a:gd name="T44" fmla="*/ 40 w 68"/>
                    <a:gd name="T45" fmla="*/ 37 h 88"/>
                    <a:gd name="T46" fmla="*/ 60 w 68"/>
                    <a:gd name="T47" fmla="*/ 44 h 88"/>
                    <a:gd name="T48" fmla="*/ 68 w 68"/>
                    <a:gd name="T49" fmla="*/ 61 h 88"/>
                    <a:gd name="T50" fmla="*/ 60 w 68"/>
                    <a:gd name="T51" fmla="*/ 80 h 88"/>
                    <a:gd name="T52" fmla="*/ 34 w 68"/>
                    <a:gd name="T53" fmla="*/ 88 h 88"/>
                    <a:gd name="T54" fmla="*/ 8 w 68"/>
                    <a:gd name="T55" fmla="*/ 80 h 88"/>
                    <a:gd name="T56" fmla="*/ 0 w 68"/>
                    <a:gd name="T57" fmla="*/ 59 h 88"/>
                    <a:gd name="T58" fmla="*/ 13 w 68"/>
                    <a:gd name="T59" fmla="*/ 59 h 88"/>
                    <a:gd name="T60" fmla="*/ 34 w 68"/>
                    <a:gd name="T61" fmla="*/ 0 h 88"/>
                    <a:gd name="T62" fmla="*/ 34 w 68"/>
                    <a:gd name="T63" fmla="*/ 0 h 88"/>
                    <a:gd name="T64" fmla="*/ 34 w 68"/>
                    <a:gd name="T6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 h="88">
                      <a:moveTo>
                        <a:pt x="13" y="59"/>
                      </a:moveTo>
                      <a:lnTo>
                        <a:pt x="13" y="59"/>
                      </a:lnTo>
                      <a:cubicBezTo>
                        <a:pt x="13" y="63"/>
                        <a:pt x="15" y="67"/>
                        <a:pt x="16" y="70"/>
                      </a:cubicBezTo>
                      <a:cubicBezTo>
                        <a:pt x="20" y="74"/>
                        <a:pt x="26" y="76"/>
                        <a:pt x="35" y="76"/>
                      </a:cubicBezTo>
                      <a:cubicBezTo>
                        <a:pt x="40" y="76"/>
                        <a:pt x="44" y="75"/>
                        <a:pt x="48" y="73"/>
                      </a:cubicBezTo>
                      <a:cubicBezTo>
                        <a:pt x="52" y="71"/>
                        <a:pt x="54" y="67"/>
                        <a:pt x="54" y="62"/>
                      </a:cubicBezTo>
                      <a:cubicBezTo>
                        <a:pt x="54" y="59"/>
                        <a:pt x="53" y="56"/>
                        <a:pt x="50" y="54"/>
                      </a:cubicBezTo>
                      <a:cubicBezTo>
                        <a:pt x="48" y="53"/>
                        <a:pt x="44" y="52"/>
                        <a:pt x="38" y="50"/>
                      </a:cubicBezTo>
                      <a:lnTo>
                        <a:pt x="27" y="48"/>
                      </a:lnTo>
                      <a:cubicBezTo>
                        <a:pt x="19" y="46"/>
                        <a:pt x="14" y="44"/>
                        <a:pt x="11" y="42"/>
                      </a:cubicBezTo>
                      <a:cubicBezTo>
                        <a:pt x="5" y="38"/>
                        <a:pt x="2" y="33"/>
                        <a:pt x="2" y="26"/>
                      </a:cubicBezTo>
                      <a:cubicBezTo>
                        <a:pt x="2" y="18"/>
                        <a:pt x="5" y="12"/>
                        <a:pt x="10" y="7"/>
                      </a:cubicBezTo>
                      <a:cubicBezTo>
                        <a:pt x="16" y="2"/>
                        <a:pt x="24" y="0"/>
                        <a:pt x="33" y="0"/>
                      </a:cubicBezTo>
                      <a:cubicBezTo>
                        <a:pt x="46" y="0"/>
                        <a:pt x="55" y="3"/>
                        <a:pt x="60" y="11"/>
                      </a:cubicBezTo>
                      <a:cubicBezTo>
                        <a:pt x="64" y="15"/>
                        <a:pt x="65" y="20"/>
                        <a:pt x="65" y="26"/>
                      </a:cubicBezTo>
                      <a:lnTo>
                        <a:pt x="52" y="26"/>
                      </a:lnTo>
                      <a:cubicBezTo>
                        <a:pt x="52" y="22"/>
                        <a:pt x="51" y="20"/>
                        <a:pt x="49" y="17"/>
                      </a:cubicBezTo>
                      <a:cubicBezTo>
                        <a:pt x="46" y="13"/>
                        <a:pt x="40" y="12"/>
                        <a:pt x="32" y="12"/>
                      </a:cubicBezTo>
                      <a:cubicBezTo>
                        <a:pt x="27" y="12"/>
                        <a:pt x="23" y="13"/>
                        <a:pt x="20" y="15"/>
                      </a:cubicBezTo>
                      <a:cubicBezTo>
                        <a:pt x="17" y="17"/>
                        <a:pt x="16" y="19"/>
                        <a:pt x="16" y="23"/>
                      </a:cubicBezTo>
                      <a:cubicBezTo>
                        <a:pt x="16" y="26"/>
                        <a:pt x="18" y="29"/>
                        <a:pt x="21" y="31"/>
                      </a:cubicBezTo>
                      <a:cubicBezTo>
                        <a:pt x="23" y="33"/>
                        <a:pt x="27" y="34"/>
                        <a:pt x="31" y="35"/>
                      </a:cubicBezTo>
                      <a:lnTo>
                        <a:pt x="40" y="37"/>
                      </a:lnTo>
                      <a:cubicBezTo>
                        <a:pt x="50" y="39"/>
                        <a:pt x="57" y="42"/>
                        <a:pt x="60" y="44"/>
                      </a:cubicBezTo>
                      <a:cubicBezTo>
                        <a:pt x="65" y="48"/>
                        <a:pt x="68" y="53"/>
                        <a:pt x="68" y="61"/>
                      </a:cubicBezTo>
                      <a:cubicBezTo>
                        <a:pt x="68" y="68"/>
                        <a:pt x="65" y="75"/>
                        <a:pt x="60" y="80"/>
                      </a:cubicBezTo>
                      <a:cubicBezTo>
                        <a:pt x="54" y="85"/>
                        <a:pt x="46" y="88"/>
                        <a:pt x="34" y="88"/>
                      </a:cubicBezTo>
                      <a:cubicBezTo>
                        <a:pt x="22" y="88"/>
                        <a:pt x="13" y="85"/>
                        <a:pt x="8" y="80"/>
                      </a:cubicBezTo>
                      <a:cubicBezTo>
                        <a:pt x="3" y="74"/>
                        <a:pt x="0" y="67"/>
                        <a:pt x="0" y="59"/>
                      </a:cubicBezTo>
                      <a:lnTo>
                        <a:pt x="13" y="59"/>
                      </a:lnTo>
                      <a:close/>
                      <a:moveTo>
                        <a:pt x="34" y="0"/>
                      </a:moveTo>
                      <a:lnTo>
                        <a:pt x="34" y="0"/>
                      </a:lnTo>
                      <a:lnTo>
                        <a:pt x="34"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37" name="Freeform 8"/>
                <p:cNvSpPr>
                  <a:spLocks noEditPoints="1"/>
                </p:cNvSpPr>
                <p:nvPr/>
              </p:nvSpPr>
              <p:spPr bwMode="auto">
                <a:xfrm>
                  <a:off x="410" y="1107"/>
                  <a:ext cx="42" cy="47"/>
                </a:xfrm>
                <a:custGeom>
                  <a:avLst/>
                  <a:gdLst>
                    <a:gd name="T0" fmla="*/ 39 w 76"/>
                    <a:gd name="T1" fmla="*/ 0 h 88"/>
                    <a:gd name="T2" fmla="*/ 39 w 76"/>
                    <a:gd name="T3" fmla="*/ 0 h 88"/>
                    <a:gd name="T4" fmla="*/ 56 w 76"/>
                    <a:gd name="T5" fmla="*/ 4 h 88"/>
                    <a:gd name="T6" fmla="*/ 69 w 76"/>
                    <a:gd name="T7" fmla="*/ 15 h 88"/>
                    <a:gd name="T8" fmla="*/ 75 w 76"/>
                    <a:gd name="T9" fmla="*/ 29 h 88"/>
                    <a:gd name="T10" fmla="*/ 76 w 76"/>
                    <a:gd name="T11" fmla="*/ 48 h 88"/>
                    <a:gd name="T12" fmla="*/ 15 w 76"/>
                    <a:gd name="T13" fmla="*/ 48 h 88"/>
                    <a:gd name="T14" fmla="*/ 21 w 76"/>
                    <a:gd name="T15" fmla="*/ 68 h 88"/>
                    <a:gd name="T16" fmla="*/ 38 w 76"/>
                    <a:gd name="T17" fmla="*/ 76 h 88"/>
                    <a:gd name="T18" fmla="*/ 56 w 76"/>
                    <a:gd name="T19" fmla="*/ 69 h 88"/>
                    <a:gd name="T20" fmla="*/ 61 w 76"/>
                    <a:gd name="T21" fmla="*/ 59 h 88"/>
                    <a:gd name="T22" fmla="*/ 75 w 76"/>
                    <a:gd name="T23" fmla="*/ 59 h 88"/>
                    <a:gd name="T24" fmla="*/ 71 w 76"/>
                    <a:gd name="T25" fmla="*/ 69 h 88"/>
                    <a:gd name="T26" fmla="*/ 64 w 76"/>
                    <a:gd name="T27" fmla="*/ 78 h 88"/>
                    <a:gd name="T28" fmla="*/ 48 w 76"/>
                    <a:gd name="T29" fmla="*/ 87 h 88"/>
                    <a:gd name="T30" fmla="*/ 37 w 76"/>
                    <a:gd name="T31" fmla="*/ 88 h 88"/>
                    <a:gd name="T32" fmla="*/ 11 w 76"/>
                    <a:gd name="T33" fmla="*/ 77 h 88"/>
                    <a:gd name="T34" fmla="*/ 0 w 76"/>
                    <a:gd name="T35" fmla="*/ 45 h 88"/>
                    <a:gd name="T36" fmla="*/ 11 w 76"/>
                    <a:gd name="T37" fmla="*/ 12 h 88"/>
                    <a:gd name="T38" fmla="*/ 39 w 76"/>
                    <a:gd name="T39" fmla="*/ 0 h 88"/>
                    <a:gd name="T40" fmla="*/ 39 w 76"/>
                    <a:gd name="T41" fmla="*/ 0 h 88"/>
                    <a:gd name="T42" fmla="*/ 62 w 76"/>
                    <a:gd name="T43" fmla="*/ 37 h 88"/>
                    <a:gd name="T44" fmla="*/ 62 w 76"/>
                    <a:gd name="T45" fmla="*/ 37 h 88"/>
                    <a:gd name="T46" fmla="*/ 58 w 76"/>
                    <a:gd name="T47" fmla="*/ 22 h 88"/>
                    <a:gd name="T48" fmla="*/ 38 w 76"/>
                    <a:gd name="T49" fmla="*/ 12 h 88"/>
                    <a:gd name="T50" fmla="*/ 22 w 76"/>
                    <a:gd name="T51" fmla="*/ 19 h 88"/>
                    <a:gd name="T52" fmla="*/ 15 w 76"/>
                    <a:gd name="T53" fmla="*/ 37 h 88"/>
                    <a:gd name="T54" fmla="*/ 62 w 76"/>
                    <a:gd name="T55" fmla="*/ 37 h 88"/>
                    <a:gd name="T56" fmla="*/ 38 w 76"/>
                    <a:gd name="T57" fmla="*/ 0 h 88"/>
                    <a:gd name="T58" fmla="*/ 38 w 76"/>
                    <a:gd name="T59" fmla="*/ 0 h 88"/>
                    <a:gd name="T60" fmla="*/ 38 w 76"/>
                    <a:gd name="T6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88">
                      <a:moveTo>
                        <a:pt x="39" y="0"/>
                      </a:moveTo>
                      <a:lnTo>
                        <a:pt x="39" y="0"/>
                      </a:lnTo>
                      <a:cubicBezTo>
                        <a:pt x="45" y="0"/>
                        <a:pt x="51" y="1"/>
                        <a:pt x="56" y="4"/>
                      </a:cubicBezTo>
                      <a:cubicBezTo>
                        <a:pt x="62" y="7"/>
                        <a:pt x="66" y="10"/>
                        <a:pt x="69" y="15"/>
                      </a:cubicBezTo>
                      <a:cubicBezTo>
                        <a:pt x="72" y="19"/>
                        <a:pt x="74" y="24"/>
                        <a:pt x="75" y="29"/>
                      </a:cubicBezTo>
                      <a:cubicBezTo>
                        <a:pt x="75" y="33"/>
                        <a:pt x="76" y="39"/>
                        <a:pt x="76" y="48"/>
                      </a:cubicBezTo>
                      <a:lnTo>
                        <a:pt x="15" y="48"/>
                      </a:lnTo>
                      <a:cubicBezTo>
                        <a:pt x="15" y="56"/>
                        <a:pt x="17" y="63"/>
                        <a:pt x="21" y="68"/>
                      </a:cubicBezTo>
                      <a:cubicBezTo>
                        <a:pt x="25" y="73"/>
                        <a:pt x="30" y="76"/>
                        <a:pt x="38" y="76"/>
                      </a:cubicBezTo>
                      <a:cubicBezTo>
                        <a:pt x="46" y="76"/>
                        <a:pt x="51" y="73"/>
                        <a:pt x="56" y="69"/>
                      </a:cubicBezTo>
                      <a:cubicBezTo>
                        <a:pt x="58" y="66"/>
                        <a:pt x="60" y="62"/>
                        <a:pt x="61" y="59"/>
                      </a:cubicBezTo>
                      <a:lnTo>
                        <a:pt x="75" y="59"/>
                      </a:lnTo>
                      <a:cubicBezTo>
                        <a:pt x="74" y="62"/>
                        <a:pt x="73" y="65"/>
                        <a:pt x="71" y="69"/>
                      </a:cubicBezTo>
                      <a:cubicBezTo>
                        <a:pt x="69" y="73"/>
                        <a:pt x="67" y="76"/>
                        <a:pt x="64" y="78"/>
                      </a:cubicBezTo>
                      <a:cubicBezTo>
                        <a:pt x="60" y="82"/>
                        <a:pt x="55" y="85"/>
                        <a:pt x="48" y="87"/>
                      </a:cubicBezTo>
                      <a:cubicBezTo>
                        <a:pt x="45" y="87"/>
                        <a:pt x="41" y="88"/>
                        <a:pt x="37" y="88"/>
                      </a:cubicBezTo>
                      <a:cubicBezTo>
                        <a:pt x="27" y="88"/>
                        <a:pt x="18" y="84"/>
                        <a:pt x="11" y="77"/>
                      </a:cubicBezTo>
                      <a:cubicBezTo>
                        <a:pt x="4" y="69"/>
                        <a:pt x="0" y="58"/>
                        <a:pt x="0" y="45"/>
                      </a:cubicBezTo>
                      <a:cubicBezTo>
                        <a:pt x="0" y="32"/>
                        <a:pt x="4" y="21"/>
                        <a:pt x="11" y="12"/>
                      </a:cubicBezTo>
                      <a:cubicBezTo>
                        <a:pt x="18" y="4"/>
                        <a:pt x="28" y="0"/>
                        <a:pt x="39" y="0"/>
                      </a:cubicBezTo>
                      <a:lnTo>
                        <a:pt x="39" y="0"/>
                      </a:lnTo>
                      <a:close/>
                      <a:moveTo>
                        <a:pt x="62" y="37"/>
                      </a:moveTo>
                      <a:lnTo>
                        <a:pt x="62" y="37"/>
                      </a:lnTo>
                      <a:cubicBezTo>
                        <a:pt x="61" y="31"/>
                        <a:pt x="60" y="26"/>
                        <a:pt x="58" y="22"/>
                      </a:cubicBezTo>
                      <a:cubicBezTo>
                        <a:pt x="54" y="15"/>
                        <a:pt x="47" y="12"/>
                        <a:pt x="38" y="12"/>
                      </a:cubicBezTo>
                      <a:cubicBezTo>
                        <a:pt x="32" y="12"/>
                        <a:pt x="27" y="14"/>
                        <a:pt x="22" y="19"/>
                      </a:cubicBezTo>
                      <a:cubicBezTo>
                        <a:pt x="18" y="24"/>
                        <a:pt x="16" y="30"/>
                        <a:pt x="15" y="37"/>
                      </a:cubicBezTo>
                      <a:lnTo>
                        <a:pt x="62" y="37"/>
                      </a:lnTo>
                      <a:close/>
                      <a:moveTo>
                        <a:pt x="38" y="0"/>
                      </a:moveTo>
                      <a:lnTo>
                        <a:pt x="38" y="0"/>
                      </a:lnTo>
                      <a:lnTo>
                        <a:pt x="38"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38" name="Freeform 9"/>
                <p:cNvSpPr>
                  <a:spLocks/>
                </p:cNvSpPr>
                <p:nvPr/>
              </p:nvSpPr>
              <p:spPr bwMode="auto">
                <a:xfrm>
                  <a:off x="461" y="1107"/>
                  <a:ext cx="21" cy="45"/>
                </a:xfrm>
                <a:custGeom>
                  <a:avLst/>
                  <a:gdLst>
                    <a:gd name="T0" fmla="*/ 0 w 40"/>
                    <a:gd name="T1" fmla="*/ 2 h 85"/>
                    <a:gd name="T2" fmla="*/ 0 w 40"/>
                    <a:gd name="T3" fmla="*/ 2 h 85"/>
                    <a:gd name="T4" fmla="*/ 13 w 40"/>
                    <a:gd name="T5" fmla="*/ 2 h 85"/>
                    <a:gd name="T6" fmla="*/ 13 w 40"/>
                    <a:gd name="T7" fmla="*/ 16 h 85"/>
                    <a:gd name="T8" fmla="*/ 21 w 40"/>
                    <a:gd name="T9" fmla="*/ 6 h 85"/>
                    <a:gd name="T10" fmla="*/ 36 w 40"/>
                    <a:gd name="T11" fmla="*/ 0 h 85"/>
                    <a:gd name="T12" fmla="*/ 37 w 40"/>
                    <a:gd name="T13" fmla="*/ 0 h 85"/>
                    <a:gd name="T14" fmla="*/ 40 w 40"/>
                    <a:gd name="T15" fmla="*/ 0 h 85"/>
                    <a:gd name="T16" fmla="*/ 40 w 40"/>
                    <a:gd name="T17" fmla="*/ 15 h 85"/>
                    <a:gd name="T18" fmla="*/ 38 w 40"/>
                    <a:gd name="T19" fmla="*/ 15 h 85"/>
                    <a:gd name="T20" fmla="*/ 36 w 40"/>
                    <a:gd name="T21" fmla="*/ 15 h 85"/>
                    <a:gd name="T22" fmla="*/ 20 w 40"/>
                    <a:gd name="T23" fmla="*/ 21 h 85"/>
                    <a:gd name="T24" fmla="*/ 14 w 40"/>
                    <a:gd name="T25" fmla="*/ 37 h 85"/>
                    <a:gd name="T26" fmla="*/ 14 w 40"/>
                    <a:gd name="T27" fmla="*/ 85 h 85"/>
                    <a:gd name="T28" fmla="*/ 0 w 40"/>
                    <a:gd name="T29" fmla="*/ 85 h 85"/>
                    <a:gd name="T30" fmla="*/ 0 w 40"/>
                    <a:gd name="T31" fmla="*/ 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85">
                      <a:moveTo>
                        <a:pt x="0" y="2"/>
                      </a:moveTo>
                      <a:lnTo>
                        <a:pt x="0" y="2"/>
                      </a:lnTo>
                      <a:lnTo>
                        <a:pt x="13" y="2"/>
                      </a:lnTo>
                      <a:lnTo>
                        <a:pt x="13" y="16"/>
                      </a:lnTo>
                      <a:cubicBezTo>
                        <a:pt x="14" y="13"/>
                        <a:pt x="17" y="10"/>
                        <a:pt x="21" y="6"/>
                      </a:cubicBezTo>
                      <a:cubicBezTo>
                        <a:pt x="26" y="2"/>
                        <a:pt x="30" y="0"/>
                        <a:pt x="36" y="0"/>
                      </a:cubicBezTo>
                      <a:cubicBezTo>
                        <a:pt x="36" y="0"/>
                        <a:pt x="37" y="0"/>
                        <a:pt x="37" y="0"/>
                      </a:cubicBezTo>
                      <a:cubicBezTo>
                        <a:pt x="38" y="0"/>
                        <a:pt x="39" y="0"/>
                        <a:pt x="40" y="0"/>
                      </a:cubicBezTo>
                      <a:lnTo>
                        <a:pt x="40" y="15"/>
                      </a:lnTo>
                      <a:cubicBezTo>
                        <a:pt x="40" y="15"/>
                        <a:pt x="39" y="15"/>
                        <a:pt x="38" y="15"/>
                      </a:cubicBezTo>
                      <a:cubicBezTo>
                        <a:pt x="37" y="15"/>
                        <a:pt x="37" y="15"/>
                        <a:pt x="36" y="15"/>
                      </a:cubicBezTo>
                      <a:cubicBezTo>
                        <a:pt x="29" y="15"/>
                        <a:pt x="23" y="17"/>
                        <a:pt x="20" y="21"/>
                      </a:cubicBezTo>
                      <a:cubicBezTo>
                        <a:pt x="16" y="26"/>
                        <a:pt x="14" y="31"/>
                        <a:pt x="14" y="37"/>
                      </a:cubicBezTo>
                      <a:lnTo>
                        <a:pt x="14" y="85"/>
                      </a:lnTo>
                      <a:lnTo>
                        <a:pt x="0" y="85"/>
                      </a:lnTo>
                      <a:lnTo>
                        <a:pt x="0" y="2"/>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39" name="Freeform 10"/>
                <p:cNvSpPr>
                  <a:spLocks/>
                </p:cNvSpPr>
                <p:nvPr/>
              </p:nvSpPr>
              <p:spPr bwMode="auto">
                <a:xfrm>
                  <a:off x="510" y="1092"/>
                  <a:ext cx="26" cy="60"/>
                </a:xfrm>
                <a:custGeom>
                  <a:avLst/>
                  <a:gdLst>
                    <a:gd name="T0" fmla="*/ 36 w 48"/>
                    <a:gd name="T1" fmla="*/ 0 h 114"/>
                    <a:gd name="T2" fmla="*/ 36 w 48"/>
                    <a:gd name="T3" fmla="*/ 0 h 114"/>
                    <a:gd name="T4" fmla="*/ 48 w 48"/>
                    <a:gd name="T5" fmla="*/ 0 h 114"/>
                    <a:gd name="T6" fmla="*/ 12 w 48"/>
                    <a:gd name="T7" fmla="*/ 114 h 114"/>
                    <a:gd name="T8" fmla="*/ 0 w 48"/>
                    <a:gd name="T9" fmla="*/ 114 h 114"/>
                    <a:gd name="T10" fmla="*/ 36 w 48"/>
                    <a:gd name="T11" fmla="*/ 0 h 114"/>
                  </a:gdLst>
                  <a:ahLst/>
                  <a:cxnLst>
                    <a:cxn ang="0">
                      <a:pos x="T0" y="T1"/>
                    </a:cxn>
                    <a:cxn ang="0">
                      <a:pos x="T2" y="T3"/>
                    </a:cxn>
                    <a:cxn ang="0">
                      <a:pos x="T4" y="T5"/>
                    </a:cxn>
                    <a:cxn ang="0">
                      <a:pos x="T6" y="T7"/>
                    </a:cxn>
                    <a:cxn ang="0">
                      <a:pos x="T8" y="T9"/>
                    </a:cxn>
                    <a:cxn ang="0">
                      <a:pos x="T10" y="T11"/>
                    </a:cxn>
                  </a:cxnLst>
                  <a:rect l="0" t="0" r="r" b="b"/>
                  <a:pathLst>
                    <a:path w="48" h="114">
                      <a:moveTo>
                        <a:pt x="36" y="0"/>
                      </a:moveTo>
                      <a:lnTo>
                        <a:pt x="36" y="0"/>
                      </a:lnTo>
                      <a:lnTo>
                        <a:pt x="48" y="0"/>
                      </a:lnTo>
                      <a:lnTo>
                        <a:pt x="12" y="114"/>
                      </a:lnTo>
                      <a:lnTo>
                        <a:pt x="0" y="114"/>
                      </a:lnTo>
                      <a:lnTo>
                        <a:pt x="36"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40" name="Freeform 11"/>
                <p:cNvSpPr>
                  <a:spLocks noEditPoints="1"/>
                </p:cNvSpPr>
                <p:nvPr/>
              </p:nvSpPr>
              <p:spPr bwMode="auto">
                <a:xfrm>
                  <a:off x="561" y="1107"/>
                  <a:ext cx="44" cy="47"/>
                </a:xfrm>
                <a:custGeom>
                  <a:avLst/>
                  <a:gdLst>
                    <a:gd name="T0" fmla="*/ 15 w 79"/>
                    <a:gd name="T1" fmla="*/ 63 h 88"/>
                    <a:gd name="T2" fmla="*/ 15 w 79"/>
                    <a:gd name="T3" fmla="*/ 63 h 88"/>
                    <a:gd name="T4" fmla="*/ 19 w 79"/>
                    <a:gd name="T5" fmla="*/ 72 h 88"/>
                    <a:gd name="T6" fmla="*/ 30 w 79"/>
                    <a:gd name="T7" fmla="*/ 76 h 88"/>
                    <a:gd name="T8" fmla="*/ 44 w 79"/>
                    <a:gd name="T9" fmla="*/ 72 h 88"/>
                    <a:gd name="T10" fmla="*/ 56 w 79"/>
                    <a:gd name="T11" fmla="*/ 54 h 88"/>
                    <a:gd name="T12" fmla="*/ 56 w 79"/>
                    <a:gd name="T13" fmla="*/ 43 h 88"/>
                    <a:gd name="T14" fmla="*/ 49 w 79"/>
                    <a:gd name="T15" fmla="*/ 45 h 88"/>
                    <a:gd name="T16" fmla="*/ 41 w 79"/>
                    <a:gd name="T17" fmla="*/ 47 h 88"/>
                    <a:gd name="T18" fmla="*/ 33 w 79"/>
                    <a:gd name="T19" fmla="*/ 48 h 88"/>
                    <a:gd name="T20" fmla="*/ 21 w 79"/>
                    <a:gd name="T21" fmla="*/ 51 h 88"/>
                    <a:gd name="T22" fmla="*/ 15 w 79"/>
                    <a:gd name="T23" fmla="*/ 63 h 88"/>
                    <a:gd name="T24" fmla="*/ 15 w 79"/>
                    <a:gd name="T25" fmla="*/ 63 h 88"/>
                    <a:gd name="T26" fmla="*/ 49 w 79"/>
                    <a:gd name="T27" fmla="*/ 34 h 88"/>
                    <a:gd name="T28" fmla="*/ 49 w 79"/>
                    <a:gd name="T29" fmla="*/ 34 h 88"/>
                    <a:gd name="T30" fmla="*/ 55 w 79"/>
                    <a:gd name="T31" fmla="*/ 30 h 88"/>
                    <a:gd name="T32" fmla="*/ 56 w 79"/>
                    <a:gd name="T33" fmla="*/ 25 h 88"/>
                    <a:gd name="T34" fmla="*/ 51 w 79"/>
                    <a:gd name="T35" fmla="*/ 15 h 88"/>
                    <a:gd name="T36" fmla="*/ 37 w 79"/>
                    <a:gd name="T37" fmla="*/ 12 h 88"/>
                    <a:gd name="T38" fmla="*/ 21 w 79"/>
                    <a:gd name="T39" fmla="*/ 17 h 88"/>
                    <a:gd name="T40" fmla="*/ 18 w 79"/>
                    <a:gd name="T41" fmla="*/ 27 h 88"/>
                    <a:gd name="T42" fmla="*/ 5 w 79"/>
                    <a:gd name="T43" fmla="*/ 27 h 88"/>
                    <a:gd name="T44" fmla="*/ 15 w 79"/>
                    <a:gd name="T45" fmla="*/ 6 h 88"/>
                    <a:gd name="T46" fmla="*/ 37 w 79"/>
                    <a:gd name="T47" fmla="*/ 0 h 88"/>
                    <a:gd name="T48" fmla="*/ 61 w 79"/>
                    <a:gd name="T49" fmla="*/ 5 h 88"/>
                    <a:gd name="T50" fmla="*/ 70 w 79"/>
                    <a:gd name="T51" fmla="*/ 23 h 88"/>
                    <a:gd name="T52" fmla="*/ 70 w 79"/>
                    <a:gd name="T53" fmla="*/ 71 h 88"/>
                    <a:gd name="T54" fmla="*/ 71 w 79"/>
                    <a:gd name="T55" fmla="*/ 74 h 88"/>
                    <a:gd name="T56" fmla="*/ 74 w 79"/>
                    <a:gd name="T57" fmla="*/ 75 h 88"/>
                    <a:gd name="T58" fmla="*/ 77 w 79"/>
                    <a:gd name="T59" fmla="*/ 75 h 88"/>
                    <a:gd name="T60" fmla="*/ 79 w 79"/>
                    <a:gd name="T61" fmla="*/ 75 h 88"/>
                    <a:gd name="T62" fmla="*/ 79 w 79"/>
                    <a:gd name="T63" fmla="*/ 85 h 88"/>
                    <a:gd name="T64" fmla="*/ 74 w 79"/>
                    <a:gd name="T65" fmla="*/ 86 h 88"/>
                    <a:gd name="T66" fmla="*/ 69 w 79"/>
                    <a:gd name="T67" fmla="*/ 87 h 88"/>
                    <a:gd name="T68" fmla="*/ 59 w 79"/>
                    <a:gd name="T69" fmla="*/ 82 h 88"/>
                    <a:gd name="T70" fmla="*/ 57 w 79"/>
                    <a:gd name="T71" fmla="*/ 74 h 88"/>
                    <a:gd name="T72" fmla="*/ 44 w 79"/>
                    <a:gd name="T73" fmla="*/ 84 h 88"/>
                    <a:gd name="T74" fmla="*/ 27 w 79"/>
                    <a:gd name="T75" fmla="*/ 88 h 88"/>
                    <a:gd name="T76" fmla="*/ 8 w 79"/>
                    <a:gd name="T77" fmla="*/ 81 h 88"/>
                    <a:gd name="T78" fmla="*/ 0 w 79"/>
                    <a:gd name="T79" fmla="*/ 63 h 88"/>
                    <a:gd name="T80" fmla="*/ 8 w 79"/>
                    <a:gd name="T81" fmla="*/ 45 h 88"/>
                    <a:gd name="T82" fmla="*/ 27 w 79"/>
                    <a:gd name="T83" fmla="*/ 37 h 88"/>
                    <a:gd name="T84" fmla="*/ 49 w 79"/>
                    <a:gd name="T85" fmla="*/ 34 h 88"/>
                    <a:gd name="T86" fmla="*/ 37 w 79"/>
                    <a:gd name="T87" fmla="*/ 0 h 88"/>
                    <a:gd name="T88" fmla="*/ 37 w 79"/>
                    <a:gd name="T89" fmla="*/ 0 h 88"/>
                    <a:gd name="T90" fmla="*/ 37 w 79"/>
                    <a:gd name="T9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9" h="88">
                      <a:moveTo>
                        <a:pt x="15" y="63"/>
                      </a:moveTo>
                      <a:lnTo>
                        <a:pt x="15" y="63"/>
                      </a:lnTo>
                      <a:cubicBezTo>
                        <a:pt x="15" y="67"/>
                        <a:pt x="16" y="70"/>
                        <a:pt x="19" y="72"/>
                      </a:cubicBezTo>
                      <a:cubicBezTo>
                        <a:pt x="22" y="75"/>
                        <a:pt x="26" y="76"/>
                        <a:pt x="30" y="76"/>
                      </a:cubicBezTo>
                      <a:cubicBezTo>
                        <a:pt x="35" y="76"/>
                        <a:pt x="40" y="75"/>
                        <a:pt x="44" y="72"/>
                      </a:cubicBezTo>
                      <a:cubicBezTo>
                        <a:pt x="52" y="69"/>
                        <a:pt x="56" y="62"/>
                        <a:pt x="56" y="54"/>
                      </a:cubicBezTo>
                      <a:lnTo>
                        <a:pt x="56" y="43"/>
                      </a:lnTo>
                      <a:cubicBezTo>
                        <a:pt x="54" y="44"/>
                        <a:pt x="52" y="45"/>
                        <a:pt x="49" y="45"/>
                      </a:cubicBezTo>
                      <a:cubicBezTo>
                        <a:pt x="47" y="46"/>
                        <a:pt x="44" y="47"/>
                        <a:pt x="41" y="47"/>
                      </a:cubicBezTo>
                      <a:lnTo>
                        <a:pt x="33" y="48"/>
                      </a:lnTo>
                      <a:cubicBezTo>
                        <a:pt x="28" y="49"/>
                        <a:pt x="24" y="50"/>
                        <a:pt x="21" y="51"/>
                      </a:cubicBezTo>
                      <a:cubicBezTo>
                        <a:pt x="17" y="54"/>
                        <a:pt x="15" y="57"/>
                        <a:pt x="15" y="63"/>
                      </a:cubicBezTo>
                      <a:lnTo>
                        <a:pt x="15" y="63"/>
                      </a:lnTo>
                      <a:close/>
                      <a:moveTo>
                        <a:pt x="49" y="34"/>
                      </a:moveTo>
                      <a:lnTo>
                        <a:pt x="49" y="34"/>
                      </a:lnTo>
                      <a:cubicBezTo>
                        <a:pt x="52" y="34"/>
                        <a:pt x="54" y="33"/>
                        <a:pt x="55" y="30"/>
                      </a:cubicBezTo>
                      <a:cubicBezTo>
                        <a:pt x="56" y="29"/>
                        <a:pt x="56" y="27"/>
                        <a:pt x="56" y="25"/>
                      </a:cubicBezTo>
                      <a:cubicBezTo>
                        <a:pt x="56" y="20"/>
                        <a:pt x="54" y="17"/>
                        <a:pt x="51" y="15"/>
                      </a:cubicBezTo>
                      <a:cubicBezTo>
                        <a:pt x="48" y="13"/>
                        <a:pt x="43" y="12"/>
                        <a:pt x="37" y="12"/>
                      </a:cubicBezTo>
                      <a:cubicBezTo>
                        <a:pt x="29" y="12"/>
                        <a:pt x="24" y="13"/>
                        <a:pt x="21" y="17"/>
                      </a:cubicBezTo>
                      <a:cubicBezTo>
                        <a:pt x="19" y="20"/>
                        <a:pt x="18" y="23"/>
                        <a:pt x="18" y="27"/>
                      </a:cubicBezTo>
                      <a:lnTo>
                        <a:pt x="5" y="27"/>
                      </a:lnTo>
                      <a:cubicBezTo>
                        <a:pt x="5" y="17"/>
                        <a:pt x="8" y="10"/>
                        <a:pt x="15" y="6"/>
                      </a:cubicBezTo>
                      <a:cubicBezTo>
                        <a:pt x="21" y="2"/>
                        <a:pt x="28" y="0"/>
                        <a:pt x="37" y="0"/>
                      </a:cubicBezTo>
                      <a:cubicBezTo>
                        <a:pt x="47" y="0"/>
                        <a:pt x="55" y="2"/>
                        <a:pt x="61" y="5"/>
                      </a:cubicBezTo>
                      <a:cubicBezTo>
                        <a:pt x="67" y="9"/>
                        <a:pt x="70" y="15"/>
                        <a:pt x="70" y="23"/>
                      </a:cubicBezTo>
                      <a:lnTo>
                        <a:pt x="70" y="71"/>
                      </a:lnTo>
                      <a:cubicBezTo>
                        <a:pt x="70" y="72"/>
                        <a:pt x="70" y="73"/>
                        <a:pt x="71" y="74"/>
                      </a:cubicBezTo>
                      <a:cubicBezTo>
                        <a:pt x="71" y="75"/>
                        <a:pt x="73" y="75"/>
                        <a:pt x="74" y="75"/>
                      </a:cubicBezTo>
                      <a:cubicBezTo>
                        <a:pt x="75" y="75"/>
                        <a:pt x="76" y="75"/>
                        <a:pt x="77" y="75"/>
                      </a:cubicBezTo>
                      <a:cubicBezTo>
                        <a:pt x="77" y="75"/>
                        <a:pt x="78" y="75"/>
                        <a:pt x="79" y="75"/>
                      </a:cubicBezTo>
                      <a:lnTo>
                        <a:pt x="79" y="85"/>
                      </a:lnTo>
                      <a:cubicBezTo>
                        <a:pt x="77" y="86"/>
                        <a:pt x="75" y="86"/>
                        <a:pt x="74" y="86"/>
                      </a:cubicBezTo>
                      <a:cubicBezTo>
                        <a:pt x="73" y="87"/>
                        <a:pt x="71" y="87"/>
                        <a:pt x="69" y="87"/>
                      </a:cubicBezTo>
                      <a:cubicBezTo>
                        <a:pt x="65" y="87"/>
                        <a:pt x="61" y="85"/>
                        <a:pt x="59" y="82"/>
                      </a:cubicBezTo>
                      <a:cubicBezTo>
                        <a:pt x="58" y="80"/>
                        <a:pt x="57" y="77"/>
                        <a:pt x="57" y="74"/>
                      </a:cubicBezTo>
                      <a:cubicBezTo>
                        <a:pt x="54" y="78"/>
                        <a:pt x="50" y="81"/>
                        <a:pt x="44" y="84"/>
                      </a:cubicBezTo>
                      <a:cubicBezTo>
                        <a:pt x="39" y="86"/>
                        <a:pt x="33" y="88"/>
                        <a:pt x="27" y="88"/>
                      </a:cubicBezTo>
                      <a:cubicBezTo>
                        <a:pt x="19" y="88"/>
                        <a:pt x="13" y="85"/>
                        <a:pt x="8" y="81"/>
                      </a:cubicBezTo>
                      <a:cubicBezTo>
                        <a:pt x="3" y="76"/>
                        <a:pt x="0" y="70"/>
                        <a:pt x="0" y="63"/>
                      </a:cubicBezTo>
                      <a:cubicBezTo>
                        <a:pt x="0" y="55"/>
                        <a:pt x="3" y="49"/>
                        <a:pt x="8" y="45"/>
                      </a:cubicBezTo>
                      <a:cubicBezTo>
                        <a:pt x="12" y="41"/>
                        <a:pt x="19" y="38"/>
                        <a:pt x="27" y="37"/>
                      </a:cubicBezTo>
                      <a:lnTo>
                        <a:pt x="49" y="34"/>
                      </a:lnTo>
                      <a:close/>
                      <a:moveTo>
                        <a:pt x="37" y="0"/>
                      </a:moveTo>
                      <a:lnTo>
                        <a:pt x="37" y="0"/>
                      </a:lnTo>
                      <a:lnTo>
                        <a:pt x="37"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41" name="Freeform 12"/>
                <p:cNvSpPr>
                  <a:spLocks noEditPoints="1"/>
                </p:cNvSpPr>
                <p:nvPr/>
              </p:nvSpPr>
              <p:spPr bwMode="auto">
                <a:xfrm>
                  <a:off x="612" y="1107"/>
                  <a:ext cx="39" cy="63"/>
                </a:xfrm>
                <a:custGeom>
                  <a:avLst/>
                  <a:gdLst>
                    <a:gd name="T0" fmla="*/ 36 w 73"/>
                    <a:gd name="T1" fmla="*/ 75 h 118"/>
                    <a:gd name="T2" fmla="*/ 36 w 73"/>
                    <a:gd name="T3" fmla="*/ 75 h 118"/>
                    <a:gd name="T4" fmla="*/ 53 w 73"/>
                    <a:gd name="T5" fmla="*/ 67 h 118"/>
                    <a:gd name="T6" fmla="*/ 59 w 73"/>
                    <a:gd name="T7" fmla="*/ 43 h 118"/>
                    <a:gd name="T8" fmla="*/ 56 w 73"/>
                    <a:gd name="T9" fmla="*/ 26 h 118"/>
                    <a:gd name="T10" fmla="*/ 36 w 73"/>
                    <a:gd name="T11" fmla="*/ 12 h 118"/>
                    <a:gd name="T12" fmla="*/ 16 w 73"/>
                    <a:gd name="T13" fmla="*/ 26 h 118"/>
                    <a:gd name="T14" fmla="*/ 14 w 73"/>
                    <a:gd name="T15" fmla="*/ 46 h 118"/>
                    <a:gd name="T16" fmla="*/ 16 w 73"/>
                    <a:gd name="T17" fmla="*/ 63 h 118"/>
                    <a:gd name="T18" fmla="*/ 36 w 73"/>
                    <a:gd name="T19" fmla="*/ 75 h 118"/>
                    <a:gd name="T20" fmla="*/ 36 w 73"/>
                    <a:gd name="T21" fmla="*/ 75 h 118"/>
                    <a:gd name="T22" fmla="*/ 0 w 73"/>
                    <a:gd name="T23" fmla="*/ 2 h 118"/>
                    <a:gd name="T24" fmla="*/ 0 w 73"/>
                    <a:gd name="T25" fmla="*/ 2 h 118"/>
                    <a:gd name="T26" fmla="*/ 14 w 73"/>
                    <a:gd name="T27" fmla="*/ 2 h 118"/>
                    <a:gd name="T28" fmla="*/ 14 w 73"/>
                    <a:gd name="T29" fmla="*/ 13 h 118"/>
                    <a:gd name="T30" fmla="*/ 23 w 73"/>
                    <a:gd name="T31" fmla="*/ 4 h 118"/>
                    <a:gd name="T32" fmla="*/ 40 w 73"/>
                    <a:gd name="T33" fmla="*/ 0 h 118"/>
                    <a:gd name="T34" fmla="*/ 64 w 73"/>
                    <a:gd name="T35" fmla="*/ 11 h 118"/>
                    <a:gd name="T36" fmla="*/ 73 w 73"/>
                    <a:gd name="T37" fmla="*/ 41 h 118"/>
                    <a:gd name="T38" fmla="*/ 59 w 73"/>
                    <a:gd name="T39" fmla="*/ 80 h 118"/>
                    <a:gd name="T40" fmla="*/ 38 w 73"/>
                    <a:gd name="T41" fmla="*/ 88 h 118"/>
                    <a:gd name="T42" fmla="*/ 22 w 73"/>
                    <a:gd name="T43" fmla="*/ 84 h 118"/>
                    <a:gd name="T44" fmla="*/ 14 w 73"/>
                    <a:gd name="T45" fmla="*/ 76 h 118"/>
                    <a:gd name="T46" fmla="*/ 14 w 73"/>
                    <a:gd name="T47" fmla="*/ 118 h 118"/>
                    <a:gd name="T48" fmla="*/ 0 w 73"/>
                    <a:gd name="T49" fmla="*/ 118 h 118"/>
                    <a:gd name="T50" fmla="*/ 0 w 73"/>
                    <a:gd name="T51" fmla="*/ 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18">
                      <a:moveTo>
                        <a:pt x="36" y="75"/>
                      </a:moveTo>
                      <a:lnTo>
                        <a:pt x="36" y="75"/>
                      </a:lnTo>
                      <a:cubicBezTo>
                        <a:pt x="43" y="75"/>
                        <a:pt x="48" y="73"/>
                        <a:pt x="53" y="67"/>
                      </a:cubicBezTo>
                      <a:cubicBezTo>
                        <a:pt x="57" y="62"/>
                        <a:pt x="59" y="54"/>
                        <a:pt x="59" y="43"/>
                      </a:cubicBezTo>
                      <a:cubicBezTo>
                        <a:pt x="59" y="36"/>
                        <a:pt x="58" y="30"/>
                        <a:pt x="56" y="26"/>
                      </a:cubicBezTo>
                      <a:cubicBezTo>
                        <a:pt x="53" y="17"/>
                        <a:pt x="46" y="12"/>
                        <a:pt x="36" y="12"/>
                      </a:cubicBezTo>
                      <a:cubicBezTo>
                        <a:pt x="27" y="12"/>
                        <a:pt x="20" y="17"/>
                        <a:pt x="16" y="26"/>
                      </a:cubicBezTo>
                      <a:cubicBezTo>
                        <a:pt x="15" y="32"/>
                        <a:pt x="14" y="38"/>
                        <a:pt x="14" y="46"/>
                      </a:cubicBezTo>
                      <a:cubicBezTo>
                        <a:pt x="14" y="53"/>
                        <a:pt x="15" y="58"/>
                        <a:pt x="16" y="63"/>
                      </a:cubicBezTo>
                      <a:cubicBezTo>
                        <a:pt x="20" y="71"/>
                        <a:pt x="27" y="75"/>
                        <a:pt x="36" y="75"/>
                      </a:cubicBezTo>
                      <a:lnTo>
                        <a:pt x="36" y="75"/>
                      </a:lnTo>
                      <a:close/>
                      <a:moveTo>
                        <a:pt x="0" y="2"/>
                      </a:moveTo>
                      <a:lnTo>
                        <a:pt x="0" y="2"/>
                      </a:lnTo>
                      <a:lnTo>
                        <a:pt x="14" y="2"/>
                      </a:lnTo>
                      <a:lnTo>
                        <a:pt x="14" y="13"/>
                      </a:lnTo>
                      <a:cubicBezTo>
                        <a:pt x="17" y="9"/>
                        <a:pt x="20" y="6"/>
                        <a:pt x="23" y="4"/>
                      </a:cubicBezTo>
                      <a:cubicBezTo>
                        <a:pt x="28" y="1"/>
                        <a:pt x="33" y="0"/>
                        <a:pt x="40" y="0"/>
                      </a:cubicBezTo>
                      <a:cubicBezTo>
                        <a:pt x="49" y="0"/>
                        <a:pt x="57" y="3"/>
                        <a:pt x="64" y="11"/>
                      </a:cubicBezTo>
                      <a:cubicBezTo>
                        <a:pt x="70" y="18"/>
                        <a:pt x="73" y="28"/>
                        <a:pt x="73" y="41"/>
                      </a:cubicBezTo>
                      <a:cubicBezTo>
                        <a:pt x="73" y="60"/>
                        <a:pt x="69" y="73"/>
                        <a:pt x="59" y="80"/>
                      </a:cubicBezTo>
                      <a:cubicBezTo>
                        <a:pt x="53" y="85"/>
                        <a:pt x="46" y="88"/>
                        <a:pt x="38" y="88"/>
                      </a:cubicBezTo>
                      <a:cubicBezTo>
                        <a:pt x="32" y="88"/>
                        <a:pt x="27" y="86"/>
                        <a:pt x="22" y="84"/>
                      </a:cubicBezTo>
                      <a:cubicBezTo>
                        <a:pt x="20" y="82"/>
                        <a:pt x="17" y="79"/>
                        <a:pt x="14" y="76"/>
                      </a:cubicBezTo>
                      <a:lnTo>
                        <a:pt x="14" y="118"/>
                      </a:lnTo>
                      <a:lnTo>
                        <a:pt x="0" y="118"/>
                      </a:lnTo>
                      <a:lnTo>
                        <a:pt x="0" y="2"/>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42" name="Freeform 13"/>
                <p:cNvSpPr>
                  <a:spLocks noEditPoints="1"/>
                </p:cNvSpPr>
                <p:nvPr/>
              </p:nvSpPr>
              <p:spPr bwMode="auto">
                <a:xfrm>
                  <a:off x="660" y="1107"/>
                  <a:ext cx="39" cy="63"/>
                </a:xfrm>
                <a:custGeom>
                  <a:avLst/>
                  <a:gdLst>
                    <a:gd name="T0" fmla="*/ 36 w 73"/>
                    <a:gd name="T1" fmla="*/ 75 h 118"/>
                    <a:gd name="T2" fmla="*/ 36 w 73"/>
                    <a:gd name="T3" fmla="*/ 75 h 118"/>
                    <a:gd name="T4" fmla="*/ 53 w 73"/>
                    <a:gd name="T5" fmla="*/ 67 h 118"/>
                    <a:gd name="T6" fmla="*/ 59 w 73"/>
                    <a:gd name="T7" fmla="*/ 43 h 118"/>
                    <a:gd name="T8" fmla="*/ 56 w 73"/>
                    <a:gd name="T9" fmla="*/ 26 h 118"/>
                    <a:gd name="T10" fmla="*/ 36 w 73"/>
                    <a:gd name="T11" fmla="*/ 12 h 118"/>
                    <a:gd name="T12" fmla="*/ 16 w 73"/>
                    <a:gd name="T13" fmla="*/ 26 h 118"/>
                    <a:gd name="T14" fmla="*/ 14 w 73"/>
                    <a:gd name="T15" fmla="*/ 46 h 118"/>
                    <a:gd name="T16" fmla="*/ 16 w 73"/>
                    <a:gd name="T17" fmla="*/ 63 h 118"/>
                    <a:gd name="T18" fmla="*/ 36 w 73"/>
                    <a:gd name="T19" fmla="*/ 75 h 118"/>
                    <a:gd name="T20" fmla="*/ 36 w 73"/>
                    <a:gd name="T21" fmla="*/ 75 h 118"/>
                    <a:gd name="T22" fmla="*/ 0 w 73"/>
                    <a:gd name="T23" fmla="*/ 2 h 118"/>
                    <a:gd name="T24" fmla="*/ 0 w 73"/>
                    <a:gd name="T25" fmla="*/ 2 h 118"/>
                    <a:gd name="T26" fmla="*/ 14 w 73"/>
                    <a:gd name="T27" fmla="*/ 2 h 118"/>
                    <a:gd name="T28" fmla="*/ 14 w 73"/>
                    <a:gd name="T29" fmla="*/ 13 h 118"/>
                    <a:gd name="T30" fmla="*/ 23 w 73"/>
                    <a:gd name="T31" fmla="*/ 4 h 118"/>
                    <a:gd name="T32" fmla="*/ 40 w 73"/>
                    <a:gd name="T33" fmla="*/ 0 h 118"/>
                    <a:gd name="T34" fmla="*/ 64 w 73"/>
                    <a:gd name="T35" fmla="*/ 11 h 118"/>
                    <a:gd name="T36" fmla="*/ 73 w 73"/>
                    <a:gd name="T37" fmla="*/ 41 h 118"/>
                    <a:gd name="T38" fmla="*/ 59 w 73"/>
                    <a:gd name="T39" fmla="*/ 80 h 118"/>
                    <a:gd name="T40" fmla="*/ 38 w 73"/>
                    <a:gd name="T41" fmla="*/ 88 h 118"/>
                    <a:gd name="T42" fmla="*/ 22 w 73"/>
                    <a:gd name="T43" fmla="*/ 84 h 118"/>
                    <a:gd name="T44" fmla="*/ 14 w 73"/>
                    <a:gd name="T45" fmla="*/ 76 h 118"/>
                    <a:gd name="T46" fmla="*/ 14 w 73"/>
                    <a:gd name="T47" fmla="*/ 118 h 118"/>
                    <a:gd name="T48" fmla="*/ 0 w 73"/>
                    <a:gd name="T49" fmla="*/ 118 h 118"/>
                    <a:gd name="T50" fmla="*/ 0 w 73"/>
                    <a:gd name="T51" fmla="*/ 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18">
                      <a:moveTo>
                        <a:pt x="36" y="75"/>
                      </a:moveTo>
                      <a:lnTo>
                        <a:pt x="36" y="75"/>
                      </a:lnTo>
                      <a:cubicBezTo>
                        <a:pt x="43" y="75"/>
                        <a:pt x="48" y="73"/>
                        <a:pt x="53" y="67"/>
                      </a:cubicBezTo>
                      <a:cubicBezTo>
                        <a:pt x="57" y="62"/>
                        <a:pt x="59" y="54"/>
                        <a:pt x="59" y="43"/>
                      </a:cubicBezTo>
                      <a:cubicBezTo>
                        <a:pt x="59" y="36"/>
                        <a:pt x="58" y="30"/>
                        <a:pt x="56" y="26"/>
                      </a:cubicBezTo>
                      <a:cubicBezTo>
                        <a:pt x="53" y="17"/>
                        <a:pt x="46" y="12"/>
                        <a:pt x="36" y="12"/>
                      </a:cubicBezTo>
                      <a:cubicBezTo>
                        <a:pt x="27" y="12"/>
                        <a:pt x="20" y="17"/>
                        <a:pt x="16" y="26"/>
                      </a:cubicBezTo>
                      <a:cubicBezTo>
                        <a:pt x="15" y="32"/>
                        <a:pt x="14" y="38"/>
                        <a:pt x="14" y="46"/>
                      </a:cubicBezTo>
                      <a:cubicBezTo>
                        <a:pt x="14" y="53"/>
                        <a:pt x="15" y="58"/>
                        <a:pt x="16" y="63"/>
                      </a:cubicBezTo>
                      <a:cubicBezTo>
                        <a:pt x="20" y="71"/>
                        <a:pt x="27" y="75"/>
                        <a:pt x="36" y="75"/>
                      </a:cubicBezTo>
                      <a:lnTo>
                        <a:pt x="36" y="75"/>
                      </a:lnTo>
                      <a:close/>
                      <a:moveTo>
                        <a:pt x="0" y="2"/>
                      </a:moveTo>
                      <a:lnTo>
                        <a:pt x="0" y="2"/>
                      </a:lnTo>
                      <a:lnTo>
                        <a:pt x="14" y="2"/>
                      </a:lnTo>
                      <a:lnTo>
                        <a:pt x="14" y="13"/>
                      </a:lnTo>
                      <a:cubicBezTo>
                        <a:pt x="17" y="9"/>
                        <a:pt x="20" y="6"/>
                        <a:pt x="23" y="4"/>
                      </a:cubicBezTo>
                      <a:cubicBezTo>
                        <a:pt x="28" y="1"/>
                        <a:pt x="33" y="0"/>
                        <a:pt x="40" y="0"/>
                      </a:cubicBezTo>
                      <a:cubicBezTo>
                        <a:pt x="49" y="0"/>
                        <a:pt x="57" y="3"/>
                        <a:pt x="64" y="11"/>
                      </a:cubicBezTo>
                      <a:cubicBezTo>
                        <a:pt x="70" y="18"/>
                        <a:pt x="73" y="28"/>
                        <a:pt x="73" y="41"/>
                      </a:cubicBezTo>
                      <a:cubicBezTo>
                        <a:pt x="73" y="60"/>
                        <a:pt x="69" y="73"/>
                        <a:pt x="59" y="80"/>
                      </a:cubicBezTo>
                      <a:cubicBezTo>
                        <a:pt x="53" y="85"/>
                        <a:pt x="46" y="88"/>
                        <a:pt x="38" y="88"/>
                      </a:cubicBezTo>
                      <a:cubicBezTo>
                        <a:pt x="32" y="88"/>
                        <a:pt x="27" y="86"/>
                        <a:pt x="22" y="84"/>
                      </a:cubicBezTo>
                      <a:cubicBezTo>
                        <a:pt x="20" y="82"/>
                        <a:pt x="17" y="79"/>
                        <a:pt x="14" y="76"/>
                      </a:cubicBezTo>
                      <a:lnTo>
                        <a:pt x="14" y="118"/>
                      </a:lnTo>
                      <a:lnTo>
                        <a:pt x="0" y="118"/>
                      </a:lnTo>
                      <a:lnTo>
                        <a:pt x="0" y="2"/>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43" name="Freeform 14"/>
                <p:cNvSpPr>
                  <a:spLocks/>
                </p:cNvSpPr>
                <p:nvPr/>
              </p:nvSpPr>
              <p:spPr bwMode="auto">
                <a:xfrm>
                  <a:off x="710" y="1092"/>
                  <a:ext cx="8" cy="60"/>
                </a:xfrm>
                <a:custGeom>
                  <a:avLst/>
                  <a:gdLst>
                    <a:gd name="T0" fmla="*/ 0 w 14"/>
                    <a:gd name="T1" fmla="*/ 0 h 114"/>
                    <a:gd name="T2" fmla="*/ 0 w 14"/>
                    <a:gd name="T3" fmla="*/ 0 h 114"/>
                    <a:gd name="T4" fmla="*/ 14 w 14"/>
                    <a:gd name="T5" fmla="*/ 0 h 114"/>
                    <a:gd name="T6" fmla="*/ 14 w 14"/>
                    <a:gd name="T7" fmla="*/ 114 h 114"/>
                    <a:gd name="T8" fmla="*/ 0 w 14"/>
                    <a:gd name="T9" fmla="*/ 114 h 114"/>
                    <a:gd name="T10" fmla="*/ 0 w 14"/>
                    <a:gd name="T11" fmla="*/ 0 h 114"/>
                  </a:gdLst>
                  <a:ahLst/>
                  <a:cxnLst>
                    <a:cxn ang="0">
                      <a:pos x="T0" y="T1"/>
                    </a:cxn>
                    <a:cxn ang="0">
                      <a:pos x="T2" y="T3"/>
                    </a:cxn>
                    <a:cxn ang="0">
                      <a:pos x="T4" y="T5"/>
                    </a:cxn>
                    <a:cxn ang="0">
                      <a:pos x="T6" y="T7"/>
                    </a:cxn>
                    <a:cxn ang="0">
                      <a:pos x="T8" y="T9"/>
                    </a:cxn>
                    <a:cxn ang="0">
                      <a:pos x="T10" y="T11"/>
                    </a:cxn>
                  </a:cxnLst>
                  <a:rect l="0" t="0" r="r" b="b"/>
                  <a:pathLst>
                    <a:path w="14" h="114">
                      <a:moveTo>
                        <a:pt x="0" y="0"/>
                      </a:moveTo>
                      <a:lnTo>
                        <a:pt x="0" y="0"/>
                      </a:lnTo>
                      <a:lnTo>
                        <a:pt x="14" y="0"/>
                      </a:lnTo>
                      <a:lnTo>
                        <a:pt x="14" y="114"/>
                      </a:lnTo>
                      <a:lnTo>
                        <a:pt x="0" y="114"/>
                      </a:lnTo>
                      <a:lnTo>
                        <a:pt x="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44" name="Freeform 15"/>
                <p:cNvSpPr>
                  <a:spLocks noEditPoints="1"/>
                </p:cNvSpPr>
                <p:nvPr/>
              </p:nvSpPr>
              <p:spPr bwMode="auto">
                <a:xfrm>
                  <a:off x="730" y="1092"/>
                  <a:ext cx="8" cy="60"/>
                </a:xfrm>
                <a:custGeom>
                  <a:avLst/>
                  <a:gdLst>
                    <a:gd name="T0" fmla="*/ 0 w 14"/>
                    <a:gd name="T1" fmla="*/ 31 h 114"/>
                    <a:gd name="T2" fmla="*/ 0 w 14"/>
                    <a:gd name="T3" fmla="*/ 31 h 114"/>
                    <a:gd name="T4" fmla="*/ 14 w 14"/>
                    <a:gd name="T5" fmla="*/ 31 h 114"/>
                    <a:gd name="T6" fmla="*/ 14 w 14"/>
                    <a:gd name="T7" fmla="*/ 114 h 114"/>
                    <a:gd name="T8" fmla="*/ 0 w 14"/>
                    <a:gd name="T9" fmla="*/ 114 h 114"/>
                    <a:gd name="T10" fmla="*/ 0 w 14"/>
                    <a:gd name="T11" fmla="*/ 31 h 114"/>
                    <a:gd name="T12" fmla="*/ 0 w 14"/>
                    <a:gd name="T13" fmla="*/ 0 h 114"/>
                    <a:gd name="T14" fmla="*/ 0 w 14"/>
                    <a:gd name="T15" fmla="*/ 0 h 114"/>
                    <a:gd name="T16" fmla="*/ 14 w 14"/>
                    <a:gd name="T17" fmla="*/ 0 h 114"/>
                    <a:gd name="T18" fmla="*/ 14 w 14"/>
                    <a:gd name="T19" fmla="*/ 16 h 114"/>
                    <a:gd name="T20" fmla="*/ 0 w 14"/>
                    <a:gd name="T21" fmla="*/ 16 h 114"/>
                    <a:gd name="T22" fmla="*/ 0 w 14"/>
                    <a:gd name="T2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14">
                      <a:moveTo>
                        <a:pt x="0" y="31"/>
                      </a:moveTo>
                      <a:lnTo>
                        <a:pt x="0" y="31"/>
                      </a:lnTo>
                      <a:lnTo>
                        <a:pt x="14" y="31"/>
                      </a:lnTo>
                      <a:lnTo>
                        <a:pt x="14" y="114"/>
                      </a:lnTo>
                      <a:lnTo>
                        <a:pt x="0" y="114"/>
                      </a:lnTo>
                      <a:lnTo>
                        <a:pt x="0" y="31"/>
                      </a:lnTo>
                      <a:close/>
                      <a:moveTo>
                        <a:pt x="0" y="0"/>
                      </a:moveTo>
                      <a:lnTo>
                        <a:pt x="0" y="0"/>
                      </a:lnTo>
                      <a:lnTo>
                        <a:pt x="14" y="0"/>
                      </a:lnTo>
                      <a:lnTo>
                        <a:pt x="14" y="16"/>
                      </a:lnTo>
                      <a:lnTo>
                        <a:pt x="0" y="16"/>
                      </a:lnTo>
                      <a:lnTo>
                        <a:pt x="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45" name="Freeform 16"/>
                <p:cNvSpPr>
                  <a:spLocks noEditPoints="1"/>
                </p:cNvSpPr>
                <p:nvPr/>
              </p:nvSpPr>
              <p:spPr bwMode="auto">
                <a:xfrm>
                  <a:off x="746" y="1105"/>
                  <a:ext cx="39" cy="48"/>
                </a:xfrm>
                <a:custGeom>
                  <a:avLst/>
                  <a:gdLst>
                    <a:gd name="T0" fmla="*/ 37 w 71"/>
                    <a:gd name="T1" fmla="*/ 0 h 88"/>
                    <a:gd name="T2" fmla="*/ 37 w 71"/>
                    <a:gd name="T3" fmla="*/ 0 h 88"/>
                    <a:gd name="T4" fmla="*/ 60 w 71"/>
                    <a:gd name="T5" fmla="*/ 7 h 88"/>
                    <a:gd name="T6" fmla="*/ 71 w 71"/>
                    <a:gd name="T7" fmla="*/ 31 h 88"/>
                    <a:gd name="T8" fmla="*/ 57 w 71"/>
                    <a:gd name="T9" fmla="*/ 31 h 88"/>
                    <a:gd name="T10" fmla="*/ 52 w 71"/>
                    <a:gd name="T11" fmla="*/ 18 h 88"/>
                    <a:gd name="T12" fmla="*/ 37 w 71"/>
                    <a:gd name="T13" fmla="*/ 13 h 88"/>
                    <a:gd name="T14" fmla="*/ 18 w 71"/>
                    <a:gd name="T15" fmla="*/ 26 h 88"/>
                    <a:gd name="T16" fmla="*/ 15 w 71"/>
                    <a:gd name="T17" fmla="*/ 47 h 88"/>
                    <a:gd name="T18" fmla="*/ 20 w 71"/>
                    <a:gd name="T19" fmla="*/ 68 h 88"/>
                    <a:gd name="T20" fmla="*/ 36 w 71"/>
                    <a:gd name="T21" fmla="*/ 76 h 88"/>
                    <a:gd name="T22" fmla="*/ 50 w 71"/>
                    <a:gd name="T23" fmla="*/ 71 h 88"/>
                    <a:gd name="T24" fmla="*/ 57 w 71"/>
                    <a:gd name="T25" fmla="*/ 56 h 88"/>
                    <a:gd name="T26" fmla="*/ 71 w 71"/>
                    <a:gd name="T27" fmla="*/ 56 h 88"/>
                    <a:gd name="T28" fmla="*/ 59 w 71"/>
                    <a:gd name="T29" fmla="*/ 81 h 88"/>
                    <a:gd name="T30" fmla="*/ 35 w 71"/>
                    <a:gd name="T31" fmla="*/ 88 h 88"/>
                    <a:gd name="T32" fmla="*/ 9 w 71"/>
                    <a:gd name="T33" fmla="*/ 76 h 88"/>
                    <a:gd name="T34" fmla="*/ 0 w 71"/>
                    <a:gd name="T35" fmla="*/ 47 h 88"/>
                    <a:gd name="T36" fmla="*/ 10 w 71"/>
                    <a:gd name="T37" fmla="*/ 13 h 88"/>
                    <a:gd name="T38" fmla="*/ 37 w 71"/>
                    <a:gd name="T39" fmla="*/ 0 h 88"/>
                    <a:gd name="T40" fmla="*/ 37 w 71"/>
                    <a:gd name="T41" fmla="*/ 0 h 88"/>
                    <a:gd name="T42" fmla="*/ 35 w 71"/>
                    <a:gd name="T43" fmla="*/ 1 h 88"/>
                    <a:gd name="T44" fmla="*/ 35 w 71"/>
                    <a:gd name="T45" fmla="*/ 1 h 88"/>
                    <a:gd name="T46" fmla="*/ 35 w 71"/>
                    <a:gd name="T47" fmla="*/ 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88">
                      <a:moveTo>
                        <a:pt x="37" y="0"/>
                      </a:moveTo>
                      <a:lnTo>
                        <a:pt x="37" y="0"/>
                      </a:lnTo>
                      <a:cubicBezTo>
                        <a:pt x="47" y="0"/>
                        <a:pt x="54" y="3"/>
                        <a:pt x="60" y="7"/>
                      </a:cubicBezTo>
                      <a:cubicBezTo>
                        <a:pt x="66" y="12"/>
                        <a:pt x="70" y="20"/>
                        <a:pt x="71" y="31"/>
                      </a:cubicBezTo>
                      <a:lnTo>
                        <a:pt x="57" y="31"/>
                      </a:lnTo>
                      <a:cubicBezTo>
                        <a:pt x="56" y="26"/>
                        <a:pt x="55" y="21"/>
                        <a:pt x="52" y="18"/>
                      </a:cubicBezTo>
                      <a:cubicBezTo>
                        <a:pt x="49" y="15"/>
                        <a:pt x="44" y="13"/>
                        <a:pt x="37" y="13"/>
                      </a:cubicBezTo>
                      <a:cubicBezTo>
                        <a:pt x="28" y="13"/>
                        <a:pt x="22" y="17"/>
                        <a:pt x="18" y="26"/>
                      </a:cubicBezTo>
                      <a:cubicBezTo>
                        <a:pt x="16" y="32"/>
                        <a:pt x="15" y="38"/>
                        <a:pt x="15" y="47"/>
                      </a:cubicBezTo>
                      <a:cubicBezTo>
                        <a:pt x="15" y="55"/>
                        <a:pt x="16" y="62"/>
                        <a:pt x="20" y="68"/>
                      </a:cubicBezTo>
                      <a:cubicBezTo>
                        <a:pt x="23" y="73"/>
                        <a:pt x="29" y="76"/>
                        <a:pt x="36" y="76"/>
                      </a:cubicBezTo>
                      <a:cubicBezTo>
                        <a:pt x="42" y="76"/>
                        <a:pt x="47" y="75"/>
                        <a:pt x="50" y="71"/>
                      </a:cubicBezTo>
                      <a:cubicBezTo>
                        <a:pt x="54" y="67"/>
                        <a:pt x="56" y="63"/>
                        <a:pt x="57" y="56"/>
                      </a:cubicBezTo>
                      <a:lnTo>
                        <a:pt x="71" y="56"/>
                      </a:lnTo>
                      <a:cubicBezTo>
                        <a:pt x="69" y="67"/>
                        <a:pt x="65" y="76"/>
                        <a:pt x="59" y="81"/>
                      </a:cubicBezTo>
                      <a:cubicBezTo>
                        <a:pt x="53" y="86"/>
                        <a:pt x="45" y="88"/>
                        <a:pt x="35" y="88"/>
                      </a:cubicBezTo>
                      <a:cubicBezTo>
                        <a:pt x="25" y="88"/>
                        <a:pt x="16" y="84"/>
                        <a:pt x="9" y="76"/>
                      </a:cubicBezTo>
                      <a:cubicBezTo>
                        <a:pt x="3" y="68"/>
                        <a:pt x="0" y="59"/>
                        <a:pt x="0" y="47"/>
                      </a:cubicBezTo>
                      <a:cubicBezTo>
                        <a:pt x="0" y="32"/>
                        <a:pt x="3" y="21"/>
                        <a:pt x="10" y="13"/>
                      </a:cubicBezTo>
                      <a:cubicBezTo>
                        <a:pt x="17" y="4"/>
                        <a:pt x="26" y="0"/>
                        <a:pt x="37" y="0"/>
                      </a:cubicBezTo>
                      <a:lnTo>
                        <a:pt x="37" y="0"/>
                      </a:lnTo>
                      <a:close/>
                      <a:moveTo>
                        <a:pt x="35" y="1"/>
                      </a:moveTo>
                      <a:lnTo>
                        <a:pt x="35" y="1"/>
                      </a:lnTo>
                      <a:lnTo>
                        <a:pt x="35" y="1"/>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46" name="Freeform 17"/>
                <p:cNvSpPr>
                  <a:spLocks noEditPoints="1"/>
                </p:cNvSpPr>
                <p:nvPr/>
              </p:nvSpPr>
              <p:spPr bwMode="auto">
                <a:xfrm>
                  <a:off x="790" y="1107"/>
                  <a:ext cx="44" cy="47"/>
                </a:xfrm>
                <a:custGeom>
                  <a:avLst/>
                  <a:gdLst>
                    <a:gd name="T0" fmla="*/ 15 w 79"/>
                    <a:gd name="T1" fmla="*/ 63 h 88"/>
                    <a:gd name="T2" fmla="*/ 15 w 79"/>
                    <a:gd name="T3" fmla="*/ 63 h 88"/>
                    <a:gd name="T4" fmla="*/ 19 w 79"/>
                    <a:gd name="T5" fmla="*/ 72 h 88"/>
                    <a:gd name="T6" fmla="*/ 30 w 79"/>
                    <a:gd name="T7" fmla="*/ 76 h 88"/>
                    <a:gd name="T8" fmla="*/ 44 w 79"/>
                    <a:gd name="T9" fmla="*/ 72 h 88"/>
                    <a:gd name="T10" fmla="*/ 56 w 79"/>
                    <a:gd name="T11" fmla="*/ 54 h 88"/>
                    <a:gd name="T12" fmla="*/ 56 w 79"/>
                    <a:gd name="T13" fmla="*/ 43 h 88"/>
                    <a:gd name="T14" fmla="*/ 49 w 79"/>
                    <a:gd name="T15" fmla="*/ 45 h 88"/>
                    <a:gd name="T16" fmla="*/ 41 w 79"/>
                    <a:gd name="T17" fmla="*/ 47 h 88"/>
                    <a:gd name="T18" fmla="*/ 33 w 79"/>
                    <a:gd name="T19" fmla="*/ 48 h 88"/>
                    <a:gd name="T20" fmla="*/ 21 w 79"/>
                    <a:gd name="T21" fmla="*/ 51 h 88"/>
                    <a:gd name="T22" fmla="*/ 15 w 79"/>
                    <a:gd name="T23" fmla="*/ 63 h 88"/>
                    <a:gd name="T24" fmla="*/ 15 w 79"/>
                    <a:gd name="T25" fmla="*/ 63 h 88"/>
                    <a:gd name="T26" fmla="*/ 49 w 79"/>
                    <a:gd name="T27" fmla="*/ 34 h 88"/>
                    <a:gd name="T28" fmla="*/ 49 w 79"/>
                    <a:gd name="T29" fmla="*/ 34 h 88"/>
                    <a:gd name="T30" fmla="*/ 55 w 79"/>
                    <a:gd name="T31" fmla="*/ 30 h 88"/>
                    <a:gd name="T32" fmla="*/ 56 w 79"/>
                    <a:gd name="T33" fmla="*/ 25 h 88"/>
                    <a:gd name="T34" fmla="*/ 51 w 79"/>
                    <a:gd name="T35" fmla="*/ 15 h 88"/>
                    <a:gd name="T36" fmla="*/ 37 w 79"/>
                    <a:gd name="T37" fmla="*/ 12 h 88"/>
                    <a:gd name="T38" fmla="*/ 21 w 79"/>
                    <a:gd name="T39" fmla="*/ 17 h 88"/>
                    <a:gd name="T40" fmla="*/ 18 w 79"/>
                    <a:gd name="T41" fmla="*/ 27 h 88"/>
                    <a:gd name="T42" fmla="*/ 5 w 79"/>
                    <a:gd name="T43" fmla="*/ 27 h 88"/>
                    <a:gd name="T44" fmla="*/ 15 w 79"/>
                    <a:gd name="T45" fmla="*/ 6 h 88"/>
                    <a:gd name="T46" fmla="*/ 37 w 79"/>
                    <a:gd name="T47" fmla="*/ 0 h 88"/>
                    <a:gd name="T48" fmla="*/ 61 w 79"/>
                    <a:gd name="T49" fmla="*/ 5 h 88"/>
                    <a:gd name="T50" fmla="*/ 70 w 79"/>
                    <a:gd name="T51" fmla="*/ 23 h 88"/>
                    <a:gd name="T52" fmla="*/ 70 w 79"/>
                    <a:gd name="T53" fmla="*/ 71 h 88"/>
                    <a:gd name="T54" fmla="*/ 71 w 79"/>
                    <a:gd name="T55" fmla="*/ 74 h 88"/>
                    <a:gd name="T56" fmla="*/ 75 w 79"/>
                    <a:gd name="T57" fmla="*/ 75 h 88"/>
                    <a:gd name="T58" fmla="*/ 77 w 79"/>
                    <a:gd name="T59" fmla="*/ 75 h 88"/>
                    <a:gd name="T60" fmla="*/ 79 w 79"/>
                    <a:gd name="T61" fmla="*/ 75 h 88"/>
                    <a:gd name="T62" fmla="*/ 79 w 79"/>
                    <a:gd name="T63" fmla="*/ 85 h 88"/>
                    <a:gd name="T64" fmla="*/ 74 w 79"/>
                    <a:gd name="T65" fmla="*/ 86 h 88"/>
                    <a:gd name="T66" fmla="*/ 69 w 79"/>
                    <a:gd name="T67" fmla="*/ 87 h 88"/>
                    <a:gd name="T68" fmla="*/ 59 w 79"/>
                    <a:gd name="T69" fmla="*/ 82 h 88"/>
                    <a:gd name="T70" fmla="*/ 57 w 79"/>
                    <a:gd name="T71" fmla="*/ 74 h 88"/>
                    <a:gd name="T72" fmla="*/ 44 w 79"/>
                    <a:gd name="T73" fmla="*/ 84 h 88"/>
                    <a:gd name="T74" fmla="*/ 27 w 79"/>
                    <a:gd name="T75" fmla="*/ 88 h 88"/>
                    <a:gd name="T76" fmla="*/ 8 w 79"/>
                    <a:gd name="T77" fmla="*/ 81 h 88"/>
                    <a:gd name="T78" fmla="*/ 0 w 79"/>
                    <a:gd name="T79" fmla="*/ 63 h 88"/>
                    <a:gd name="T80" fmla="*/ 8 w 79"/>
                    <a:gd name="T81" fmla="*/ 45 h 88"/>
                    <a:gd name="T82" fmla="*/ 27 w 79"/>
                    <a:gd name="T83" fmla="*/ 37 h 88"/>
                    <a:gd name="T84" fmla="*/ 49 w 79"/>
                    <a:gd name="T85" fmla="*/ 34 h 88"/>
                    <a:gd name="T86" fmla="*/ 37 w 79"/>
                    <a:gd name="T87" fmla="*/ 0 h 88"/>
                    <a:gd name="T88" fmla="*/ 37 w 79"/>
                    <a:gd name="T89" fmla="*/ 0 h 88"/>
                    <a:gd name="T90" fmla="*/ 37 w 79"/>
                    <a:gd name="T9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9" h="88">
                      <a:moveTo>
                        <a:pt x="15" y="63"/>
                      </a:moveTo>
                      <a:lnTo>
                        <a:pt x="15" y="63"/>
                      </a:lnTo>
                      <a:cubicBezTo>
                        <a:pt x="15" y="67"/>
                        <a:pt x="17" y="70"/>
                        <a:pt x="19" y="72"/>
                      </a:cubicBezTo>
                      <a:cubicBezTo>
                        <a:pt x="22" y="75"/>
                        <a:pt x="26" y="76"/>
                        <a:pt x="30" y="76"/>
                      </a:cubicBezTo>
                      <a:cubicBezTo>
                        <a:pt x="35" y="76"/>
                        <a:pt x="40" y="75"/>
                        <a:pt x="44" y="72"/>
                      </a:cubicBezTo>
                      <a:cubicBezTo>
                        <a:pt x="52" y="69"/>
                        <a:pt x="56" y="62"/>
                        <a:pt x="56" y="54"/>
                      </a:cubicBezTo>
                      <a:lnTo>
                        <a:pt x="56" y="43"/>
                      </a:lnTo>
                      <a:cubicBezTo>
                        <a:pt x="54" y="44"/>
                        <a:pt x="52" y="45"/>
                        <a:pt x="49" y="45"/>
                      </a:cubicBezTo>
                      <a:cubicBezTo>
                        <a:pt x="47" y="46"/>
                        <a:pt x="44" y="47"/>
                        <a:pt x="41" y="47"/>
                      </a:cubicBezTo>
                      <a:lnTo>
                        <a:pt x="33" y="48"/>
                      </a:lnTo>
                      <a:cubicBezTo>
                        <a:pt x="28" y="49"/>
                        <a:pt x="24" y="50"/>
                        <a:pt x="21" y="51"/>
                      </a:cubicBezTo>
                      <a:cubicBezTo>
                        <a:pt x="17" y="54"/>
                        <a:pt x="15" y="57"/>
                        <a:pt x="15" y="63"/>
                      </a:cubicBezTo>
                      <a:lnTo>
                        <a:pt x="15" y="63"/>
                      </a:lnTo>
                      <a:close/>
                      <a:moveTo>
                        <a:pt x="49" y="34"/>
                      </a:moveTo>
                      <a:lnTo>
                        <a:pt x="49" y="34"/>
                      </a:lnTo>
                      <a:cubicBezTo>
                        <a:pt x="52" y="34"/>
                        <a:pt x="54" y="33"/>
                        <a:pt x="55" y="30"/>
                      </a:cubicBezTo>
                      <a:cubicBezTo>
                        <a:pt x="56" y="29"/>
                        <a:pt x="56" y="27"/>
                        <a:pt x="56" y="25"/>
                      </a:cubicBezTo>
                      <a:cubicBezTo>
                        <a:pt x="56" y="20"/>
                        <a:pt x="55" y="17"/>
                        <a:pt x="51" y="15"/>
                      </a:cubicBezTo>
                      <a:cubicBezTo>
                        <a:pt x="48" y="13"/>
                        <a:pt x="43" y="12"/>
                        <a:pt x="37" y="12"/>
                      </a:cubicBezTo>
                      <a:cubicBezTo>
                        <a:pt x="29" y="12"/>
                        <a:pt x="24" y="13"/>
                        <a:pt x="21" y="17"/>
                      </a:cubicBezTo>
                      <a:cubicBezTo>
                        <a:pt x="19" y="20"/>
                        <a:pt x="18" y="23"/>
                        <a:pt x="18" y="27"/>
                      </a:cubicBezTo>
                      <a:lnTo>
                        <a:pt x="5" y="27"/>
                      </a:lnTo>
                      <a:cubicBezTo>
                        <a:pt x="5" y="17"/>
                        <a:pt x="8" y="10"/>
                        <a:pt x="15" y="6"/>
                      </a:cubicBezTo>
                      <a:cubicBezTo>
                        <a:pt x="21" y="2"/>
                        <a:pt x="29" y="0"/>
                        <a:pt x="37" y="0"/>
                      </a:cubicBezTo>
                      <a:cubicBezTo>
                        <a:pt x="47" y="0"/>
                        <a:pt x="55" y="2"/>
                        <a:pt x="61" y="5"/>
                      </a:cubicBezTo>
                      <a:cubicBezTo>
                        <a:pt x="67" y="9"/>
                        <a:pt x="70" y="15"/>
                        <a:pt x="70" y="23"/>
                      </a:cubicBezTo>
                      <a:lnTo>
                        <a:pt x="70" y="71"/>
                      </a:lnTo>
                      <a:cubicBezTo>
                        <a:pt x="70" y="72"/>
                        <a:pt x="70" y="73"/>
                        <a:pt x="71" y="74"/>
                      </a:cubicBezTo>
                      <a:cubicBezTo>
                        <a:pt x="71" y="75"/>
                        <a:pt x="73" y="75"/>
                        <a:pt x="75" y="75"/>
                      </a:cubicBezTo>
                      <a:cubicBezTo>
                        <a:pt x="75" y="75"/>
                        <a:pt x="76" y="75"/>
                        <a:pt x="77" y="75"/>
                      </a:cubicBezTo>
                      <a:cubicBezTo>
                        <a:pt x="77" y="75"/>
                        <a:pt x="78" y="75"/>
                        <a:pt x="79" y="75"/>
                      </a:cubicBezTo>
                      <a:lnTo>
                        <a:pt x="79" y="85"/>
                      </a:lnTo>
                      <a:cubicBezTo>
                        <a:pt x="77" y="86"/>
                        <a:pt x="75" y="86"/>
                        <a:pt x="74" y="86"/>
                      </a:cubicBezTo>
                      <a:cubicBezTo>
                        <a:pt x="73" y="87"/>
                        <a:pt x="71" y="87"/>
                        <a:pt x="69" y="87"/>
                      </a:cubicBezTo>
                      <a:cubicBezTo>
                        <a:pt x="65" y="87"/>
                        <a:pt x="61" y="85"/>
                        <a:pt x="59" y="82"/>
                      </a:cubicBezTo>
                      <a:cubicBezTo>
                        <a:pt x="58" y="80"/>
                        <a:pt x="57" y="77"/>
                        <a:pt x="57" y="74"/>
                      </a:cubicBezTo>
                      <a:cubicBezTo>
                        <a:pt x="54" y="78"/>
                        <a:pt x="50" y="81"/>
                        <a:pt x="44" y="84"/>
                      </a:cubicBezTo>
                      <a:cubicBezTo>
                        <a:pt x="39" y="86"/>
                        <a:pt x="33" y="88"/>
                        <a:pt x="27" y="88"/>
                      </a:cubicBezTo>
                      <a:cubicBezTo>
                        <a:pt x="19" y="88"/>
                        <a:pt x="13" y="85"/>
                        <a:pt x="8" y="81"/>
                      </a:cubicBezTo>
                      <a:cubicBezTo>
                        <a:pt x="3" y="76"/>
                        <a:pt x="0" y="70"/>
                        <a:pt x="0" y="63"/>
                      </a:cubicBezTo>
                      <a:cubicBezTo>
                        <a:pt x="0" y="55"/>
                        <a:pt x="3" y="49"/>
                        <a:pt x="8" y="45"/>
                      </a:cubicBezTo>
                      <a:cubicBezTo>
                        <a:pt x="12" y="41"/>
                        <a:pt x="19" y="38"/>
                        <a:pt x="27" y="37"/>
                      </a:cubicBezTo>
                      <a:lnTo>
                        <a:pt x="49" y="34"/>
                      </a:lnTo>
                      <a:close/>
                      <a:moveTo>
                        <a:pt x="37" y="0"/>
                      </a:moveTo>
                      <a:lnTo>
                        <a:pt x="37" y="0"/>
                      </a:lnTo>
                      <a:lnTo>
                        <a:pt x="37"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47" name="Freeform 18"/>
                <p:cNvSpPr>
                  <a:spLocks/>
                </p:cNvSpPr>
                <p:nvPr/>
              </p:nvSpPr>
              <p:spPr bwMode="auto">
                <a:xfrm>
                  <a:off x="837" y="1096"/>
                  <a:ext cx="21" cy="57"/>
                </a:xfrm>
                <a:custGeom>
                  <a:avLst/>
                  <a:gdLst>
                    <a:gd name="T0" fmla="*/ 11 w 39"/>
                    <a:gd name="T1" fmla="*/ 0 h 107"/>
                    <a:gd name="T2" fmla="*/ 11 w 39"/>
                    <a:gd name="T3" fmla="*/ 0 h 107"/>
                    <a:gd name="T4" fmla="*/ 25 w 39"/>
                    <a:gd name="T5" fmla="*/ 0 h 107"/>
                    <a:gd name="T6" fmla="*/ 25 w 39"/>
                    <a:gd name="T7" fmla="*/ 23 h 107"/>
                    <a:gd name="T8" fmla="*/ 39 w 39"/>
                    <a:gd name="T9" fmla="*/ 23 h 107"/>
                    <a:gd name="T10" fmla="*/ 39 w 39"/>
                    <a:gd name="T11" fmla="*/ 34 h 107"/>
                    <a:gd name="T12" fmla="*/ 25 w 39"/>
                    <a:gd name="T13" fmla="*/ 34 h 107"/>
                    <a:gd name="T14" fmla="*/ 25 w 39"/>
                    <a:gd name="T15" fmla="*/ 88 h 107"/>
                    <a:gd name="T16" fmla="*/ 28 w 39"/>
                    <a:gd name="T17" fmla="*/ 94 h 107"/>
                    <a:gd name="T18" fmla="*/ 34 w 39"/>
                    <a:gd name="T19" fmla="*/ 95 h 107"/>
                    <a:gd name="T20" fmla="*/ 36 w 39"/>
                    <a:gd name="T21" fmla="*/ 95 h 107"/>
                    <a:gd name="T22" fmla="*/ 39 w 39"/>
                    <a:gd name="T23" fmla="*/ 95 h 107"/>
                    <a:gd name="T24" fmla="*/ 39 w 39"/>
                    <a:gd name="T25" fmla="*/ 106 h 107"/>
                    <a:gd name="T26" fmla="*/ 34 w 39"/>
                    <a:gd name="T27" fmla="*/ 107 h 107"/>
                    <a:gd name="T28" fmla="*/ 28 w 39"/>
                    <a:gd name="T29" fmla="*/ 107 h 107"/>
                    <a:gd name="T30" fmla="*/ 15 w 39"/>
                    <a:gd name="T31" fmla="*/ 102 h 107"/>
                    <a:gd name="T32" fmla="*/ 11 w 39"/>
                    <a:gd name="T33" fmla="*/ 89 h 107"/>
                    <a:gd name="T34" fmla="*/ 11 w 39"/>
                    <a:gd name="T35" fmla="*/ 34 h 107"/>
                    <a:gd name="T36" fmla="*/ 0 w 39"/>
                    <a:gd name="T37" fmla="*/ 34 h 107"/>
                    <a:gd name="T38" fmla="*/ 0 w 39"/>
                    <a:gd name="T39" fmla="*/ 23 h 107"/>
                    <a:gd name="T40" fmla="*/ 11 w 39"/>
                    <a:gd name="T41" fmla="*/ 23 h 107"/>
                    <a:gd name="T42" fmla="*/ 11 w 39"/>
                    <a:gd name="T4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107">
                      <a:moveTo>
                        <a:pt x="11" y="0"/>
                      </a:moveTo>
                      <a:lnTo>
                        <a:pt x="11" y="0"/>
                      </a:lnTo>
                      <a:lnTo>
                        <a:pt x="25" y="0"/>
                      </a:lnTo>
                      <a:lnTo>
                        <a:pt x="25" y="23"/>
                      </a:lnTo>
                      <a:lnTo>
                        <a:pt x="39" y="23"/>
                      </a:lnTo>
                      <a:lnTo>
                        <a:pt x="39" y="34"/>
                      </a:lnTo>
                      <a:lnTo>
                        <a:pt x="25" y="34"/>
                      </a:lnTo>
                      <a:lnTo>
                        <a:pt x="25" y="88"/>
                      </a:lnTo>
                      <a:cubicBezTo>
                        <a:pt x="25" y="91"/>
                        <a:pt x="26" y="93"/>
                        <a:pt x="28" y="94"/>
                      </a:cubicBezTo>
                      <a:cubicBezTo>
                        <a:pt x="29" y="95"/>
                        <a:pt x="31" y="95"/>
                        <a:pt x="34" y="95"/>
                      </a:cubicBezTo>
                      <a:cubicBezTo>
                        <a:pt x="34" y="95"/>
                        <a:pt x="35" y="95"/>
                        <a:pt x="36" y="95"/>
                      </a:cubicBezTo>
                      <a:cubicBezTo>
                        <a:pt x="37" y="95"/>
                        <a:pt x="37" y="95"/>
                        <a:pt x="39" y="95"/>
                      </a:cubicBezTo>
                      <a:lnTo>
                        <a:pt x="39" y="106"/>
                      </a:lnTo>
                      <a:cubicBezTo>
                        <a:pt x="37" y="106"/>
                        <a:pt x="35" y="107"/>
                        <a:pt x="34" y="107"/>
                      </a:cubicBezTo>
                      <a:cubicBezTo>
                        <a:pt x="32" y="107"/>
                        <a:pt x="30" y="107"/>
                        <a:pt x="28" y="107"/>
                      </a:cubicBezTo>
                      <a:cubicBezTo>
                        <a:pt x="21" y="107"/>
                        <a:pt x="17" y="106"/>
                        <a:pt x="15" y="102"/>
                      </a:cubicBezTo>
                      <a:cubicBezTo>
                        <a:pt x="12" y="99"/>
                        <a:pt x="11" y="95"/>
                        <a:pt x="11" y="89"/>
                      </a:cubicBezTo>
                      <a:lnTo>
                        <a:pt x="11" y="34"/>
                      </a:lnTo>
                      <a:lnTo>
                        <a:pt x="0" y="34"/>
                      </a:lnTo>
                      <a:lnTo>
                        <a:pt x="0" y="23"/>
                      </a:lnTo>
                      <a:lnTo>
                        <a:pt x="11" y="23"/>
                      </a:lnTo>
                      <a:lnTo>
                        <a:pt x="11"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48" name="Freeform 19"/>
                <p:cNvSpPr>
                  <a:spLocks noEditPoints="1"/>
                </p:cNvSpPr>
                <p:nvPr/>
              </p:nvSpPr>
              <p:spPr bwMode="auto">
                <a:xfrm>
                  <a:off x="865" y="1092"/>
                  <a:ext cx="9" cy="60"/>
                </a:xfrm>
                <a:custGeom>
                  <a:avLst/>
                  <a:gdLst>
                    <a:gd name="T0" fmla="*/ 0 w 14"/>
                    <a:gd name="T1" fmla="*/ 31 h 114"/>
                    <a:gd name="T2" fmla="*/ 0 w 14"/>
                    <a:gd name="T3" fmla="*/ 31 h 114"/>
                    <a:gd name="T4" fmla="*/ 14 w 14"/>
                    <a:gd name="T5" fmla="*/ 31 h 114"/>
                    <a:gd name="T6" fmla="*/ 14 w 14"/>
                    <a:gd name="T7" fmla="*/ 114 h 114"/>
                    <a:gd name="T8" fmla="*/ 0 w 14"/>
                    <a:gd name="T9" fmla="*/ 114 h 114"/>
                    <a:gd name="T10" fmla="*/ 0 w 14"/>
                    <a:gd name="T11" fmla="*/ 31 h 114"/>
                    <a:gd name="T12" fmla="*/ 0 w 14"/>
                    <a:gd name="T13" fmla="*/ 0 h 114"/>
                    <a:gd name="T14" fmla="*/ 0 w 14"/>
                    <a:gd name="T15" fmla="*/ 0 h 114"/>
                    <a:gd name="T16" fmla="*/ 14 w 14"/>
                    <a:gd name="T17" fmla="*/ 0 h 114"/>
                    <a:gd name="T18" fmla="*/ 14 w 14"/>
                    <a:gd name="T19" fmla="*/ 16 h 114"/>
                    <a:gd name="T20" fmla="*/ 0 w 14"/>
                    <a:gd name="T21" fmla="*/ 16 h 114"/>
                    <a:gd name="T22" fmla="*/ 0 w 14"/>
                    <a:gd name="T2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14">
                      <a:moveTo>
                        <a:pt x="0" y="31"/>
                      </a:moveTo>
                      <a:lnTo>
                        <a:pt x="0" y="31"/>
                      </a:lnTo>
                      <a:lnTo>
                        <a:pt x="14" y="31"/>
                      </a:lnTo>
                      <a:lnTo>
                        <a:pt x="14" y="114"/>
                      </a:lnTo>
                      <a:lnTo>
                        <a:pt x="0" y="114"/>
                      </a:lnTo>
                      <a:lnTo>
                        <a:pt x="0" y="31"/>
                      </a:lnTo>
                      <a:close/>
                      <a:moveTo>
                        <a:pt x="0" y="0"/>
                      </a:moveTo>
                      <a:lnTo>
                        <a:pt x="0" y="0"/>
                      </a:lnTo>
                      <a:lnTo>
                        <a:pt x="14" y="0"/>
                      </a:lnTo>
                      <a:lnTo>
                        <a:pt x="14" y="16"/>
                      </a:lnTo>
                      <a:lnTo>
                        <a:pt x="0" y="16"/>
                      </a:lnTo>
                      <a:lnTo>
                        <a:pt x="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49" name="Freeform 20"/>
                <p:cNvSpPr>
                  <a:spLocks noEditPoints="1"/>
                </p:cNvSpPr>
                <p:nvPr/>
              </p:nvSpPr>
              <p:spPr bwMode="auto">
                <a:xfrm>
                  <a:off x="882" y="1105"/>
                  <a:ext cx="44" cy="48"/>
                </a:xfrm>
                <a:custGeom>
                  <a:avLst/>
                  <a:gdLst>
                    <a:gd name="T0" fmla="*/ 38 w 77"/>
                    <a:gd name="T1" fmla="*/ 77 h 89"/>
                    <a:gd name="T2" fmla="*/ 38 w 77"/>
                    <a:gd name="T3" fmla="*/ 77 h 89"/>
                    <a:gd name="T4" fmla="*/ 57 w 77"/>
                    <a:gd name="T5" fmla="*/ 66 h 89"/>
                    <a:gd name="T6" fmla="*/ 63 w 77"/>
                    <a:gd name="T7" fmla="*/ 43 h 89"/>
                    <a:gd name="T8" fmla="*/ 59 w 77"/>
                    <a:gd name="T9" fmla="*/ 24 h 89"/>
                    <a:gd name="T10" fmla="*/ 38 w 77"/>
                    <a:gd name="T11" fmla="*/ 13 h 89"/>
                    <a:gd name="T12" fmla="*/ 20 w 77"/>
                    <a:gd name="T13" fmla="*/ 22 h 89"/>
                    <a:gd name="T14" fmla="*/ 14 w 77"/>
                    <a:gd name="T15" fmla="*/ 46 h 89"/>
                    <a:gd name="T16" fmla="*/ 20 w 77"/>
                    <a:gd name="T17" fmla="*/ 68 h 89"/>
                    <a:gd name="T18" fmla="*/ 38 w 77"/>
                    <a:gd name="T19" fmla="*/ 77 h 89"/>
                    <a:gd name="T20" fmla="*/ 38 w 77"/>
                    <a:gd name="T21" fmla="*/ 77 h 89"/>
                    <a:gd name="T22" fmla="*/ 39 w 77"/>
                    <a:gd name="T23" fmla="*/ 0 h 89"/>
                    <a:gd name="T24" fmla="*/ 39 w 77"/>
                    <a:gd name="T25" fmla="*/ 0 h 89"/>
                    <a:gd name="T26" fmla="*/ 66 w 77"/>
                    <a:gd name="T27" fmla="*/ 11 h 89"/>
                    <a:gd name="T28" fmla="*/ 77 w 77"/>
                    <a:gd name="T29" fmla="*/ 43 h 89"/>
                    <a:gd name="T30" fmla="*/ 67 w 77"/>
                    <a:gd name="T31" fmla="*/ 76 h 89"/>
                    <a:gd name="T32" fmla="*/ 37 w 77"/>
                    <a:gd name="T33" fmla="*/ 89 h 89"/>
                    <a:gd name="T34" fmla="*/ 10 w 77"/>
                    <a:gd name="T35" fmla="*/ 77 h 89"/>
                    <a:gd name="T36" fmla="*/ 0 w 77"/>
                    <a:gd name="T37" fmla="*/ 46 h 89"/>
                    <a:gd name="T38" fmla="*/ 10 w 77"/>
                    <a:gd name="T39" fmla="*/ 13 h 89"/>
                    <a:gd name="T40" fmla="*/ 39 w 77"/>
                    <a:gd name="T41" fmla="*/ 0 h 89"/>
                    <a:gd name="T42" fmla="*/ 39 w 77"/>
                    <a:gd name="T43" fmla="*/ 0 h 89"/>
                    <a:gd name="T44" fmla="*/ 38 w 77"/>
                    <a:gd name="T45" fmla="*/ 1 h 89"/>
                    <a:gd name="T46" fmla="*/ 38 w 77"/>
                    <a:gd name="T47" fmla="*/ 1 h 89"/>
                    <a:gd name="T48" fmla="*/ 38 w 77"/>
                    <a:gd name="T49" fmla="*/ 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 h="89">
                      <a:moveTo>
                        <a:pt x="38" y="77"/>
                      </a:moveTo>
                      <a:lnTo>
                        <a:pt x="38" y="77"/>
                      </a:lnTo>
                      <a:cubicBezTo>
                        <a:pt x="48" y="77"/>
                        <a:pt x="54" y="73"/>
                        <a:pt x="57" y="66"/>
                      </a:cubicBezTo>
                      <a:cubicBezTo>
                        <a:pt x="61" y="59"/>
                        <a:pt x="63" y="52"/>
                        <a:pt x="63" y="43"/>
                      </a:cubicBezTo>
                      <a:cubicBezTo>
                        <a:pt x="63" y="35"/>
                        <a:pt x="61" y="29"/>
                        <a:pt x="59" y="24"/>
                      </a:cubicBezTo>
                      <a:cubicBezTo>
                        <a:pt x="55" y="16"/>
                        <a:pt x="48" y="13"/>
                        <a:pt x="38" y="13"/>
                      </a:cubicBezTo>
                      <a:cubicBezTo>
                        <a:pt x="30" y="13"/>
                        <a:pt x="24" y="16"/>
                        <a:pt x="20" y="22"/>
                      </a:cubicBezTo>
                      <a:cubicBezTo>
                        <a:pt x="16" y="29"/>
                        <a:pt x="14" y="37"/>
                        <a:pt x="14" y="46"/>
                      </a:cubicBezTo>
                      <a:cubicBezTo>
                        <a:pt x="14" y="55"/>
                        <a:pt x="16" y="62"/>
                        <a:pt x="20" y="68"/>
                      </a:cubicBezTo>
                      <a:cubicBezTo>
                        <a:pt x="24" y="74"/>
                        <a:pt x="30" y="77"/>
                        <a:pt x="38" y="77"/>
                      </a:cubicBezTo>
                      <a:lnTo>
                        <a:pt x="38" y="77"/>
                      </a:lnTo>
                      <a:close/>
                      <a:moveTo>
                        <a:pt x="39" y="0"/>
                      </a:moveTo>
                      <a:lnTo>
                        <a:pt x="39" y="0"/>
                      </a:lnTo>
                      <a:cubicBezTo>
                        <a:pt x="50" y="0"/>
                        <a:pt x="59" y="4"/>
                        <a:pt x="66" y="11"/>
                      </a:cubicBezTo>
                      <a:cubicBezTo>
                        <a:pt x="73" y="18"/>
                        <a:pt x="77" y="29"/>
                        <a:pt x="77" y="43"/>
                      </a:cubicBezTo>
                      <a:cubicBezTo>
                        <a:pt x="77" y="56"/>
                        <a:pt x="74" y="67"/>
                        <a:pt x="67" y="76"/>
                      </a:cubicBezTo>
                      <a:cubicBezTo>
                        <a:pt x="61" y="85"/>
                        <a:pt x="51" y="89"/>
                        <a:pt x="37" y="89"/>
                      </a:cubicBezTo>
                      <a:cubicBezTo>
                        <a:pt x="26" y="89"/>
                        <a:pt x="16" y="85"/>
                        <a:pt x="10" y="77"/>
                      </a:cubicBezTo>
                      <a:cubicBezTo>
                        <a:pt x="3" y="70"/>
                        <a:pt x="0" y="59"/>
                        <a:pt x="0" y="46"/>
                      </a:cubicBezTo>
                      <a:cubicBezTo>
                        <a:pt x="0" y="32"/>
                        <a:pt x="3" y="21"/>
                        <a:pt x="10" y="13"/>
                      </a:cubicBezTo>
                      <a:cubicBezTo>
                        <a:pt x="17" y="4"/>
                        <a:pt x="27" y="0"/>
                        <a:pt x="39" y="0"/>
                      </a:cubicBezTo>
                      <a:lnTo>
                        <a:pt x="39" y="0"/>
                      </a:lnTo>
                      <a:close/>
                      <a:moveTo>
                        <a:pt x="38" y="1"/>
                      </a:moveTo>
                      <a:lnTo>
                        <a:pt x="38" y="1"/>
                      </a:lnTo>
                      <a:lnTo>
                        <a:pt x="38" y="1"/>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50" name="Freeform 21"/>
                <p:cNvSpPr>
                  <a:spLocks noEditPoints="1"/>
                </p:cNvSpPr>
                <p:nvPr/>
              </p:nvSpPr>
              <p:spPr bwMode="auto">
                <a:xfrm>
                  <a:off x="935" y="1107"/>
                  <a:ext cx="36" cy="45"/>
                </a:xfrm>
                <a:custGeom>
                  <a:avLst/>
                  <a:gdLst>
                    <a:gd name="T0" fmla="*/ 0 w 68"/>
                    <a:gd name="T1" fmla="*/ 2 h 85"/>
                    <a:gd name="T2" fmla="*/ 0 w 68"/>
                    <a:gd name="T3" fmla="*/ 2 h 85"/>
                    <a:gd name="T4" fmla="*/ 14 w 68"/>
                    <a:gd name="T5" fmla="*/ 2 h 85"/>
                    <a:gd name="T6" fmla="*/ 14 w 68"/>
                    <a:gd name="T7" fmla="*/ 14 h 85"/>
                    <a:gd name="T8" fmla="*/ 26 w 68"/>
                    <a:gd name="T9" fmla="*/ 3 h 85"/>
                    <a:gd name="T10" fmla="*/ 41 w 68"/>
                    <a:gd name="T11" fmla="*/ 0 h 85"/>
                    <a:gd name="T12" fmla="*/ 65 w 68"/>
                    <a:gd name="T13" fmla="*/ 12 h 85"/>
                    <a:gd name="T14" fmla="*/ 68 w 68"/>
                    <a:gd name="T15" fmla="*/ 32 h 85"/>
                    <a:gd name="T16" fmla="*/ 68 w 68"/>
                    <a:gd name="T17" fmla="*/ 85 h 85"/>
                    <a:gd name="T18" fmla="*/ 54 w 68"/>
                    <a:gd name="T19" fmla="*/ 85 h 85"/>
                    <a:gd name="T20" fmla="*/ 54 w 68"/>
                    <a:gd name="T21" fmla="*/ 32 h 85"/>
                    <a:gd name="T22" fmla="*/ 52 w 68"/>
                    <a:gd name="T23" fmla="*/ 20 h 85"/>
                    <a:gd name="T24" fmla="*/ 38 w 68"/>
                    <a:gd name="T25" fmla="*/ 12 h 85"/>
                    <a:gd name="T26" fmla="*/ 30 w 68"/>
                    <a:gd name="T27" fmla="*/ 13 h 85"/>
                    <a:gd name="T28" fmla="*/ 20 w 68"/>
                    <a:gd name="T29" fmla="*/ 20 h 85"/>
                    <a:gd name="T30" fmla="*/ 15 w 68"/>
                    <a:gd name="T31" fmla="*/ 29 h 85"/>
                    <a:gd name="T32" fmla="*/ 14 w 68"/>
                    <a:gd name="T33" fmla="*/ 41 h 85"/>
                    <a:gd name="T34" fmla="*/ 14 w 68"/>
                    <a:gd name="T35" fmla="*/ 85 h 85"/>
                    <a:gd name="T36" fmla="*/ 0 w 68"/>
                    <a:gd name="T37" fmla="*/ 85 h 85"/>
                    <a:gd name="T38" fmla="*/ 0 w 68"/>
                    <a:gd name="T39" fmla="*/ 2 h 85"/>
                    <a:gd name="T40" fmla="*/ 33 w 68"/>
                    <a:gd name="T41" fmla="*/ 0 h 85"/>
                    <a:gd name="T42" fmla="*/ 33 w 68"/>
                    <a:gd name="T43" fmla="*/ 0 h 85"/>
                    <a:gd name="T44" fmla="*/ 33 w 68"/>
                    <a:gd name="T4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 h="85">
                      <a:moveTo>
                        <a:pt x="0" y="2"/>
                      </a:moveTo>
                      <a:lnTo>
                        <a:pt x="0" y="2"/>
                      </a:lnTo>
                      <a:lnTo>
                        <a:pt x="14" y="2"/>
                      </a:lnTo>
                      <a:lnTo>
                        <a:pt x="14" y="14"/>
                      </a:lnTo>
                      <a:cubicBezTo>
                        <a:pt x="18" y="9"/>
                        <a:pt x="22" y="5"/>
                        <a:pt x="26" y="3"/>
                      </a:cubicBezTo>
                      <a:cubicBezTo>
                        <a:pt x="30" y="1"/>
                        <a:pt x="35" y="0"/>
                        <a:pt x="41" y="0"/>
                      </a:cubicBezTo>
                      <a:cubicBezTo>
                        <a:pt x="53" y="0"/>
                        <a:pt x="61" y="4"/>
                        <a:pt x="65" y="12"/>
                      </a:cubicBezTo>
                      <a:cubicBezTo>
                        <a:pt x="67" y="17"/>
                        <a:pt x="68" y="23"/>
                        <a:pt x="68" y="32"/>
                      </a:cubicBezTo>
                      <a:lnTo>
                        <a:pt x="68" y="85"/>
                      </a:lnTo>
                      <a:lnTo>
                        <a:pt x="54" y="85"/>
                      </a:lnTo>
                      <a:lnTo>
                        <a:pt x="54" y="32"/>
                      </a:lnTo>
                      <a:cubicBezTo>
                        <a:pt x="54" y="27"/>
                        <a:pt x="53" y="23"/>
                        <a:pt x="52" y="20"/>
                      </a:cubicBezTo>
                      <a:cubicBezTo>
                        <a:pt x="49" y="15"/>
                        <a:pt x="45" y="12"/>
                        <a:pt x="38" y="12"/>
                      </a:cubicBezTo>
                      <a:cubicBezTo>
                        <a:pt x="35" y="12"/>
                        <a:pt x="32" y="13"/>
                        <a:pt x="30" y="13"/>
                      </a:cubicBezTo>
                      <a:cubicBezTo>
                        <a:pt x="26" y="15"/>
                        <a:pt x="23" y="17"/>
                        <a:pt x="20" y="20"/>
                      </a:cubicBezTo>
                      <a:cubicBezTo>
                        <a:pt x="18" y="23"/>
                        <a:pt x="16" y="26"/>
                        <a:pt x="15" y="29"/>
                      </a:cubicBezTo>
                      <a:cubicBezTo>
                        <a:pt x="15" y="32"/>
                        <a:pt x="14" y="36"/>
                        <a:pt x="14" y="41"/>
                      </a:cubicBezTo>
                      <a:lnTo>
                        <a:pt x="14" y="85"/>
                      </a:lnTo>
                      <a:lnTo>
                        <a:pt x="0" y="85"/>
                      </a:lnTo>
                      <a:lnTo>
                        <a:pt x="0" y="2"/>
                      </a:lnTo>
                      <a:close/>
                      <a:moveTo>
                        <a:pt x="33" y="0"/>
                      </a:moveTo>
                      <a:lnTo>
                        <a:pt x="33" y="0"/>
                      </a:lnTo>
                      <a:lnTo>
                        <a:pt x="33"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51" name="Freeform 22"/>
                <p:cNvSpPr>
                  <a:spLocks noEditPoints="1"/>
                </p:cNvSpPr>
                <p:nvPr/>
              </p:nvSpPr>
              <p:spPr bwMode="auto">
                <a:xfrm>
                  <a:off x="1004" y="1107"/>
                  <a:ext cx="38" cy="47"/>
                </a:xfrm>
                <a:custGeom>
                  <a:avLst/>
                  <a:gdLst>
                    <a:gd name="T0" fmla="*/ 13 w 68"/>
                    <a:gd name="T1" fmla="*/ 59 h 88"/>
                    <a:gd name="T2" fmla="*/ 13 w 68"/>
                    <a:gd name="T3" fmla="*/ 59 h 88"/>
                    <a:gd name="T4" fmla="*/ 17 w 68"/>
                    <a:gd name="T5" fmla="*/ 70 h 88"/>
                    <a:gd name="T6" fmla="*/ 35 w 68"/>
                    <a:gd name="T7" fmla="*/ 76 h 88"/>
                    <a:gd name="T8" fmla="*/ 49 w 68"/>
                    <a:gd name="T9" fmla="*/ 73 h 88"/>
                    <a:gd name="T10" fmla="*/ 54 w 68"/>
                    <a:gd name="T11" fmla="*/ 62 h 88"/>
                    <a:gd name="T12" fmla="*/ 50 w 68"/>
                    <a:gd name="T13" fmla="*/ 54 h 88"/>
                    <a:gd name="T14" fmla="*/ 38 w 68"/>
                    <a:gd name="T15" fmla="*/ 50 h 88"/>
                    <a:gd name="T16" fmla="*/ 27 w 68"/>
                    <a:gd name="T17" fmla="*/ 48 h 88"/>
                    <a:gd name="T18" fmla="*/ 11 w 68"/>
                    <a:gd name="T19" fmla="*/ 42 h 88"/>
                    <a:gd name="T20" fmla="*/ 2 w 68"/>
                    <a:gd name="T21" fmla="*/ 26 h 88"/>
                    <a:gd name="T22" fmla="*/ 10 w 68"/>
                    <a:gd name="T23" fmla="*/ 7 h 88"/>
                    <a:gd name="T24" fmla="*/ 33 w 68"/>
                    <a:gd name="T25" fmla="*/ 0 h 88"/>
                    <a:gd name="T26" fmla="*/ 60 w 68"/>
                    <a:gd name="T27" fmla="*/ 11 h 88"/>
                    <a:gd name="T28" fmla="*/ 65 w 68"/>
                    <a:gd name="T29" fmla="*/ 26 h 88"/>
                    <a:gd name="T30" fmla="*/ 52 w 68"/>
                    <a:gd name="T31" fmla="*/ 26 h 88"/>
                    <a:gd name="T32" fmla="*/ 49 w 68"/>
                    <a:gd name="T33" fmla="*/ 17 h 88"/>
                    <a:gd name="T34" fmla="*/ 32 w 68"/>
                    <a:gd name="T35" fmla="*/ 12 h 88"/>
                    <a:gd name="T36" fmla="*/ 20 w 68"/>
                    <a:gd name="T37" fmla="*/ 15 h 88"/>
                    <a:gd name="T38" fmla="*/ 16 w 68"/>
                    <a:gd name="T39" fmla="*/ 23 h 88"/>
                    <a:gd name="T40" fmla="*/ 22 w 68"/>
                    <a:gd name="T41" fmla="*/ 31 h 88"/>
                    <a:gd name="T42" fmla="*/ 31 w 68"/>
                    <a:gd name="T43" fmla="*/ 35 h 88"/>
                    <a:gd name="T44" fmla="*/ 40 w 68"/>
                    <a:gd name="T45" fmla="*/ 37 h 88"/>
                    <a:gd name="T46" fmla="*/ 60 w 68"/>
                    <a:gd name="T47" fmla="*/ 44 h 88"/>
                    <a:gd name="T48" fmla="*/ 68 w 68"/>
                    <a:gd name="T49" fmla="*/ 61 h 88"/>
                    <a:gd name="T50" fmla="*/ 60 w 68"/>
                    <a:gd name="T51" fmla="*/ 80 h 88"/>
                    <a:gd name="T52" fmla="*/ 34 w 68"/>
                    <a:gd name="T53" fmla="*/ 88 h 88"/>
                    <a:gd name="T54" fmla="*/ 8 w 68"/>
                    <a:gd name="T55" fmla="*/ 80 h 88"/>
                    <a:gd name="T56" fmla="*/ 0 w 68"/>
                    <a:gd name="T57" fmla="*/ 59 h 88"/>
                    <a:gd name="T58" fmla="*/ 13 w 68"/>
                    <a:gd name="T59" fmla="*/ 59 h 88"/>
                    <a:gd name="T60" fmla="*/ 34 w 68"/>
                    <a:gd name="T61" fmla="*/ 0 h 88"/>
                    <a:gd name="T62" fmla="*/ 34 w 68"/>
                    <a:gd name="T63" fmla="*/ 0 h 88"/>
                    <a:gd name="T64" fmla="*/ 34 w 68"/>
                    <a:gd name="T6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 h="88">
                      <a:moveTo>
                        <a:pt x="13" y="59"/>
                      </a:moveTo>
                      <a:lnTo>
                        <a:pt x="13" y="59"/>
                      </a:lnTo>
                      <a:cubicBezTo>
                        <a:pt x="13" y="63"/>
                        <a:pt x="15" y="67"/>
                        <a:pt x="17" y="70"/>
                      </a:cubicBezTo>
                      <a:cubicBezTo>
                        <a:pt x="20" y="74"/>
                        <a:pt x="26" y="76"/>
                        <a:pt x="35" y="76"/>
                      </a:cubicBezTo>
                      <a:cubicBezTo>
                        <a:pt x="40" y="76"/>
                        <a:pt x="45" y="75"/>
                        <a:pt x="49" y="73"/>
                      </a:cubicBezTo>
                      <a:cubicBezTo>
                        <a:pt x="52" y="71"/>
                        <a:pt x="54" y="67"/>
                        <a:pt x="54" y="62"/>
                      </a:cubicBezTo>
                      <a:cubicBezTo>
                        <a:pt x="54" y="59"/>
                        <a:pt x="53" y="56"/>
                        <a:pt x="50" y="54"/>
                      </a:cubicBezTo>
                      <a:cubicBezTo>
                        <a:pt x="48" y="53"/>
                        <a:pt x="44" y="52"/>
                        <a:pt x="38" y="50"/>
                      </a:cubicBezTo>
                      <a:lnTo>
                        <a:pt x="27" y="48"/>
                      </a:lnTo>
                      <a:cubicBezTo>
                        <a:pt x="20" y="46"/>
                        <a:pt x="14" y="44"/>
                        <a:pt x="11" y="42"/>
                      </a:cubicBezTo>
                      <a:cubicBezTo>
                        <a:pt x="5" y="38"/>
                        <a:pt x="2" y="33"/>
                        <a:pt x="2" y="26"/>
                      </a:cubicBezTo>
                      <a:cubicBezTo>
                        <a:pt x="2" y="18"/>
                        <a:pt x="5" y="12"/>
                        <a:pt x="10" y="7"/>
                      </a:cubicBezTo>
                      <a:cubicBezTo>
                        <a:pt x="16" y="2"/>
                        <a:pt x="24" y="0"/>
                        <a:pt x="33" y="0"/>
                      </a:cubicBezTo>
                      <a:cubicBezTo>
                        <a:pt x="46" y="0"/>
                        <a:pt x="55" y="3"/>
                        <a:pt x="60" y="11"/>
                      </a:cubicBezTo>
                      <a:cubicBezTo>
                        <a:pt x="64" y="15"/>
                        <a:pt x="66" y="20"/>
                        <a:pt x="65" y="26"/>
                      </a:cubicBezTo>
                      <a:lnTo>
                        <a:pt x="52" y="26"/>
                      </a:lnTo>
                      <a:cubicBezTo>
                        <a:pt x="52" y="22"/>
                        <a:pt x="51" y="20"/>
                        <a:pt x="49" y="17"/>
                      </a:cubicBezTo>
                      <a:cubicBezTo>
                        <a:pt x="46" y="13"/>
                        <a:pt x="40" y="12"/>
                        <a:pt x="32" y="12"/>
                      </a:cubicBezTo>
                      <a:cubicBezTo>
                        <a:pt x="27" y="12"/>
                        <a:pt x="23" y="13"/>
                        <a:pt x="20" y="15"/>
                      </a:cubicBezTo>
                      <a:cubicBezTo>
                        <a:pt x="18" y="17"/>
                        <a:pt x="16" y="19"/>
                        <a:pt x="16" y="23"/>
                      </a:cubicBezTo>
                      <a:cubicBezTo>
                        <a:pt x="16" y="26"/>
                        <a:pt x="18" y="29"/>
                        <a:pt x="22" y="31"/>
                      </a:cubicBezTo>
                      <a:cubicBezTo>
                        <a:pt x="24" y="33"/>
                        <a:pt x="27" y="34"/>
                        <a:pt x="31" y="35"/>
                      </a:cubicBezTo>
                      <a:lnTo>
                        <a:pt x="40" y="37"/>
                      </a:lnTo>
                      <a:cubicBezTo>
                        <a:pt x="50" y="39"/>
                        <a:pt x="57" y="42"/>
                        <a:pt x="60" y="44"/>
                      </a:cubicBezTo>
                      <a:cubicBezTo>
                        <a:pt x="66" y="48"/>
                        <a:pt x="68" y="53"/>
                        <a:pt x="68" y="61"/>
                      </a:cubicBezTo>
                      <a:cubicBezTo>
                        <a:pt x="68" y="68"/>
                        <a:pt x="65" y="75"/>
                        <a:pt x="60" y="80"/>
                      </a:cubicBezTo>
                      <a:cubicBezTo>
                        <a:pt x="54" y="85"/>
                        <a:pt x="46" y="88"/>
                        <a:pt x="34" y="88"/>
                      </a:cubicBezTo>
                      <a:cubicBezTo>
                        <a:pt x="22" y="88"/>
                        <a:pt x="13" y="85"/>
                        <a:pt x="8" y="80"/>
                      </a:cubicBezTo>
                      <a:cubicBezTo>
                        <a:pt x="3" y="74"/>
                        <a:pt x="0" y="67"/>
                        <a:pt x="0" y="59"/>
                      </a:cubicBezTo>
                      <a:lnTo>
                        <a:pt x="13" y="59"/>
                      </a:lnTo>
                      <a:close/>
                      <a:moveTo>
                        <a:pt x="34" y="0"/>
                      </a:moveTo>
                      <a:lnTo>
                        <a:pt x="34" y="0"/>
                      </a:lnTo>
                      <a:lnTo>
                        <a:pt x="34"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52" name="Freeform 23"/>
                <p:cNvSpPr>
                  <a:spLocks noEditPoints="1"/>
                </p:cNvSpPr>
                <p:nvPr/>
              </p:nvSpPr>
              <p:spPr bwMode="auto">
                <a:xfrm>
                  <a:off x="1051" y="1107"/>
                  <a:ext cx="41" cy="63"/>
                </a:xfrm>
                <a:custGeom>
                  <a:avLst/>
                  <a:gdLst>
                    <a:gd name="T0" fmla="*/ 36 w 73"/>
                    <a:gd name="T1" fmla="*/ 75 h 118"/>
                    <a:gd name="T2" fmla="*/ 36 w 73"/>
                    <a:gd name="T3" fmla="*/ 75 h 118"/>
                    <a:gd name="T4" fmla="*/ 52 w 73"/>
                    <a:gd name="T5" fmla="*/ 67 h 118"/>
                    <a:gd name="T6" fmla="*/ 59 w 73"/>
                    <a:gd name="T7" fmla="*/ 43 h 118"/>
                    <a:gd name="T8" fmla="*/ 56 w 73"/>
                    <a:gd name="T9" fmla="*/ 26 h 118"/>
                    <a:gd name="T10" fmla="*/ 36 w 73"/>
                    <a:gd name="T11" fmla="*/ 12 h 118"/>
                    <a:gd name="T12" fmla="*/ 16 w 73"/>
                    <a:gd name="T13" fmla="*/ 26 h 118"/>
                    <a:gd name="T14" fmla="*/ 13 w 73"/>
                    <a:gd name="T15" fmla="*/ 46 h 118"/>
                    <a:gd name="T16" fmla="*/ 16 w 73"/>
                    <a:gd name="T17" fmla="*/ 63 h 118"/>
                    <a:gd name="T18" fmla="*/ 36 w 73"/>
                    <a:gd name="T19" fmla="*/ 75 h 118"/>
                    <a:gd name="T20" fmla="*/ 36 w 73"/>
                    <a:gd name="T21" fmla="*/ 75 h 118"/>
                    <a:gd name="T22" fmla="*/ 0 w 73"/>
                    <a:gd name="T23" fmla="*/ 2 h 118"/>
                    <a:gd name="T24" fmla="*/ 0 w 73"/>
                    <a:gd name="T25" fmla="*/ 2 h 118"/>
                    <a:gd name="T26" fmla="*/ 13 w 73"/>
                    <a:gd name="T27" fmla="*/ 2 h 118"/>
                    <a:gd name="T28" fmla="*/ 13 w 73"/>
                    <a:gd name="T29" fmla="*/ 13 h 118"/>
                    <a:gd name="T30" fmla="*/ 22 w 73"/>
                    <a:gd name="T31" fmla="*/ 4 h 118"/>
                    <a:gd name="T32" fmla="*/ 39 w 73"/>
                    <a:gd name="T33" fmla="*/ 0 h 118"/>
                    <a:gd name="T34" fmla="*/ 63 w 73"/>
                    <a:gd name="T35" fmla="*/ 11 h 118"/>
                    <a:gd name="T36" fmla="*/ 73 w 73"/>
                    <a:gd name="T37" fmla="*/ 41 h 118"/>
                    <a:gd name="T38" fmla="*/ 59 w 73"/>
                    <a:gd name="T39" fmla="*/ 80 h 118"/>
                    <a:gd name="T40" fmla="*/ 38 w 73"/>
                    <a:gd name="T41" fmla="*/ 88 h 118"/>
                    <a:gd name="T42" fmla="*/ 22 w 73"/>
                    <a:gd name="T43" fmla="*/ 84 h 118"/>
                    <a:gd name="T44" fmla="*/ 14 w 73"/>
                    <a:gd name="T45" fmla="*/ 76 h 118"/>
                    <a:gd name="T46" fmla="*/ 14 w 73"/>
                    <a:gd name="T47" fmla="*/ 118 h 118"/>
                    <a:gd name="T48" fmla="*/ 0 w 73"/>
                    <a:gd name="T49" fmla="*/ 118 h 118"/>
                    <a:gd name="T50" fmla="*/ 0 w 73"/>
                    <a:gd name="T51" fmla="*/ 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18">
                      <a:moveTo>
                        <a:pt x="36" y="75"/>
                      </a:moveTo>
                      <a:lnTo>
                        <a:pt x="36" y="75"/>
                      </a:lnTo>
                      <a:cubicBezTo>
                        <a:pt x="42" y="75"/>
                        <a:pt x="48" y="73"/>
                        <a:pt x="52" y="67"/>
                      </a:cubicBezTo>
                      <a:cubicBezTo>
                        <a:pt x="56" y="62"/>
                        <a:pt x="59" y="54"/>
                        <a:pt x="59" y="43"/>
                      </a:cubicBezTo>
                      <a:cubicBezTo>
                        <a:pt x="59" y="36"/>
                        <a:pt x="58" y="30"/>
                        <a:pt x="56" y="26"/>
                      </a:cubicBezTo>
                      <a:cubicBezTo>
                        <a:pt x="52" y="17"/>
                        <a:pt x="45" y="12"/>
                        <a:pt x="36" y="12"/>
                      </a:cubicBezTo>
                      <a:cubicBezTo>
                        <a:pt x="26" y="12"/>
                        <a:pt x="20" y="17"/>
                        <a:pt x="16" y="26"/>
                      </a:cubicBezTo>
                      <a:cubicBezTo>
                        <a:pt x="14" y="32"/>
                        <a:pt x="13" y="38"/>
                        <a:pt x="13" y="46"/>
                      </a:cubicBezTo>
                      <a:cubicBezTo>
                        <a:pt x="13" y="53"/>
                        <a:pt x="14" y="58"/>
                        <a:pt x="16" y="63"/>
                      </a:cubicBezTo>
                      <a:cubicBezTo>
                        <a:pt x="20" y="71"/>
                        <a:pt x="26" y="75"/>
                        <a:pt x="36" y="75"/>
                      </a:cubicBezTo>
                      <a:lnTo>
                        <a:pt x="36" y="75"/>
                      </a:lnTo>
                      <a:close/>
                      <a:moveTo>
                        <a:pt x="0" y="2"/>
                      </a:moveTo>
                      <a:lnTo>
                        <a:pt x="0" y="2"/>
                      </a:lnTo>
                      <a:lnTo>
                        <a:pt x="13" y="2"/>
                      </a:lnTo>
                      <a:lnTo>
                        <a:pt x="13" y="13"/>
                      </a:lnTo>
                      <a:cubicBezTo>
                        <a:pt x="16" y="9"/>
                        <a:pt x="19" y="6"/>
                        <a:pt x="22" y="4"/>
                      </a:cubicBezTo>
                      <a:cubicBezTo>
                        <a:pt x="27" y="1"/>
                        <a:pt x="33" y="0"/>
                        <a:pt x="39" y="0"/>
                      </a:cubicBezTo>
                      <a:cubicBezTo>
                        <a:pt x="48" y="0"/>
                        <a:pt x="56" y="3"/>
                        <a:pt x="63" y="11"/>
                      </a:cubicBezTo>
                      <a:cubicBezTo>
                        <a:pt x="70" y="18"/>
                        <a:pt x="73" y="28"/>
                        <a:pt x="73" y="41"/>
                      </a:cubicBezTo>
                      <a:cubicBezTo>
                        <a:pt x="73" y="60"/>
                        <a:pt x="68" y="73"/>
                        <a:pt x="59" y="80"/>
                      </a:cubicBezTo>
                      <a:cubicBezTo>
                        <a:pt x="53" y="85"/>
                        <a:pt x="46" y="88"/>
                        <a:pt x="38" y="88"/>
                      </a:cubicBezTo>
                      <a:cubicBezTo>
                        <a:pt x="31" y="88"/>
                        <a:pt x="26" y="86"/>
                        <a:pt x="22" y="84"/>
                      </a:cubicBezTo>
                      <a:cubicBezTo>
                        <a:pt x="19" y="82"/>
                        <a:pt x="17" y="79"/>
                        <a:pt x="14" y="76"/>
                      </a:cubicBezTo>
                      <a:lnTo>
                        <a:pt x="14" y="118"/>
                      </a:lnTo>
                      <a:lnTo>
                        <a:pt x="0" y="118"/>
                      </a:lnTo>
                      <a:lnTo>
                        <a:pt x="0" y="2"/>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53" name="Freeform 24"/>
                <p:cNvSpPr>
                  <a:spLocks noEditPoints="1"/>
                </p:cNvSpPr>
                <p:nvPr/>
              </p:nvSpPr>
              <p:spPr bwMode="auto">
                <a:xfrm>
                  <a:off x="1098" y="1107"/>
                  <a:ext cx="45" cy="47"/>
                </a:xfrm>
                <a:custGeom>
                  <a:avLst/>
                  <a:gdLst>
                    <a:gd name="T0" fmla="*/ 14 w 79"/>
                    <a:gd name="T1" fmla="*/ 63 h 88"/>
                    <a:gd name="T2" fmla="*/ 14 w 79"/>
                    <a:gd name="T3" fmla="*/ 63 h 88"/>
                    <a:gd name="T4" fmla="*/ 19 w 79"/>
                    <a:gd name="T5" fmla="*/ 72 h 88"/>
                    <a:gd name="T6" fmla="*/ 29 w 79"/>
                    <a:gd name="T7" fmla="*/ 76 h 88"/>
                    <a:gd name="T8" fmla="*/ 44 w 79"/>
                    <a:gd name="T9" fmla="*/ 72 h 88"/>
                    <a:gd name="T10" fmla="*/ 55 w 79"/>
                    <a:gd name="T11" fmla="*/ 54 h 88"/>
                    <a:gd name="T12" fmla="*/ 55 w 79"/>
                    <a:gd name="T13" fmla="*/ 43 h 88"/>
                    <a:gd name="T14" fmla="*/ 49 w 79"/>
                    <a:gd name="T15" fmla="*/ 45 h 88"/>
                    <a:gd name="T16" fmla="*/ 41 w 79"/>
                    <a:gd name="T17" fmla="*/ 47 h 88"/>
                    <a:gd name="T18" fmla="*/ 32 w 79"/>
                    <a:gd name="T19" fmla="*/ 48 h 88"/>
                    <a:gd name="T20" fmla="*/ 21 w 79"/>
                    <a:gd name="T21" fmla="*/ 51 h 88"/>
                    <a:gd name="T22" fmla="*/ 14 w 79"/>
                    <a:gd name="T23" fmla="*/ 63 h 88"/>
                    <a:gd name="T24" fmla="*/ 14 w 79"/>
                    <a:gd name="T25" fmla="*/ 63 h 88"/>
                    <a:gd name="T26" fmla="*/ 48 w 79"/>
                    <a:gd name="T27" fmla="*/ 34 h 88"/>
                    <a:gd name="T28" fmla="*/ 48 w 79"/>
                    <a:gd name="T29" fmla="*/ 34 h 88"/>
                    <a:gd name="T30" fmla="*/ 55 w 79"/>
                    <a:gd name="T31" fmla="*/ 30 h 88"/>
                    <a:gd name="T32" fmla="*/ 56 w 79"/>
                    <a:gd name="T33" fmla="*/ 25 h 88"/>
                    <a:gd name="T34" fmla="*/ 51 w 79"/>
                    <a:gd name="T35" fmla="*/ 15 h 88"/>
                    <a:gd name="T36" fmla="*/ 36 w 79"/>
                    <a:gd name="T37" fmla="*/ 12 h 88"/>
                    <a:gd name="T38" fmla="*/ 21 w 79"/>
                    <a:gd name="T39" fmla="*/ 17 h 88"/>
                    <a:gd name="T40" fmla="*/ 17 w 79"/>
                    <a:gd name="T41" fmla="*/ 27 h 88"/>
                    <a:gd name="T42" fmla="*/ 4 w 79"/>
                    <a:gd name="T43" fmla="*/ 27 h 88"/>
                    <a:gd name="T44" fmla="*/ 14 w 79"/>
                    <a:gd name="T45" fmla="*/ 6 h 88"/>
                    <a:gd name="T46" fmla="*/ 36 w 79"/>
                    <a:gd name="T47" fmla="*/ 0 h 88"/>
                    <a:gd name="T48" fmla="*/ 60 w 79"/>
                    <a:gd name="T49" fmla="*/ 5 h 88"/>
                    <a:gd name="T50" fmla="*/ 69 w 79"/>
                    <a:gd name="T51" fmla="*/ 23 h 88"/>
                    <a:gd name="T52" fmla="*/ 69 w 79"/>
                    <a:gd name="T53" fmla="*/ 71 h 88"/>
                    <a:gd name="T54" fmla="*/ 70 w 79"/>
                    <a:gd name="T55" fmla="*/ 74 h 88"/>
                    <a:gd name="T56" fmla="*/ 74 w 79"/>
                    <a:gd name="T57" fmla="*/ 75 h 88"/>
                    <a:gd name="T58" fmla="*/ 76 w 79"/>
                    <a:gd name="T59" fmla="*/ 75 h 88"/>
                    <a:gd name="T60" fmla="*/ 79 w 79"/>
                    <a:gd name="T61" fmla="*/ 75 h 88"/>
                    <a:gd name="T62" fmla="*/ 79 w 79"/>
                    <a:gd name="T63" fmla="*/ 85 h 88"/>
                    <a:gd name="T64" fmla="*/ 74 w 79"/>
                    <a:gd name="T65" fmla="*/ 86 h 88"/>
                    <a:gd name="T66" fmla="*/ 69 w 79"/>
                    <a:gd name="T67" fmla="*/ 87 h 88"/>
                    <a:gd name="T68" fmla="*/ 58 w 79"/>
                    <a:gd name="T69" fmla="*/ 82 h 88"/>
                    <a:gd name="T70" fmla="*/ 56 w 79"/>
                    <a:gd name="T71" fmla="*/ 74 h 88"/>
                    <a:gd name="T72" fmla="*/ 44 w 79"/>
                    <a:gd name="T73" fmla="*/ 84 h 88"/>
                    <a:gd name="T74" fmla="*/ 26 w 79"/>
                    <a:gd name="T75" fmla="*/ 88 h 88"/>
                    <a:gd name="T76" fmla="*/ 7 w 79"/>
                    <a:gd name="T77" fmla="*/ 81 h 88"/>
                    <a:gd name="T78" fmla="*/ 0 w 79"/>
                    <a:gd name="T79" fmla="*/ 63 h 88"/>
                    <a:gd name="T80" fmla="*/ 7 w 79"/>
                    <a:gd name="T81" fmla="*/ 45 h 88"/>
                    <a:gd name="T82" fmla="*/ 26 w 79"/>
                    <a:gd name="T83" fmla="*/ 37 h 88"/>
                    <a:gd name="T84" fmla="*/ 48 w 79"/>
                    <a:gd name="T85" fmla="*/ 34 h 88"/>
                    <a:gd name="T86" fmla="*/ 37 w 79"/>
                    <a:gd name="T87" fmla="*/ 0 h 88"/>
                    <a:gd name="T88" fmla="*/ 37 w 79"/>
                    <a:gd name="T89" fmla="*/ 0 h 88"/>
                    <a:gd name="T90" fmla="*/ 37 w 79"/>
                    <a:gd name="T9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9" h="88">
                      <a:moveTo>
                        <a:pt x="14" y="63"/>
                      </a:moveTo>
                      <a:lnTo>
                        <a:pt x="14" y="63"/>
                      </a:lnTo>
                      <a:cubicBezTo>
                        <a:pt x="14" y="67"/>
                        <a:pt x="16" y="70"/>
                        <a:pt x="19" y="72"/>
                      </a:cubicBezTo>
                      <a:cubicBezTo>
                        <a:pt x="22" y="75"/>
                        <a:pt x="25" y="76"/>
                        <a:pt x="29" y="76"/>
                      </a:cubicBezTo>
                      <a:cubicBezTo>
                        <a:pt x="34" y="76"/>
                        <a:pt x="39" y="75"/>
                        <a:pt x="44" y="72"/>
                      </a:cubicBezTo>
                      <a:cubicBezTo>
                        <a:pt x="51" y="69"/>
                        <a:pt x="55" y="62"/>
                        <a:pt x="55" y="54"/>
                      </a:cubicBezTo>
                      <a:lnTo>
                        <a:pt x="55" y="43"/>
                      </a:lnTo>
                      <a:cubicBezTo>
                        <a:pt x="54" y="44"/>
                        <a:pt x="51" y="45"/>
                        <a:pt x="49" y="45"/>
                      </a:cubicBezTo>
                      <a:cubicBezTo>
                        <a:pt x="46" y="46"/>
                        <a:pt x="43" y="47"/>
                        <a:pt x="41" y="47"/>
                      </a:cubicBezTo>
                      <a:lnTo>
                        <a:pt x="32" y="48"/>
                      </a:lnTo>
                      <a:cubicBezTo>
                        <a:pt x="27" y="49"/>
                        <a:pt x="23" y="50"/>
                        <a:pt x="21" y="51"/>
                      </a:cubicBezTo>
                      <a:cubicBezTo>
                        <a:pt x="17" y="54"/>
                        <a:pt x="14" y="57"/>
                        <a:pt x="14" y="63"/>
                      </a:cubicBezTo>
                      <a:lnTo>
                        <a:pt x="14" y="63"/>
                      </a:lnTo>
                      <a:close/>
                      <a:moveTo>
                        <a:pt x="48" y="34"/>
                      </a:moveTo>
                      <a:lnTo>
                        <a:pt x="48" y="34"/>
                      </a:lnTo>
                      <a:cubicBezTo>
                        <a:pt x="52" y="34"/>
                        <a:pt x="54" y="33"/>
                        <a:pt x="55" y="30"/>
                      </a:cubicBezTo>
                      <a:cubicBezTo>
                        <a:pt x="55" y="29"/>
                        <a:pt x="56" y="27"/>
                        <a:pt x="56" y="25"/>
                      </a:cubicBezTo>
                      <a:cubicBezTo>
                        <a:pt x="56" y="20"/>
                        <a:pt x="54" y="17"/>
                        <a:pt x="51" y="15"/>
                      </a:cubicBezTo>
                      <a:cubicBezTo>
                        <a:pt x="47" y="13"/>
                        <a:pt x="42" y="12"/>
                        <a:pt x="36" y="12"/>
                      </a:cubicBezTo>
                      <a:cubicBezTo>
                        <a:pt x="29" y="12"/>
                        <a:pt x="24" y="13"/>
                        <a:pt x="21" y="17"/>
                      </a:cubicBezTo>
                      <a:cubicBezTo>
                        <a:pt x="19" y="20"/>
                        <a:pt x="18" y="23"/>
                        <a:pt x="17" y="27"/>
                      </a:cubicBezTo>
                      <a:lnTo>
                        <a:pt x="4" y="27"/>
                      </a:lnTo>
                      <a:cubicBezTo>
                        <a:pt x="4" y="17"/>
                        <a:pt x="8" y="10"/>
                        <a:pt x="14" y="6"/>
                      </a:cubicBezTo>
                      <a:cubicBezTo>
                        <a:pt x="20" y="2"/>
                        <a:pt x="28" y="0"/>
                        <a:pt x="36" y="0"/>
                      </a:cubicBezTo>
                      <a:cubicBezTo>
                        <a:pt x="46" y="0"/>
                        <a:pt x="54" y="2"/>
                        <a:pt x="60" y="5"/>
                      </a:cubicBezTo>
                      <a:cubicBezTo>
                        <a:pt x="66" y="9"/>
                        <a:pt x="69" y="15"/>
                        <a:pt x="69" y="23"/>
                      </a:cubicBezTo>
                      <a:lnTo>
                        <a:pt x="69" y="71"/>
                      </a:lnTo>
                      <a:cubicBezTo>
                        <a:pt x="69" y="72"/>
                        <a:pt x="70" y="73"/>
                        <a:pt x="70" y="74"/>
                      </a:cubicBezTo>
                      <a:cubicBezTo>
                        <a:pt x="71" y="75"/>
                        <a:pt x="72" y="75"/>
                        <a:pt x="74" y="75"/>
                      </a:cubicBezTo>
                      <a:cubicBezTo>
                        <a:pt x="75" y="75"/>
                        <a:pt x="75" y="75"/>
                        <a:pt x="76" y="75"/>
                      </a:cubicBezTo>
                      <a:cubicBezTo>
                        <a:pt x="77" y="75"/>
                        <a:pt x="78" y="75"/>
                        <a:pt x="79" y="75"/>
                      </a:cubicBezTo>
                      <a:lnTo>
                        <a:pt x="79" y="85"/>
                      </a:lnTo>
                      <a:cubicBezTo>
                        <a:pt x="76" y="86"/>
                        <a:pt x="75" y="86"/>
                        <a:pt x="74" y="86"/>
                      </a:cubicBezTo>
                      <a:cubicBezTo>
                        <a:pt x="72" y="87"/>
                        <a:pt x="71" y="87"/>
                        <a:pt x="69" y="87"/>
                      </a:cubicBezTo>
                      <a:cubicBezTo>
                        <a:pt x="64" y="87"/>
                        <a:pt x="61" y="85"/>
                        <a:pt x="58" y="82"/>
                      </a:cubicBezTo>
                      <a:cubicBezTo>
                        <a:pt x="57" y="80"/>
                        <a:pt x="56" y="77"/>
                        <a:pt x="56" y="74"/>
                      </a:cubicBezTo>
                      <a:cubicBezTo>
                        <a:pt x="53" y="78"/>
                        <a:pt x="49" y="81"/>
                        <a:pt x="44" y="84"/>
                      </a:cubicBezTo>
                      <a:cubicBezTo>
                        <a:pt x="38" y="86"/>
                        <a:pt x="33" y="88"/>
                        <a:pt x="26" y="88"/>
                      </a:cubicBezTo>
                      <a:cubicBezTo>
                        <a:pt x="18" y="88"/>
                        <a:pt x="12" y="85"/>
                        <a:pt x="7" y="81"/>
                      </a:cubicBezTo>
                      <a:cubicBezTo>
                        <a:pt x="2" y="76"/>
                        <a:pt x="0" y="70"/>
                        <a:pt x="0" y="63"/>
                      </a:cubicBezTo>
                      <a:cubicBezTo>
                        <a:pt x="0" y="55"/>
                        <a:pt x="2" y="49"/>
                        <a:pt x="7" y="45"/>
                      </a:cubicBezTo>
                      <a:cubicBezTo>
                        <a:pt x="12" y="41"/>
                        <a:pt x="18" y="38"/>
                        <a:pt x="26" y="37"/>
                      </a:cubicBezTo>
                      <a:lnTo>
                        <a:pt x="48" y="34"/>
                      </a:lnTo>
                      <a:close/>
                      <a:moveTo>
                        <a:pt x="37" y="0"/>
                      </a:moveTo>
                      <a:lnTo>
                        <a:pt x="37" y="0"/>
                      </a:lnTo>
                      <a:lnTo>
                        <a:pt x="37"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54" name="Freeform 25"/>
                <p:cNvSpPr>
                  <a:spLocks noEditPoints="1"/>
                </p:cNvSpPr>
                <p:nvPr/>
              </p:nvSpPr>
              <p:spPr bwMode="auto">
                <a:xfrm>
                  <a:off x="1146" y="1105"/>
                  <a:ext cx="38" cy="48"/>
                </a:xfrm>
                <a:custGeom>
                  <a:avLst/>
                  <a:gdLst>
                    <a:gd name="T0" fmla="*/ 38 w 71"/>
                    <a:gd name="T1" fmla="*/ 0 h 88"/>
                    <a:gd name="T2" fmla="*/ 38 w 71"/>
                    <a:gd name="T3" fmla="*/ 0 h 88"/>
                    <a:gd name="T4" fmla="*/ 61 w 71"/>
                    <a:gd name="T5" fmla="*/ 7 h 88"/>
                    <a:gd name="T6" fmla="*/ 71 w 71"/>
                    <a:gd name="T7" fmla="*/ 31 h 88"/>
                    <a:gd name="T8" fmla="*/ 58 w 71"/>
                    <a:gd name="T9" fmla="*/ 31 h 88"/>
                    <a:gd name="T10" fmla="*/ 52 w 71"/>
                    <a:gd name="T11" fmla="*/ 18 h 88"/>
                    <a:gd name="T12" fmla="*/ 38 w 71"/>
                    <a:gd name="T13" fmla="*/ 13 h 88"/>
                    <a:gd name="T14" fmla="*/ 19 w 71"/>
                    <a:gd name="T15" fmla="*/ 26 h 88"/>
                    <a:gd name="T16" fmla="*/ 15 w 71"/>
                    <a:gd name="T17" fmla="*/ 47 h 88"/>
                    <a:gd name="T18" fmla="*/ 20 w 71"/>
                    <a:gd name="T19" fmla="*/ 68 h 88"/>
                    <a:gd name="T20" fmla="*/ 37 w 71"/>
                    <a:gd name="T21" fmla="*/ 76 h 88"/>
                    <a:gd name="T22" fmla="*/ 51 w 71"/>
                    <a:gd name="T23" fmla="*/ 71 h 88"/>
                    <a:gd name="T24" fmla="*/ 58 w 71"/>
                    <a:gd name="T25" fmla="*/ 56 h 88"/>
                    <a:gd name="T26" fmla="*/ 71 w 71"/>
                    <a:gd name="T27" fmla="*/ 56 h 88"/>
                    <a:gd name="T28" fmla="*/ 60 w 71"/>
                    <a:gd name="T29" fmla="*/ 81 h 88"/>
                    <a:gd name="T30" fmla="*/ 36 w 71"/>
                    <a:gd name="T31" fmla="*/ 88 h 88"/>
                    <a:gd name="T32" fmla="*/ 10 w 71"/>
                    <a:gd name="T33" fmla="*/ 76 h 88"/>
                    <a:gd name="T34" fmla="*/ 0 w 71"/>
                    <a:gd name="T35" fmla="*/ 47 h 88"/>
                    <a:gd name="T36" fmla="*/ 11 w 71"/>
                    <a:gd name="T37" fmla="*/ 13 h 88"/>
                    <a:gd name="T38" fmla="*/ 38 w 71"/>
                    <a:gd name="T39" fmla="*/ 0 h 88"/>
                    <a:gd name="T40" fmla="*/ 38 w 71"/>
                    <a:gd name="T41" fmla="*/ 0 h 88"/>
                    <a:gd name="T42" fmla="*/ 36 w 71"/>
                    <a:gd name="T43" fmla="*/ 1 h 88"/>
                    <a:gd name="T44" fmla="*/ 36 w 71"/>
                    <a:gd name="T45" fmla="*/ 1 h 88"/>
                    <a:gd name="T46" fmla="*/ 36 w 71"/>
                    <a:gd name="T47" fmla="*/ 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88">
                      <a:moveTo>
                        <a:pt x="38" y="0"/>
                      </a:moveTo>
                      <a:lnTo>
                        <a:pt x="38" y="0"/>
                      </a:lnTo>
                      <a:cubicBezTo>
                        <a:pt x="47" y="0"/>
                        <a:pt x="55" y="3"/>
                        <a:pt x="61" y="7"/>
                      </a:cubicBezTo>
                      <a:cubicBezTo>
                        <a:pt x="67" y="12"/>
                        <a:pt x="70" y="20"/>
                        <a:pt x="71" y="31"/>
                      </a:cubicBezTo>
                      <a:lnTo>
                        <a:pt x="58" y="31"/>
                      </a:lnTo>
                      <a:cubicBezTo>
                        <a:pt x="57" y="26"/>
                        <a:pt x="55" y="21"/>
                        <a:pt x="52" y="18"/>
                      </a:cubicBezTo>
                      <a:cubicBezTo>
                        <a:pt x="49" y="15"/>
                        <a:pt x="44" y="13"/>
                        <a:pt x="38" y="13"/>
                      </a:cubicBezTo>
                      <a:cubicBezTo>
                        <a:pt x="29" y="13"/>
                        <a:pt x="23" y="17"/>
                        <a:pt x="19" y="26"/>
                      </a:cubicBezTo>
                      <a:cubicBezTo>
                        <a:pt x="16" y="32"/>
                        <a:pt x="15" y="38"/>
                        <a:pt x="15" y="47"/>
                      </a:cubicBezTo>
                      <a:cubicBezTo>
                        <a:pt x="15" y="55"/>
                        <a:pt x="17" y="62"/>
                        <a:pt x="20" y="68"/>
                      </a:cubicBezTo>
                      <a:cubicBezTo>
                        <a:pt x="24" y="73"/>
                        <a:pt x="29" y="76"/>
                        <a:pt x="37" y="76"/>
                      </a:cubicBezTo>
                      <a:cubicBezTo>
                        <a:pt x="43" y="76"/>
                        <a:pt x="47" y="75"/>
                        <a:pt x="51" y="71"/>
                      </a:cubicBezTo>
                      <a:cubicBezTo>
                        <a:pt x="54" y="67"/>
                        <a:pt x="56" y="63"/>
                        <a:pt x="58" y="56"/>
                      </a:cubicBezTo>
                      <a:lnTo>
                        <a:pt x="71" y="56"/>
                      </a:lnTo>
                      <a:cubicBezTo>
                        <a:pt x="70" y="67"/>
                        <a:pt x="66" y="76"/>
                        <a:pt x="60" y="81"/>
                      </a:cubicBezTo>
                      <a:cubicBezTo>
                        <a:pt x="53" y="86"/>
                        <a:pt x="45" y="88"/>
                        <a:pt x="36" y="88"/>
                      </a:cubicBezTo>
                      <a:cubicBezTo>
                        <a:pt x="25" y="88"/>
                        <a:pt x="16" y="84"/>
                        <a:pt x="10" y="76"/>
                      </a:cubicBezTo>
                      <a:cubicBezTo>
                        <a:pt x="3" y="68"/>
                        <a:pt x="0" y="59"/>
                        <a:pt x="0" y="47"/>
                      </a:cubicBezTo>
                      <a:cubicBezTo>
                        <a:pt x="0" y="32"/>
                        <a:pt x="4" y="21"/>
                        <a:pt x="11" y="13"/>
                      </a:cubicBezTo>
                      <a:cubicBezTo>
                        <a:pt x="18" y="4"/>
                        <a:pt x="27" y="0"/>
                        <a:pt x="38" y="0"/>
                      </a:cubicBezTo>
                      <a:lnTo>
                        <a:pt x="38" y="0"/>
                      </a:lnTo>
                      <a:close/>
                      <a:moveTo>
                        <a:pt x="36" y="1"/>
                      </a:moveTo>
                      <a:lnTo>
                        <a:pt x="36" y="1"/>
                      </a:lnTo>
                      <a:lnTo>
                        <a:pt x="36" y="1"/>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55" name="Freeform 26"/>
                <p:cNvSpPr>
                  <a:spLocks noEditPoints="1"/>
                </p:cNvSpPr>
                <p:nvPr/>
              </p:nvSpPr>
              <p:spPr bwMode="auto">
                <a:xfrm>
                  <a:off x="1189" y="1107"/>
                  <a:ext cx="42" cy="47"/>
                </a:xfrm>
                <a:custGeom>
                  <a:avLst/>
                  <a:gdLst>
                    <a:gd name="T0" fmla="*/ 39 w 76"/>
                    <a:gd name="T1" fmla="*/ 0 h 88"/>
                    <a:gd name="T2" fmla="*/ 39 w 76"/>
                    <a:gd name="T3" fmla="*/ 0 h 88"/>
                    <a:gd name="T4" fmla="*/ 57 w 76"/>
                    <a:gd name="T5" fmla="*/ 4 h 88"/>
                    <a:gd name="T6" fmla="*/ 69 w 76"/>
                    <a:gd name="T7" fmla="*/ 15 h 88"/>
                    <a:gd name="T8" fmla="*/ 75 w 76"/>
                    <a:gd name="T9" fmla="*/ 29 h 88"/>
                    <a:gd name="T10" fmla="*/ 76 w 76"/>
                    <a:gd name="T11" fmla="*/ 48 h 88"/>
                    <a:gd name="T12" fmla="*/ 15 w 76"/>
                    <a:gd name="T13" fmla="*/ 48 h 88"/>
                    <a:gd name="T14" fmla="*/ 21 w 76"/>
                    <a:gd name="T15" fmla="*/ 68 h 88"/>
                    <a:gd name="T16" fmla="*/ 38 w 76"/>
                    <a:gd name="T17" fmla="*/ 76 h 88"/>
                    <a:gd name="T18" fmla="*/ 56 w 76"/>
                    <a:gd name="T19" fmla="*/ 69 h 88"/>
                    <a:gd name="T20" fmla="*/ 61 w 76"/>
                    <a:gd name="T21" fmla="*/ 59 h 88"/>
                    <a:gd name="T22" fmla="*/ 75 w 76"/>
                    <a:gd name="T23" fmla="*/ 59 h 88"/>
                    <a:gd name="T24" fmla="*/ 71 w 76"/>
                    <a:gd name="T25" fmla="*/ 69 h 88"/>
                    <a:gd name="T26" fmla="*/ 64 w 76"/>
                    <a:gd name="T27" fmla="*/ 78 h 88"/>
                    <a:gd name="T28" fmla="*/ 49 w 76"/>
                    <a:gd name="T29" fmla="*/ 87 h 88"/>
                    <a:gd name="T30" fmla="*/ 37 w 76"/>
                    <a:gd name="T31" fmla="*/ 88 h 88"/>
                    <a:gd name="T32" fmla="*/ 11 w 76"/>
                    <a:gd name="T33" fmla="*/ 77 h 88"/>
                    <a:gd name="T34" fmla="*/ 0 w 76"/>
                    <a:gd name="T35" fmla="*/ 45 h 88"/>
                    <a:gd name="T36" fmla="*/ 11 w 76"/>
                    <a:gd name="T37" fmla="*/ 12 h 88"/>
                    <a:gd name="T38" fmla="*/ 39 w 76"/>
                    <a:gd name="T39" fmla="*/ 0 h 88"/>
                    <a:gd name="T40" fmla="*/ 39 w 76"/>
                    <a:gd name="T41" fmla="*/ 0 h 88"/>
                    <a:gd name="T42" fmla="*/ 62 w 76"/>
                    <a:gd name="T43" fmla="*/ 37 h 88"/>
                    <a:gd name="T44" fmla="*/ 62 w 76"/>
                    <a:gd name="T45" fmla="*/ 37 h 88"/>
                    <a:gd name="T46" fmla="*/ 58 w 76"/>
                    <a:gd name="T47" fmla="*/ 22 h 88"/>
                    <a:gd name="T48" fmla="*/ 39 w 76"/>
                    <a:gd name="T49" fmla="*/ 12 h 88"/>
                    <a:gd name="T50" fmla="*/ 22 w 76"/>
                    <a:gd name="T51" fmla="*/ 19 h 88"/>
                    <a:gd name="T52" fmla="*/ 15 w 76"/>
                    <a:gd name="T53" fmla="*/ 37 h 88"/>
                    <a:gd name="T54" fmla="*/ 62 w 76"/>
                    <a:gd name="T55" fmla="*/ 37 h 88"/>
                    <a:gd name="T56" fmla="*/ 38 w 76"/>
                    <a:gd name="T57" fmla="*/ 0 h 88"/>
                    <a:gd name="T58" fmla="*/ 38 w 76"/>
                    <a:gd name="T59" fmla="*/ 0 h 88"/>
                    <a:gd name="T60" fmla="*/ 38 w 76"/>
                    <a:gd name="T6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88">
                      <a:moveTo>
                        <a:pt x="39" y="0"/>
                      </a:moveTo>
                      <a:lnTo>
                        <a:pt x="39" y="0"/>
                      </a:lnTo>
                      <a:cubicBezTo>
                        <a:pt x="45" y="0"/>
                        <a:pt x="51" y="1"/>
                        <a:pt x="57" y="4"/>
                      </a:cubicBezTo>
                      <a:cubicBezTo>
                        <a:pt x="62" y="7"/>
                        <a:pt x="66" y="10"/>
                        <a:pt x="69" y="15"/>
                      </a:cubicBezTo>
                      <a:cubicBezTo>
                        <a:pt x="72" y="19"/>
                        <a:pt x="74" y="24"/>
                        <a:pt x="75" y="29"/>
                      </a:cubicBezTo>
                      <a:cubicBezTo>
                        <a:pt x="76" y="33"/>
                        <a:pt x="76" y="39"/>
                        <a:pt x="76" y="48"/>
                      </a:cubicBezTo>
                      <a:lnTo>
                        <a:pt x="15" y="48"/>
                      </a:lnTo>
                      <a:cubicBezTo>
                        <a:pt x="15" y="56"/>
                        <a:pt x="17" y="63"/>
                        <a:pt x="21" y="68"/>
                      </a:cubicBezTo>
                      <a:cubicBezTo>
                        <a:pt x="25" y="73"/>
                        <a:pt x="31" y="76"/>
                        <a:pt x="38" y="76"/>
                      </a:cubicBezTo>
                      <a:cubicBezTo>
                        <a:pt x="46" y="76"/>
                        <a:pt x="51" y="73"/>
                        <a:pt x="56" y="69"/>
                      </a:cubicBezTo>
                      <a:cubicBezTo>
                        <a:pt x="58" y="66"/>
                        <a:pt x="60" y="62"/>
                        <a:pt x="61" y="59"/>
                      </a:cubicBezTo>
                      <a:lnTo>
                        <a:pt x="75" y="59"/>
                      </a:lnTo>
                      <a:cubicBezTo>
                        <a:pt x="74" y="62"/>
                        <a:pt x="73" y="65"/>
                        <a:pt x="71" y="69"/>
                      </a:cubicBezTo>
                      <a:cubicBezTo>
                        <a:pt x="69" y="73"/>
                        <a:pt x="67" y="76"/>
                        <a:pt x="64" y="78"/>
                      </a:cubicBezTo>
                      <a:cubicBezTo>
                        <a:pt x="60" y="82"/>
                        <a:pt x="55" y="85"/>
                        <a:pt x="49" y="87"/>
                      </a:cubicBezTo>
                      <a:cubicBezTo>
                        <a:pt x="45" y="87"/>
                        <a:pt x="41" y="88"/>
                        <a:pt x="37" y="88"/>
                      </a:cubicBezTo>
                      <a:cubicBezTo>
                        <a:pt x="27" y="88"/>
                        <a:pt x="18" y="84"/>
                        <a:pt x="11" y="77"/>
                      </a:cubicBezTo>
                      <a:cubicBezTo>
                        <a:pt x="4" y="69"/>
                        <a:pt x="0" y="58"/>
                        <a:pt x="0" y="45"/>
                      </a:cubicBezTo>
                      <a:cubicBezTo>
                        <a:pt x="0" y="32"/>
                        <a:pt x="4" y="21"/>
                        <a:pt x="11" y="12"/>
                      </a:cubicBezTo>
                      <a:cubicBezTo>
                        <a:pt x="18" y="4"/>
                        <a:pt x="28" y="0"/>
                        <a:pt x="39" y="0"/>
                      </a:cubicBezTo>
                      <a:lnTo>
                        <a:pt x="39" y="0"/>
                      </a:lnTo>
                      <a:close/>
                      <a:moveTo>
                        <a:pt x="62" y="37"/>
                      </a:moveTo>
                      <a:lnTo>
                        <a:pt x="62" y="37"/>
                      </a:lnTo>
                      <a:cubicBezTo>
                        <a:pt x="61" y="31"/>
                        <a:pt x="60" y="26"/>
                        <a:pt x="58" y="22"/>
                      </a:cubicBezTo>
                      <a:cubicBezTo>
                        <a:pt x="54" y="15"/>
                        <a:pt x="47" y="12"/>
                        <a:pt x="39" y="12"/>
                      </a:cubicBezTo>
                      <a:cubicBezTo>
                        <a:pt x="32" y="12"/>
                        <a:pt x="27" y="14"/>
                        <a:pt x="22" y="19"/>
                      </a:cubicBezTo>
                      <a:cubicBezTo>
                        <a:pt x="18" y="24"/>
                        <a:pt x="16" y="30"/>
                        <a:pt x="15" y="37"/>
                      </a:cubicBezTo>
                      <a:lnTo>
                        <a:pt x="62" y="37"/>
                      </a:lnTo>
                      <a:close/>
                      <a:moveTo>
                        <a:pt x="38" y="0"/>
                      </a:moveTo>
                      <a:lnTo>
                        <a:pt x="38" y="0"/>
                      </a:lnTo>
                      <a:lnTo>
                        <a:pt x="38"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56" name="Freeform 27"/>
                <p:cNvSpPr>
                  <a:spLocks noEditPoints="1"/>
                </p:cNvSpPr>
                <p:nvPr/>
              </p:nvSpPr>
              <p:spPr bwMode="auto">
                <a:xfrm>
                  <a:off x="275" y="3452"/>
                  <a:ext cx="4966" cy="607"/>
                </a:xfrm>
                <a:custGeom>
                  <a:avLst/>
                  <a:gdLst>
                    <a:gd name="T0" fmla="*/ 0 w 9066"/>
                    <a:gd name="T1" fmla="*/ 7 h 1141"/>
                    <a:gd name="T2" fmla="*/ 0 w 9066"/>
                    <a:gd name="T3" fmla="*/ 7 h 1141"/>
                    <a:gd name="T4" fmla="*/ 9066 w 9066"/>
                    <a:gd name="T5" fmla="*/ 7 h 1141"/>
                    <a:gd name="T6" fmla="*/ 9066 w 9066"/>
                    <a:gd name="T7" fmla="*/ 1141 h 1141"/>
                    <a:gd name="T8" fmla="*/ 0 w 9066"/>
                    <a:gd name="T9" fmla="*/ 1141 h 1141"/>
                    <a:gd name="T10" fmla="*/ 0 w 9066"/>
                    <a:gd name="T11" fmla="*/ 7 h 1141"/>
                    <a:gd name="T12" fmla="*/ 0 w 9066"/>
                    <a:gd name="T13" fmla="*/ 0 h 1141"/>
                    <a:gd name="T14" fmla="*/ 0 w 9066"/>
                    <a:gd name="T15" fmla="*/ 0 h 11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66" h="1141">
                      <a:moveTo>
                        <a:pt x="0" y="7"/>
                      </a:moveTo>
                      <a:lnTo>
                        <a:pt x="0" y="7"/>
                      </a:lnTo>
                      <a:lnTo>
                        <a:pt x="9066" y="7"/>
                      </a:lnTo>
                      <a:lnTo>
                        <a:pt x="9066" y="1141"/>
                      </a:lnTo>
                      <a:lnTo>
                        <a:pt x="0" y="1141"/>
                      </a:lnTo>
                      <a:lnTo>
                        <a:pt x="0" y="7"/>
                      </a:lnTo>
                      <a:close/>
                      <a:moveTo>
                        <a:pt x="0" y="0"/>
                      </a:moveTo>
                      <a:lnTo>
                        <a:pt x="0" y="0"/>
                      </a:lnTo>
                      <a:close/>
                    </a:path>
                  </a:pathLst>
                </a:custGeom>
                <a:solidFill>
                  <a:srgbClr val="00B050"/>
                </a:solidFill>
                <a:ln w="11113" cap="rnd">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57" name="Freeform 28"/>
                <p:cNvSpPr>
                  <a:spLocks/>
                </p:cNvSpPr>
                <p:nvPr/>
              </p:nvSpPr>
              <p:spPr bwMode="auto">
                <a:xfrm>
                  <a:off x="308" y="3504"/>
                  <a:ext cx="39" cy="62"/>
                </a:xfrm>
                <a:custGeom>
                  <a:avLst/>
                  <a:gdLst>
                    <a:gd name="T0" fmla="*/ 0 w 73"/>
                    <a:gd name="T1" fmla="*/ 0 h 114"/>
                    <a:gd name="T2" fmla="*/ 0 w 73"/>
                    <a:gd name="T3" fmla="*/ 0 h 114"/>
                    <a:gd name="T4" fmla="*/ 15 w 73"/>
                    <a:gd name="T5" fmla="*/ 0 h 114"/>
                    <a:gd name="T6" fmla="*/ 15 w 73"/>
                    <a:gd name="T7" fmla="*/ 101 h 114"/>
                    <a:gd name="T8" fmla="*/ 73 w 73"/>
                    <a:gd name="T9" fmla="*/ 101 h 114"/>
                    <a:gd name="T10" fmla="*/ 73 w 73"/>
                    <a:gd name="T11" fmla="*/ 114 h 114"/>
                    <a:gd name="T12" fmla="*/ 0 w 73"/>
                    <a:gd name="T13" fmla="*/ 114 h 114"/>
                    <a:gd name="T14" fmla="*/ 0 w 73"/>
                    <a:gd name="T15" fmla="*/ 0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14">
                      <a:moveTo>
                        <a:pt x="0" y="0"/>
                      </a:moveTo>
                      <a:lnTo>
                        <a:pt x="0" y="0"/>
                      </a:lnTo>
                      <a:lnTo>
                        <a:pt x="15" y="0"/>
                      </a:lnTo>
                      <a:lnTo>
                        <a:pt x="15" y="101"/>
                      </a:lnTo>
                      <a:lnTo>
                        <a:pt x="73" y="101"/>
                      </a:lnTo>
                      <a:lnTo>
                        <a:pt x="73" y="114"/>
                      </a:lnTo>
                      <a:lnTo>
                        <a:pt x="0" y="114"/>
                      </a:lnTo>
                      <a:lnTo>
                        <a:pt x="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58" name="Freeform 29"/>
                <p:cNvSpPr>
                  <a:spLocks noEditPoints="1"/>
                </p:cNvSpPr>
                <p:nvPr/>
              </p:nvSpPr>
              <p:spPr bwMode="auto">
                <a:xfrm>
                  <a:off x="354" y="3504"/>
                  <a:ext cx="8" cy="62"/>
                </a:xfrm>
                <a:custGeom>
                  <a:avLst/>
                  <a:gdLst>
                    <a:gd name="T0" fmla="*/ 0 w 14"/>
                    <a:gd name="T1" fmla="*/ 32 h 114"/>
                    <a:gd name="T2" fmla="*/ 0 w 14"/>
                    <a:gd name="T3" fmla="*/ 32 h 114"/>
                    <a:gd name="T4" fmla="*/ 14 w 14"/>
                    <a:gd name="T5" fmla="*/ 32 h 114"/>
                    <a:gd name="T6" fmla="*/ 14 w 14"/>
                    <a:gd name="T7" fmla="*/ 114 h 114"/>
                    <a:gd name="T8" fmla="*/ 0 w 14"/>
                    <a:gd name="T9" fmla="*/ 114 h 114"/>
                    <a:gd name="T10" fmla="*/ 0 w 14"/>
                    <a:gd name="T11" fmla="*/ 32 h 114"/>
                    <a:gd name="T12" fmla="*/ 0 w 14"/>
                    <a:gd name="T13" fmla="*/ 0 h 114"/>
                    <a:gd name="T14" fmla="*/ 0 w 14"/>
                    <a:gd name="T15" fmla="*/ 0 h 114"/>
                    <a:gd name="T16" fmla="*/ 14 w 14"/>
                    <a:gd name="T17" fmla="*/ 0 h 114"/>
                    <a:gd name="T18" fmla="*/ 14 w 14"/>
                    <a:gd name="T19" fmla="*/ 16 h 114"/>
                    <a:gd name="T20" fmla="*/ 0 w 14"/>
                    <a:gd name="T21" fmla="*/ 16 h 114"/>
                    <a:gd name="T22" fmla="*/ 0 w 14"/>
                    <a:gd name="T2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14">
                      <a:moveTo>
                        <a:pt x="0" y="32"/>
                      </a:moveTo>
                      <a:lnTo>
                        <a:pt x="0" y="32"/>
                      </a:lnTo>
                      <a:lnTo>
                        <a:pt x="14" y="32"/>
                      </a:lnTo>
                      <a:lnTo>
                        <a:pt x="14" y="114"/>
                      </a:lnTo>
                      <a:lnTo>
                        <a:pt x="0" y="114"/>
                      </a:lnTo>
                      <a:lnTo>
                        <a:pt x="0" y="32"/>
                      </a:lnTo>
                      <a:close/>
                      <a:moveTo>
                        <a:pt x="0" y="0"/>
                      </a:moveTo>
                      <a:lnTo>
                        <a:pt x="0" y="0"/>
                      </a:lnTo>
                      <a:lnTo>
                        <a:pt x="14" y="0"/>
                      </a:lnTo>
                      <a:lnTo>
                        <a:pt x="14" y="16"/>
                      </a:lnTo>
                      <a:lnTo>
                        <a:pt x="0" y="16"/>
                      </a:lnTo>
                      <a:lnTo>
                        <a:pt x="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59" name="Freeform 30"/>
                <p:cNvSpPr>
                  <a:spLocks noEditPoints="1"/>
                </p:cNvSpPr>
                <p:nvPr/>
              </p:nvSpPr>
              <p:spPr bwMode="auto">
                <a:xfrm>
                  <a:off x="374" y="3519"/>
                  <a:ext cx="38" cy="47"/>
                </a:xfrm>
                <a:custGeom>
                  <a:avLst/>
                  <a:gdLst>
                    <a:gd name="T0" fmla="*/ 0 w 67"/>
                    <a:gd name="T1" fmla="*/ 2 h 85"/>
                    <a:gd name="T2" fmla="*/ 0 w 67"/>
                    <a:gd name="T3" fmla="*/ 2 h 85"/>
                    <a:gd name="T4" fmla="*/ 13 w 67"/>
                    <a:gd name="T5" fmla="*/ 2 h 85"/>
                    <a:gd name="T6" fmla="*/ 13 w 67"/>
                    <a:gd name="T7" fmla="*/ 14 h 85"/>
                    <a:gd name="T8" fmla="*/ 25 w 67"/>
                    <a:gd name="T9" fmla="*/ 3 h 85"/>
                    <a:gd name="T10" fmla="*/ 40 w 67"/>
                    <a:gd name="T11" fmla="*/ 0 h 85"/>
                    <a:gd name="T12" fmla="*/ 64 w 67"/>
                    <a:gd name="T13" fmla="*/ 13 h 85"/>
                    <a:gd name="T14" fmla="*/ 67 w 67"/>
                    <a:gd name="T15" fmla="*/ 32 h 85"/>
                    <a:gd name="T16" fmla="*/ 67 w 67"/>
                    <a:gd name="T17" fmla="*/ 85 h 85"/>
                    <a:gd name="T18" fmla="*/ 53 w 67"/>
                    <a:gd name="T19" fmla="*/ 85 h 85"/>
                    <a:gd name="T20" fmla="*/ 53 w 67"/>
                    <a:gd name="T21" fmla="*/ 33 h 85"/>
                    <a:gd name="T22" fmla="*/ 51 w 67"/>
                    <a:gd name="T23" fmla="*/ 21 h 85"/>
                    <a:gd name="T24" fmla="*/ 37 w 67"/>
                    <a:gd name="T25" fmla="*/ 13 h 85"/>
                    <a:gd name="T26" fmla="*/ 29 w 67"/>
                    <a:gd name="T27" fmla="*/ 14 h 85"/>
                    <a:gd name="T28" fmla="*/ 19 w 67"/>
                    <a:gd name="T29" fmla="*/ 21 h 85"/>
                    <a:gd name="T30" fmla="*/ 15 w 67"/>
                    <a:gd name="T31" fmla="*/ 29 h 85"/>
                    <a:gd name="T32" fmla="*/ 14 w 67"/>
                    <a:gd name="T33" fmla="*/ 42 h 85"/>
                    <a:gd name="T34" fmla="*/ 14 w 67"/>
                    <a:gd name="T35" fmla="*/ 85 h 85"/>
                    <a:gd name="T36" fmla="*/ 0 w 67"/>
                    <a:gd name="T37" fmla="*/ 85 h 85"/>
                    <a:gd name="T38" fmla="*/ 0 w 67"/>
                    <a:gd name="T39" fmla="*/ 2 h 85"/>
                    <a:gd name="T40" fmla="*/ 32 w 67"/>
                    <a:gd name="T41" fmla="*/ 0 h 85"/>
                    <a:gd name="T42" fmla="*/ 32 w 67"/>
                    <a:gd name="T43" fmla="*/ 0 h 85"/>
                    <a:gd name="T44" fmla="*/ 32 w 67"/>
                    <a:gd name="T4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85">
                      <a:moveTo>
                        <a:pt x="0" y="2"/>
                      </a:moveTo>
                      <a:lnTo>
                        <a:pt x="0" y="2"/>
                      </a:lnTo>
                      <a:lnTo>
                        <a:pt x="13" y="2"/>
                      </a:lnTo>
                      <a:lnTo>
                        <a:pt x="13" y="14"/>
                      </a:lnTo>
                      <a:cubicBezTo>
                        <a:pt x="17" y="9"/>
                        <a:pt x="21" y="6"/>
                        <a:pt x="25" y="3"/>
                      </a:cubicBezTo>
                      <a:cubicBezTo>
                        <a:pt x="30" y="1"/>
                        <a:pt x="35" y="0"/>
                        <a:pt x="40" y="0"/>
                      </a:cubicBezTo>
                      <a:cubicBezTo>
                        <a:pt x="52" y="0"/>
                        <a:pt x="60" y="4"/>
                        <a:pt x="64" y="13"/>
                      </a:cubicBezTo>
                      <a:cubicBezTo>
                        <a:pt x="66" y="17"/>
                        <a:pt x="67" y="24"/>
                        <a:pt x="67" y="32"/>
                      </a:cubicBezTo>
                      <a:lnTo>
                        <a:pt x="67" y="85"/>
                      </a:lnTo>
                      <a:lnTo>
                        <a:pt x="53" y="85"/>
                      </a:lnTo>
                      <a:lnTo>
                        <a:pt x="53" y="33"/>
                      </a:lnTo>
                      <a:cubicBezTo>
                        <a:pt x="53" y="28"/>
                        <a:pt x="52" y="24"/>
                        <a:pt x="51" y="21"/>
                      </a:cubicBezTo>
                      <a:cubicBezTo>
                        <a:pt x="48" y="15"/>
                        <a:pt x="44" y="13"/>
                        <a:pt x="37" y="13"/>
                      </a:cubicBezTo>
                      <a:cubicBezTo>
                        <a:pt x="34" y="13"/>
                        <a:pt x="31" y="13"/>
                        <a:pt x="29" y="14"/>
                      </a:cubicBezTo>
                      <a:cubicBezTo>
                        <a:pt x="25" y="15"/>
                        <a:pt x="22" y="17"/>
                        <a:pt x="19" y="21"/>
                      </a:cubicBezTo>
                      <a:cubicBezTo>
                        <a:pt x="17" y="23"/>
                        <a:pt x="15" y="26"/>
                        <a:pt x="15" y="29"/>
                      </a:cubicBezTo>
                      <a:cubicBezTo>
                        <a:pt x="14" y="32"/>
                        <a:pt x="14" y="36"/>
                        <a:pt x="14" y="42"/>
                      </a:cubicBezTo>
                      <a:lnTo>
                        <a:pt x="14" y="85"/>
                      </a:lnTo>
                      <a:lnTo>
                        <a:pt x="0" y="85"/>
                      </a:lnTo>
                      <a:lnTo>
                        <a:pt x="0" y="2"/>
                      </a:lnTo>
                      <a:close/>
                      <a:moveTo>
                        <a:pt x="32" y="0"/>
                      </a:moveTo>
                      <a:lnTo>
                        <a:pt x="32" y="0"/>
                      </a:lnTo>
                      <a:lnTo>
                        <a:pt x="32"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60" name="Freeform 31"/>
                <p:cNvSpPr>
                  <a:spLocks noEditPoints="1"/>
                </p:cNvSpPr>
                <p:nvPr/>
              </p:nvSpPr>
              <p:spPr bwMode="auto">
                <a:xfrm>
                  <a:off x="422" y="3519"/>
                  <a:ext cx="36" cy="48"/>
                </a:xfrm>
                <a:custGeom>
                  <a:avLst/>
                  <a:gdLst>
                    <a:gd name="T0" fmla="*/ 15 w 67"/>
                    <a:gd name="T1" fmla="*/ 2 h 88"/>
                    <a:gd name="T2" fmla="*/ 15 w 67"/>
                    <a:gd name="T3" fmla="*/ 2 h 88"/>
                    <a:gd name="T4" fmla="*/ 15 w 67"/>
                    <a:gd name="T5" fmla="*/ 57 h 88"/>
                    <a:gd name="T6" fmla="*/ 17 w 67"/>
                    <a:gd name="T7" fmla="*/ 68 h 88"/>
                    <a:gd name="T8" fmla="*/ 31 w 67"/>
                    <a:gd name="T9" fmla="*/ 75 h 88"/>
                    <a:gd name="T10" fmla="*/ 50 w 67"/>
                    <a:gd name="T11" fmla="*/ 62 h 88"/>
                    <a:gd name="T12" fmla="*/ 53 w 67"/>
                    <a:gd name="T13" fmla="*/ 43 h 88"/>
                    <a:gd name="T14" fmla="*/ 53 w 67"/>
                    <a:gd name="T15" fmla="*/ 2 h 88"/>
                    <a:gd name="T16" fmla="*/ 67 w 67"/>
                    <a:gd name="T17" fmla="*/ 2 h 88"/>
                    <a:gd name="T18" fmla="*/ 67 w 67"/>
                    <a:gd name="T19" fmla="*/ 85 h 88"/>
                    <a:gd name="T20" fmla="*/ 54 w 67"/>
                    <a:gd name="T21" fmla="*/ 85 h 88"/>
                    <a:gd name="T22" fmla="*/ 54 w 67"/>
                    <a:gd name="T23" fmla="*/ 73 h 88"/>
                    <a:gd name="T24" fmla="*/ 47 w 67"/>
                    <a:gd name="T25" fmla="*/ 81 h 88"/>
                    <a:gd name="T26" fmla="*/ 28 w 67"/>
                    <a:gd name="T27" fmla="*/ 88 h 88"/>
                    <a:gd name="T28" fmla="*/ 4 w 67"/>
                    <a:gd name="T29" fmla="*/ 76 h 88"/>
                    <a:gd name="T30" fmla="*/ 0 w 67"/>
                    <a:gd name="T31" fmla="*/ 59 h 88"/>
                    <a:gd name="T32" fmla="*/ 0 w 67"/>
                    <a:gd name="T33" fmla="*/ 2 h 88"/>
                    <a:gd name="T34" fmla="*/ 15 w 67"/>
                    <a:gd name="T35" fmla="*/ 2 h 88"/>
                    <a:gd name="T36" fmla="*/ 34 w 67"/>
                    <a:gd name="T37" fmla="*/ 0 h 88"/>
                    <a:gd name="T38" fmla="*/ 34 w 67"/>
                    <a:gd name="T39" fmla="*/ 0 h 88"/>
                    <a:gd name="T40" fmla="*/ 34 w 67"/>
                    <a:gd name="T4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88">
                      <a:moveTo>
                        <a:pt x="15" y="2"/>
                      </a:moveTo>
                      <a:lnTo>
                        <a:pt x="15" y="2"/>
                      </a:lnTo>
                      <a:lnTo>
                        <a:pt x="15" y="57"/>
                      </a:lnTo>
                      <a:cubicBezTo>
                        <a:pt x="15" y="62"/>
                        <a:pt x="15" y="65"/>
                        <a:pt x="17" y="68"/>
                      </a:cubicBezTo>
                      <a:cubicBezTo>
                        <a:pt x="19" y="73"/>
                        <a:pt x="24" y="75"/>
                        <a:pt x="31" y="75"/>
                      </a:cubicBezTo>
                      <a:cubicBezTo>
                        <a:pt x="40" y="75"/>
                        <a:pt x="47" y="71"/>
                        <a:pt x="50" y="62"/>
                      </a:cubicBezTo>
                      <a:cubicBezTo>
                        <a:pt x="52" y="58"/>
                        <a:pt x="53" y="51"/>
                        <a:pt x="53" y="43"/>
                      </a:cubicBezTo>
                      <a:lnTo>
                        <a:pt x="53" y="2"/>
                      </a:lnTo>
                      <a:lnTo>
                        <a:pt x="67" y="2"/>
                      </a:lnTo>
                      <a:lnTo>
                        <a:pt x="67" y="85"/>
                      </a:lnTo>
                      <a:lnTo>
                        <a:pt x="54" y="85"/>
                      </a:lnTo>
                      <a:lnTo>
                        <a:pt x="54" y="73"/>
                      </a:lnTo>
                      <a:cubicBezTo>
                        <a:pt x="52" y="76"/>
                        <a:pt x="50" y="79"/>
                        <a:pt x="47" y="81"/>
                      </a:cubicBezTo>
                      <a:cubicBezTo>
                        <a:pt x="42" y="85"/>
                        <a:pt x="36" y="88"/>
                        <a:pt x="28" y="88"/>
                      </a:cubicBezTo>
                      <a:cubicBezTo>
                        <a:pt x="16" y="88"/>
                        <a:pt x="8" y="84"/>
                        <a:pt x="4" y="76"/>
                      </a:cubicBezTo>
                      <a:cubicBezTo>
                        <a:pt x="1" y="71"/>
                        <a:pt x="0" y="66"/>
                        <a:pt x="0" y="59"/>
                      </a:cubicBezTo>
                      <a:lnTo>
                        <a:pt x="0" y="2"/>
                      </a:lnTo>
                      <a:lnTo>
                        <a:pt x="15" y="2"/>
                      </a:lnTo>
                      <a:close/>
                      <a:moveTo>
                        <a:pt x="34" y="0"/>
                      </a:moveTo>
                      <a:lnTo>
                        <a:pt x="34" y="0"/>
                      </a:lnTo>
                      <a:lnTo>
                        <a:pt x="34"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61" name="Freeform 32"/>
                <p:cNvSpPr>
                  <a:spLocks/>
                </p:cNvSpPr>
                <p:nvPr/>
              </p:nvSpPr>
              <p:spPr bwMode="auto">
                <a:xfrm>
                  <a:off x="466" y="3521"/>
                  <a:ext cx="42" cy="45"/>
                </a:xfrm>
                <a:custGeom>
                  <a:avLst/>
                  <a:gdLst>
                    <a:gd name="T0" fmla="*/ 2 w 76"/>
                    <a:gd name="T1" fmla="*/ 0 h 83"/>
                    <a:gd name="T2" fmla="*/ 2 w 76"/>
                    <a:gd name="T3" fmla="*/ 0 h 83"/>
                    <a:gd name="T4" fmla="*/ 20 w 76"/>
                    <a:gd name="T5" fmla="*/ 0 h 83"/>
                    <a:gd name="T6" fmla="*/ 39 w 76"/>
                    <a:gd name="T7" fmla="*/ 29 h 83"/>
                    <a:gd name="T8" fmla="*/ 58 w 76"/>
                    <a:gd name="T9" fmla="*/ 0 h 83"/>
                    <a:gd name="T10" fmla="*/ 75 w 76"/>
                    <a:gd name="T11" fmla="*/ 1 h 83"/>
                    <a:gd name="T12" fmla="*/ 47 w 76"/>
                    <a:gd name="T13" fmla="*/ 41 h 83"/>
                    <a:gd name="T14" fmla="*/ 76 w 76"/>
                    <a:gd name="T15" fmla="*/ 83 h 83"/>
                    <a:gd name="T16" fmla="*/ 59 w 76"/>
                    <a:gd name="T17" fmla="*/ 83 h 83"/>
                    <a:gd name="T18" fmla="*/ 38 w 76"/>
                    <a:gd name="T19" fmla="*/ 52 h 83"/>
                    <a:gd name="T20" fmla="*/ 18 w 76"/>
                    <a:gd name="T21" fmla="*/ 83 h 83"/>
                    <a:gd name="T22" fmla="*/ 0 w 76"/>
                    <a:gd name="T23" fmla="*/ 83 h 83"/>
                    <a:gd name="T24" fmla="*/ 29 w 76"/>
                    <a:gd name="T25" fmla="*/ 41 h 83"/>
                    <a:gd name="T26" fmla="*/ 2 w 76"/>
                    <a:gd name="T2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83">
                      <a:moveTo>
                        <a:pt x="2" y="0"/>
                      </a:moveTo>
                      <a:lnTo>
                        <a:pt x="2" y="0"/>
                      </a:lnTo>
                      <a:lnTo>
                        <a:pt x="20" y="0"/>
                      </a:lnTo>
                      <a:lnTo>
                        <a:pt x="39" y="29"/>
                      </a:lnTo>
                      <a:lnTo>
                        <a:pt x="58" y="0"/>
                      </a:lnTo>
                      <a:lnTo>
                        <a:pt x="75" y="1"/>
                      </a:lnTo>
                      <a:lnTo>
                        <a:pt x="47" y="41"/>
                      </a:lnTo>
                      <a:lnTo>
                        <a:pt x="76" y="83"/>
                      </a:lnTo>
                      <a:lnTo>
                        <a:pt x="59" y="83"/>
                      </a:lnTo>
                      <a:lnTo>
                        <a:pt x="38" y="52"/>
                      </a:lnTo>
                      <a:lnTo>
                        <a:pt x="18" y="83"/>
                      </a:lnTo>
                      <a:lnTo>
                        <a:pt x="0" y="83"/>
                      </a:lnTo>
                      <a:lnTo>
                        <a:pt x="29" y="41"/>
                      </a:lnTo>
                      <a:lnTo>
                        <a:pt x="2"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62" name="Freeform 33"/>
                <p:cNvSpPr>
                  <a:spLocks/>
                </p:cNvSpPr>
                <p:nvPr/>
              </p:nvSpPr>
              <p:spPr bwMode="auto">
                <a:xfrm>
                  <a:off x="540" y="3504"/>
                  <a:ext cx="51" cy="62"/>
                </a:xfrm>
                <a:custGeom>
                  <a:avLst/>
                  <a:gdLst>
                    <a:gd name="T0" fmla="*/ 0 w 93"/>
                    <a:gd name="T1" fmla="*/ 0 h 114"/>
                    <a:gd name="T2" fmla="*/ 0 w 93"/>
                    <a:gd name="T3" fmla="*/ 0 h 114"/>
                    <a:gd name="T4" fmla="*/ 15 w 93"/>
                    <a:gd name="T5" fmla="*/ 0 h 114"/>
                    <a:gd name="T6" fmla="*/ 15 w 93"/>
                    <a:gd name="T7" fmla="*/ 56 h 114"/>
                    <a:gd name="T8" fmla="*/ 71 w 93"/>
                    <a:gd name="T9" fmla="*/ 0 h 114"/>
                    <a:gd name="T10" fmla="*/ 92 w 93"/>
                    <a:gd name="T11" fmla="*/ 0 h 114"/>
                    <a:gd name="T12" fmla="*/ 44 w 93"/>
                    <a:gd name="T13" fmla="*/ 46 h 114"/>
                    <a:gd name="T14" fmla="*/ 93 w 93"/>
                    <a:gd name="T15" fmla="*/ 114 h 114"/>
                    <a:gd name="T16" fmla="*/ 73 w 93"/>
                    <a:gd name="T17" fmla="*/ 114 h 114"/>
                    <a:gd name="T18" fmla="*/ 33 w 93"/>
                    <a:gd name="T19" fmla="*/ 57 h 114"/>
                    <a:gd name="T20" fmla="*/ 15 w 93"/>
                    <a:gd name="T21" fmla="*/ 75 h 114"/>
                    <a:gd name="T22" fmla="*/ 15 w 93"/>
                    <a:gd name="T23" fmla="*/ 114 h 114"/>
                    <a:gd name="T24" fmla="*/ 0 w 93"/>
                    <a:gd name="T25" fmla="*/ 114 h 114"/>
                    <a:gd name="T26" fmla="*/ 0 w 93"/>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114">
                      <a:moveTo>
                        <a:pt x="0" y="0"/>
                      </a:moveTo>
                      <a:lnTo>
                        <a:pt x="0" y="0"/>
                      </a:lnTo>
                      <a:lnTo>
                        <a:pt x="15" y="0"/>
                      </a:lnTo>
                      <a:lnTo>
                        <a:pt x="15" y="56"/>
                      </a:lnTo>
                      <a:lnTo>
                        <a:pt x="71" y="0"/>
                      </a:lnTo>
                      <a:lnTo>
                        <a:pt x="92" y="0"/>
                      </a:lnTo>
                      <a:lnTo>
                        <a:pt x="44" y="46"/>
                      </a:lnTo>
                      <a:lnTo>
                        <a:pt x="93" y="114"/>
                      </a:lnTo>
                      <a:lnTo>
                        <a:pt x="73" y="114"/>
                      </a:lnTo>
                      <a:lnTo>
                        <a:pt x="33" y="57"/>
                      </a:lnTo>
                      <a:lnTo>
                        <a:pt x="15" y="75"/>
                      </a:lnTo>
                      <a:lnTo>
                        <a:pt x="15" y="114"/>
                      </a:lnTo>
                      <a:lnTo>
                        <a:pt x="0" y="114"/>
                      </a:lnTo>
                      <a:lnTo>
                        <a:pt x="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63" name="Freeform 34"/>
                <p:cNvSpPr>
                  <a:spLocks noEditPoints="1"/>
                </p:cNvSpPr>
                <p:nvPr/>
              </p:nvSpPr>
              <p:spPr bwMode="auto">
                <a:xfrm>
                  <a:off x="596" y="3519"/>
                  <a:ext cx="41" cy="48"/>
                </a:xfrm>
                <a:custGeom>
                  <a:avLst/>
                  <a:gdLst>
                    <a:gd name="T0" fmla="*/ 39 w 76"/>
                    <a:gd name="T1" fmla="*/ 0 h 88"/>
                    <a:gd name="T2" fmla="*/ 39 w 76"/>
                    <a:gd name="T3" fmla="*/ 0 h 88"/>
                    <a:gd name="T4" fmla="*/ 57 w 76"/>
                    <a:gd name="T5" fmla="*/ 4 h 88"/>
                    <a:gd name="T6" fmla="*/ 69 w 76"/>
                    <a:gd name="T7" fmla="*/ 15 h 88"/>
                    <a:gd name="T8" fmla="*/ 75 w 76"/>
                    <a:gd name="T9" fmla="*/ 30 h 88"/>
                    <a:gd name="T10" fmla="*/ 76 w 76"/>
                    <a:gd name="T11" fmla="*/ 48 h 88"/>
                    <a:gd name="T12" fmla="*/ 15 w 76"/>
                    <a:gd name="T13" fmla="*/ 48 h 88"/>
                    <a:gd name="T14" fmla="*/ 21 w 76"/>
                    <a:gd name="T15" fmla="*/ 69 h 88"/>
                    <a:gd name="T16" fmla="*/ 38 w 76"/>
                    <a:gd name="T17" fmla="*/ 76 h 88"/>
                    <a:gd name="T18" fmla="*/ 56 w 76"/>
                    <a:gd name="T19" fmla="*/ 69 h 88"/>
                    <a:gd name="T20" fmla="*/ 61 w 76"/>
                    <a:gd name="T21" fmla="*/ 59 h 88"/>
                    <a:gd name="T22" fmla="*/ 75 w 76"/>
                    <a:gd name="T23" fmla="*/ 59 h 88"/>
                    <a:gd name="T24" fmla="*/ 71 w 76"/>
                    <a:gd name="T25" fmla="*/ 69 h 88"/>
                    <a:gd name="T26" fmla="*/ 64 w 76"/>
                    <a:gd name="T27" fmla="*/ 79 h 88"/>
                    <a:gd name="T28" fmla="*/ 49 w 76"/>
                    <a:gd name="T29" fmla="*/ 87 h 88"/>
                    <a:gd name="T30" fmla="*/ 37 w 76"/>
                    <a:gd name="T31" fmla="*/ 88 h 88"/>
                    <a:gd name="T32" fmla="*/ 11 w 76"/>
                    <a:gd name="T33" fmla="*/ 77 h 88"/>
                    <a:gd name="T34" fmla="*/ 0 w 76"/>
                    <a:gd name="T35" fmla="*/ 45 h 88"/>
                    <a:gd name="T36" fmla="*/ 11 w 76"/>
                    <a:gd name="T37" fmla="*/ 13 h 88"/>
                    <a:gd name="T38" fmla="*/ 39 w 76"/>
                    <a:gd name="T39" fmla="*/ 0 h 88"/>
                    <a:gd name="T40" fmla="*/ 39 w 76"/>
                    <a:gd name="T41" fmla="*/ 0 h 88"/>
                    <a:gd name="T42" fmla="*/ 62 w 76"/>
                    <a:gd name="T43" fmla="*/ 37 h 88"/>
                    <a:gd name="T44" fmla="*/ 62 w 76"/>
                    <a:gd name="T45" fmla="*/ 37 h 88"/>
                    <a:gd name="T46" fmla="*/ 58 w 76"/>
                    <a:gd name="T47" fmla="*/ 23 h 88"/>
                    <a:gd name="T48" fmla="*/ 39 w 76"/>
                    <a:gd name="T49" fmla="*/ 12 h 88"/>
                    <a:gd name="T50" fmla="*/ 22 w 76"/>
                    <a:gd name="T51" fmla="*/ 19 h 88"/>
                    <a:gd name="T52" fmla="*/ 15 w 76"/>
                    <a:gd name="T53" fmla="*/ 37 h 88"/>
                    <a:gd name="T54" fmla="*/ 62 w 76"/>
                    <a:gd name="T55" fmla="*/ 37 h 88"/>
                    <a:gd name="T56" fmla="*/ 38 w 76"/>
                    <a:gd name="T57" fmla="*/ 0 h 88"/>
                    <a:gd name="T58" fmla="*/ 38 w 76"/>
                    <a:gd name="T59" fmla="*/ 0 h 88"/>
                    <a:gd name="T60" fmla="*/ 38 w 76"/>
                    <a:gd name="T6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88">
                      <a:moveTo>
                        <a:pt x="39" y="0"/>
                      </a:moveTo>
                      <a:lnTo>
                        <a:pt x="39" y="0"/>
                      </a:lnTo>
                      <a:cubicBezTo>
                        <a:pt x="45" y="0"/>
                        <a:pt x="51" y="2"/>
                        <a:pt x="57" y="4"/>
                      </a:cubicBezTo>
                      <a:cubicBezTo>
                        <a:pt x="62" y="7"/>
                        <a:pt x="66" y="11"/>
                        <a:pt x="69" y="15"/>
                      </a:cubicBezTo>
                      <a:cubicBezTo>
                        <a:pt x="72" y="19"/>
                        <a:pt x="74" y="24"/>
                        <a:pt x="75" y="30"/>
                      </a:cubicBezTo>
                      <a:cubicBezTo>
                        <a:pt x="76" y="34"/>
                        <a:pt x="76" y="40"/>
                        <a:pt x="76" y="48"/>
                      </a:cubicBezTo>
                      <a:lnTo>
                        <a:pt x="15" y="48"/>
                      </a:lnTo>
                      <a:cubicBezTo>
                        <a:pt x="15" y="57"/>
                        <a:pt x="17" y="63"/>
                        <a:pt x="21" y="69"/>
                      </a:cubicBezTo>
                      <a:cubicBezTo>
                        <a:pt x="25" y="74"/>
                        <a:pt x="31" y="76"/>
                        <a:pt x="38" y="76"/>
                      </a:cubicBezTo>
                      <a:cubicBezTo>
                        <a:pt x="46" y="76"/>
                        <a:pt x="52" y="74"/>
                        <a:pt x="56" y="69"/>
                      </a:cubicBezTo>
                      <a:cubicBezTo>
                        <a:pt x="58" y="66"/>
                        <a:pt x="60" y="63"/>
                        <a:pt x="61" y="59"/>
                      </a:cubicBezTo>
                      <a:lnTo>
                        <a:pt x="75" y="59"/>
                      </a:lnTo>
                      <a:cubicBezTo>
                        <a:pt x="75" y="62"/>
                        <a:pt x="73" y="66"/>
                        <a:pt x="71" y="69"/>
                      </a:cubicBezTo>
                      <a:cubicBezTo>
                        <a:pt x="69" y="73"/>
                        <a:pt x="67" y="76"/>
                        <a:pt x="64" y="79"/>
                      </a:cubicBezTo>
                      <a:cubicBezTo>
                        <a:pt x="60" y="83"/>
                        <a:pt x="55" y="86"/>
                        <a:pt x="49" y="87"/>
                      </a:cubicBezTo>
                      <a:cubicBezTo>
                        <a:pt x="45" y="88"/>
                        <a:pt x="41" y="88"/>
                        <a:pt x="37" y="88"/>
                      </a:cubicBezTo>
                      <a:cubicBezTo>
                        <a:pt x="27" y="88"/>
                        <a:pt x="18" y="84"/>
                        <a:pt x="11" y="77"/>
                      </a:cubicBezTo>
                      <a:cubicBezTo>
                        <a:pt x="4" y="69"/>
                        <a:pt x="0" y="59"/>
                        <a:pt x="0" y="45"/>
                      </a:cubicBezTo>
                      <a:cubicBezTo>
                        <a:pt x="0" y="32"/>
                        <a:pt x="4" y="21"/>
                        <a:pt x="11" y="13"/>
                      </a:cubicBezTo>
                      <a:cubicBezTo>
                        <a:pt x="18" y="4"/>
                        <a:pt x="28" y="0"/>
                        <a:pt x="39" y="0"/>
                      </a:cubicBezTo>
                      <a:lnTo>
                        <a:pt x="39" y="0"/>
                      </a:lnTo>
                      <a:close/>
                      <a:moveTo>
                        <a:pt x="62" y="37"/>
                      </a:moveTo>
                      <a:lnTo>
                        <a:pt x="62" y="37"/>
                      </a:lnTo>
                      <a:cubicBezTo>
                        <a:pt x="61" y="31"/>
                        <a:pt x="60" y="26"/>
                        <a:pt x="58" y="23"/>
                      </a:cubicBezTo>
                      <a:cubicBezTo>
                        <a:pt x="54" y="16"/>
                        <a:pt x="47" y="12"/>
                        <a:pt x="39" y="12"/>
                      </a:cubicBezTo>
                      <a:cubicBezTo>
                        <a:pt x="32" y="12"/>
                        <a:pt x="27" y="15"/>
                        <a:pt x="22" y="19"/>
                      </a:cubicBezTo>
                      <a:cubicBezTo>
                        <a:pt x="18" y="24"/>
                        <a:pt x="16" y="30"/>
                        <a:pt x="15" y="37"/>
                      </a:cubicBezTo>
                      <a:lnTo>
                        <a:pt x="62" y="37"/>
                      </a:lnTo>
                      <a:close/>
                      <a:moveTo>
                        <a:pt x="38" y="0"/>
                      </a:moveTo>
                      <a:lnTo>
                        <a:pt x="38" y="0"/>
                      </a:lnTo>
                      <a:lnTo>
                        <a:pt x="38"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64" name="Freeform 35"/>
                <p:cNvSpPr>
                  <a:spLocks/>
                </p:cNvSpPr>
                <p:nvPr/>
              </p:nvSpPr>
              <p:spPr bwMode="auto">
                <a:xfrm>
                  <a:off x="647" y="3519"/>
                  <a:ext cx="23" cy="47"/>
                </a:xfrm>
                <a:custGeom>
                  <a:avLst/>
                  <a:gdLst>
                    <a:gd name="T0" fmla="*/ 0 w 41"/>
                    <a:gd name="T1" fmla="*/ 2 h 85"/>
                    <a:gd name="T2" fmla="*/ 0 w 41"/>
                    <a:gd name="T3" fmla="*/ 2 h 85"/>
                    <a:gd name="T4" fmla="*/ 13 w 41"/>
                    <a:gd name="T5" fmla="*/ 2 h 85"/>
                    <a:gd name="T6" fmla="*/ 13 w 41"/>
                    <a:gd name="T7" fmla="*/ 17 h 85"/>
                    <a:gd name="T8" fmla="*/ 21 w 41"/>
                    <a:gd name="T9" fmla="*/ 6 h 85"/>
                    <a:gd name="T10" fmla="*/ 36 w 41"/>
                    <a:gd name="T11" fmla="*/ 0 h 85"/>
                    <a:gd name="T12" fmla="*/ 37 w 41"/>
                    <a:gd name="T13" fmla="*/ 0 h 85"/>
                    <a:gd name="T14" fmla="*/ 41 w 41"/>
                    <a:gd name="T15" fmla="*/ 1 h 85"/>
                    <a:gd name="T16" fmla="*/ 41 w 41"/>
                    <a:gd name="T17" fmla="*/ 15 h 85"/>
                    <a:gd name="T18" fmla="*/ 38 w 41"/>
                    <a:gd name="T19" fmla="*/ 15 h 85"/>
                    <a:gd name="T20" fmla="*/ 36 w 41"/>
                    <a:gd name="T21" fmla="*/ 15 h 85"/>
                    <a:gd name="T22" fmla="*/ 20 w 41"/>
                    <a:gd name="T23" fmla="*/ 22 h 85"/>
                    <a:gd name="T24" fmla="*/ 14 w 41"/>
                    <a:gd name="T25" fmla="*/ 37 h 85"/>
                    <a:gd name="T26" fmla="*/ 14 w 41"/>
                    <a:gd name="T27" fmla="*/ 85 h 85"/>
                    <a:gd name="T28" fmla="*/ 0 w 41"/>
                    <a:gd name="T29" fmla="*/ 85 h 85"/>
                    <a:gd name="T30" fmla="*/ 0 w 41"/>
                    <a:gd name="T31" fmla="*/ 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85">
                      <a:moveTo>
                        <a:pt x="0" y="2"/>
                      </a:moveTo>
                      <a:lnTo>
                        <a:pt x="0" y="2"/>
                      </a:lnTo>
                      <a:lnTo>
                        <a:pt x="13" y="2"/>
                      </a:lnTo>
                      <a:lnTo>
                        <a:pt x="13" y="17"/>
                      </a:lnTo>
                      <a:cubicBezTo>
                        <a:pt x="15" y="14"/>
                        <a:pt x="17" y="10"/>
                        <a:pt x="21" y="6"/>
                      </a:cubicBezTo>
                      <a:cubicBezTo>
                        <a:pt x="26" y="2"/>
                        <a:pt x="31" y="0"/>
                        <a:pt x="36" y="0"/>
                      </a:cubicBezTo>
                      <a:cubicBezTo>
                        <a:pt x="36" y="0"/>
                        <a:pt x="37" y="0"/>
                        <a:pt x="37" y="0"/>
                      </a:cubicBezTo>
                      <a:cubicBezTo>
                        <a:pt x="38" y="0"/>
                        <a:pt x="39" y="1"/>
                        <a:pt x="41" y="1"/>
                      </a:cubicBezTo>
                      <a:lnTo>
                        <a:pt x="41" y="15"/>
                      </a:lnTo>
                      <a:cubicBezTo>
                        <a:pt x="40" y="15"/>
                        <a:pt x="39" y="15"/>
                        <a:pt x="38" y="15"/>
                      </a:cubicBezTo>
                      <a:cubicBezTo>
                        <a:pt x="38" y="15"/>
                        <a:pt x="37" y="15"/>
                        <a:pt x="36" y="15"/>
                      </a:cubicBezTo>
                      <a:cubicBezTo>
                        <a:pt x="29" y="15"/>
                        <a:pt x="24" y="17"/>
                        <a:pt x="20" y="22"/>
                      </a:cubicBezTo>
                      <a:cubicBezTo>
                        <a:pt x="16" y="26"/>
                        <a:pt x="14" y="32"/>
                        <a:pt x="14" y="37"/>
                      </a:cubicBezTo>
                      <a:lnTo>
                        <a:pt x="14" y="85"/>
                      </a:lnTo>
                      <a:lnTo>
                        <a:pt x="0" y="85"/>
                      </a:lnTo>
                      <a:lnTo>
                        <a:pt x="0" y="2"/>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65" name="Freeform 36"/>
                <p:cNvSpPr>
                  <a:spLocks noEditPoints="1"/>
                </p:cNvSpPr>
                <p:nvPr/>
              </p:nvSpPr>
              <p:spPr bwMode="auto">
                <a:xfrm>
                  <a:off x="675" y="3519"/>
                  <a:ext cx="38" cy="47"/>
                </a:xfrm>
                <a:custGeom>
                  <a:avLst/>
                  <a:gdLst>
                    <a:gd name="T0" fmla="*/ 0 w 68"/>
                    <a:gd name="T1" fmla="*/ 2 h 85"/>
                    <a:gd name="T2" fmla="*/ 0 w 68"/>
                    <a:gd name="T3" fmla="*/ 2 h 85"/>
                    <a:gd name="T4" fmla="*/ 13 w 68"/>
                    <a:gd name="T5" fmla="*/ 2 h 85"/>
                    <a:gd name="T6" fmla="*/ 13 w 68"/>
                    <a:gd name="T7" fmla="*/ 14 h 85"/>
                    <a:gd name="T8" fmla="*/ 26 w 68"/>
                    <a:gd name="T9" fmla="*/ 3 h 85"/>
                    <a:gd name="T10" fmla="*/ 41 w 68"/>
                    <a:gd name="T11" fmla="*/ 0 h 85"/>
                    <a:gd name="T12" fmla="*/ 64 w 68"/>
                    <a:gd name="T13" fmla="*/ 13 h 85"/>
                    <a:gd name="T14" fmla="*/ 68 w 68"/>
                    <a:gd name="T15" fmla="*/ 32 h 85"/>
                    <a:gd name="T16" fmla="*/ 68 w 68"/>
                    <a:gd name="T17" fmla="*/ 85 h 85"/>
                    <a:gd name="T18" fmla="*/ 54 w 68"/>
                    <a:gd name="T19" fmla="*/ 85 h 85"/>
                    <a:gd name="T20" fmla="*/ 54 w 68"/>
                    <a:gd name="T21" fmla="*/ 33 h 85"/>
                    <a:gd name="T22" fmla="*/ 51 w 68"/>
                    <a:gd name="T23" fmla="*/ 21 h 85"/>
                    <a:gd name="T24" fmla="*/ 38 w 68"/>
                    <a:gd name="T25" fmla="*/ 13 h 85"/>
                    <a:gd name="T26" fmla="*/ 30 w 68"/>
                    <a:gd name="T27" fmla="*/ 14 h 85"/>
                    <a:gd name="T28" fmla="*/ 20 w 68"/>
                    <a:gd name="T29" fmla="*/ 21 h 85"/>
                    <a:gd name="T30" fmla="*/ 15 w 68"/>
                    <a:gd name="T31" fmla="*/ 29 h 85"/>
                    <a:gd name="T32" fmla="*/ 14 w 68"/>
                    <a:gd name="T33" fmla="*/ 42 h 85"/>
                    <a:gd name="T34" fmla="*/ 14 w 68"/>
                    <a:gd name="T35" fmla="*/ 85 h 85"/>
                    <a:gd name="T36" fmla="*/ 0 w 68"/>
                    <a:gd name="T37" fmla="*/ 85 h 85"/>
                    <a:gd name="T38" fmla="*/ 0 w 68"/>
                    <a:gd name="T39" fmla="*/ 2 h 85"/>
                    <a:gd name="T40" fmla="*/ 33 w 68"/>
                    <a:gd name="T41" fmla="*/ 0 h 85"/>
                    <a:gd name="T42" fmla="*/ 33 w 68"/>
                    <a:gd name="T43" fmla="*/ 0 h 85"/>
                    <a:gd name="T44" fmla="*/ 33 w 68"/>
                    <a:gd name="T4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 h="85">
                      <a:moveTo>
                        <a:pt x="0" y="2"/>
                      </a:moveTo>
                      <a:lnTo>
                        <a:pt x="0" y="2"/>
                      </a:lnTo>
                      <a:lnTo>
                        <a:pt x="13" y="2"/>
                      </a:lnTo>
                      <a:lnTo>
                        <a:pt x="13" y="14"/>
                      </a:lnTo>
                      <a:cubicBezTo>
                        <a:pt x="17" y="9"/>
                        <a:pt x="21" y="6"/>
                        <a:pt x="26" y="3"/>
                      </a:cubicBezTo>
                      <a:cubicBezTo>
                        <a:pt x="30" y="1"/>
                        <a:pt x="35" y="0"/>
                        <a:pt x="41" y="0"/>
                      </a:cubicBezTo>
                      <a:cubicBezTo>
                        <a:pt x="52" y="0"/>
                        <a:pt x="60" y="4"/>
                        <a:pt x="64" y="13"/>
                      </a:cubicBezTo>
                      <a:cubicBezTo>
                        <a:pt x="67" y="17"/>
                        <a:pt x="68" y="24"/>
                        <a:pt x="68" y="32"/>
                      </a:cubicBezTo>
                      <a:lnTo>
                        <a:pt x="68" y="85"/>
                      </a:lnTo>
                      <a:lnTo>
                        <a:pt x="54" y="85"/>
                      </a:lnTo>
                      <a:lnTo>
                        <a:pt x="54" y="33"/>
                      </a:lnTo>
                      <a:cubicBezTo>
                        <a:pt x="54" y="28"/>
                        <a:pt x="53" y="24"/>
                        <a:pt x="51" y="21"/>
                      </a:cubicBezTo>
                      <a:cubicBezTo>
                        <a:pt x="49" y="15"/>
                        <a:pt x="44" y="13"/>
                        <a:pt x="38" y="13"/>
                      </a:cubicBezTo>
                      <a:cubicBezTo>
                        <a:pt x="35" y="13"/>
                        <a:pt x="32" y="13"/>
                        <a:pt x="30" y="14"/>
                      </a:cubicBezTo>
                      <a:cubicBezTo>
                        <a:pt x="26" y="15"/>
                        <a:pt x="23" y="17"/>
                        <a:pt x="20" y="21"/>
                      </a:cubicBezTo>
                      <a:cubicBezTo>
                        <a:pt x="17" y="23"/>
                        <a:pt x="16" y="26"/>
                        <a:pt x="15" y="29"/>
                      </a:cubicBezTo>
                      <a:cubicBezTo>
                        <a:pt x="14" y="32"/>
                        <a:pt x="14" y="36"/>
                        <a:pt x="14" y="42"/>
                      </a:cubicBezTo>
                      <a:lnTo>
                        <a:pt x="14" y="85"/>
                      </a:lnTo>
                      <a:lnTo>
                        <a:pt x="0" y="85"/>
                      </a:lnTo>
                      <a:lnTo>
                        <a:pt x="0" y="2"/>
                      </a:lnTo>
                      <a:close/>
                      <a:moveTo>
                        <a:pt x="33" y="0"/>
                      </a:moveTo>
                      <a:lnTo>
                        <a:pt x="33" y="0"/>
                      </a:lnTo>
                      <a:lnTo>
                        <a:pt x="33"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66" name="Freeform 37"/>
                <p:cNvSpPr>
                  <a:spLocks noEditPoints="1"/>
                </p:cNvSpPr>
                <p:nvPr/>
              </p:nvSpPr>
              <p:spPr bwMode="auto">
                <a:xfrm>
                  <a:off x="722" y="3519"/>
                  <a:ext cx="41" cy="48"/>
                </a:xfrm>
                <a:custGeom>
                  <a:avLst/>
                  <a:gdLst>
                    <a:gd name="T0" fmla="*/ 40 w 76"/>
                    <a:gd name="T1" fmla="*/ 0 h 88"/>
                    <a:gd name="T2" fmla="*/ 40 w 76"/>
                    <a:gd name="T3" fmla="*/ 0 h 88"/>
                    <a:gd name="T4" fmla="*/ 57 w 76"/>
                    <a:gd name="T5" fmla="*/ 4 h 88"/>
                    <a:gd name="T6" fmla="*/ 69 w 76"/>
                    <a:gd name="T7" fmla="*/ 15 h 88"/>
                    <a:gd name="T8" fmla="*/ 75 w 76"/>
                    <a:gd name="T9" fmla="*/ 30 h 88"/>
                    <a:gd name="T10" fmla="*/ 76 w 76"/>
                    <a:gd name="T11" fmla="*/ 48 h 88"/>
                    <a:gd name="T12" fmla="*/ 15 w 76"/>
                    <a:gd name="T13" fmla="*/ 48 h 88"/>
                    <a:gd name="T14" fmla="*/ 21 w 76"/>
                    <a:gd name="T15" fmla="*/ 69 h 88"/>
                    <a:gd name="T16" fmla="*/ 39 w 76"/>
                    <a:gd name="T17" fmla="*/ 76 h 88"/>
                    <a:gd name="T18" fmla="*/ 56 w 76"/>
                    <a:gd name="T19" fmla="*/ 69 h 88"/>
                    <a:gd name="T20" fmla="*/ 61 w 76"/>
                    <a:gd name="T21" fmla="*/ 59 h 88"/>
                    <a:gd name="T22" fmla="*/ 75 w 76"/>
                    <a:gd name="T23" fmla="*/ 59 h 88"/>
                    <a:gd name="T24" fmla="*/ 72 w 76"/>
                    <a:gd name="T25" fmla="*/ 69 h 88"/>
                    <a:gd name="T26" fmla="*/ 65 w 76"/>
                    <a:gd name="T27" fmla="*/ 79 h 88"/>
                    <a:gd name="T28" fmla="*/ 49 w 76"/>
                    <a:gd name="T29" fmla="*/ 87 h 88"/>
                    <a:gd name="T30" fmla="*/ 37 w 76"/>
                    <a:gd name="T31" fmla="*/ 88 h 88"/>
                    <a:gd name="T32" fmla="*/ 11 w 76"/>
                    <a:gd name="T33" fmla="*/ 77 h 88"/>
                    <a:gd name="T34" fmla="*/ 0 w 76"/>
                    <a:gd name="T35" fmla="*/ 45 h 88"/>
                    <a:gd name="T36" fmla="*/ 11 w 76"/>
                    <a:gd name="T37" fmla="*/ 13 h 88"/>
                    <a:gd name="T38" fmla="*/ 40 w 76"/>
                    <a:gd name="T39" fmla="*/ 0 h 88"/>
                    <a:gd name="T40" fmla="*/ 40 w 76"/>
                    <a:gd name="T41" fmla="*/ 0 h 88"/>
                    <a:gd name="T42" fmla="*/ 62 w 76"/>
                    <a:gd name="T43" fmla="*/ 37 h 88"/>
                    <a:gd name="T44" fmla="*/ 62 w 76"/>
                    <a:gd name="T45" fmla="*/ 37 h 88"/>
                    <a:gd name="T46" fmla="*/ 58 w 76"/>
                    <a:gd name="T47" fmla="*/ 23 h 88"/>
                    <a:gd name="T48" fmla="*/ 39 w 76"/>
                    <a:gd name="T49" fmla="*/ 12 h 88"/>
                    <a:gd name="T50" fmla="*/ 23 w 76"/>
                    <a:gd name="T51" fmla="*/ 19 h 88"/>
                    <a:gd name="T52" fmla="*/ 16 w 76"/>
                    <a:gd name="T53" fmla="*/ 37 h 88"/>
                    <a:gd name="T54" fmla="*/ 62 w 76"/>
                    <a:gd name="T55" fmla="*/ 37 h 88"/>
                    <a:gd name="T56" fmla="*/ 38 w 76"/>
                    <a:gd name="T57" fmla="*/ 0 h 88"/>
                    <a:gd name="T58" fmla="*/ 38 w 76"/>
                    <a:gd name="T59" fmla="*/ 0 h 88"/>
                    <a:gd name="T60" fmla="*/ 38 w 76"/>
                    <a:gd name="T6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88">
                      <a:moveTo>
                        <a:pt x="40" y="0"/>
                      </a:moveTo>
                      <a:lnTo>
                        <a:pt x="40" y="0"/>
                      </a:lnTo>
                      <a:cubicBezTo>
                        <a:pt x="46" y="0"/>
                        <a:pt x="51" y="2"/>
                        <a:pt x="57" y="4"/>
                      </a:cubicBezTo>
                      <a:cubicBezTo>
                        <a:pt x="62" y="7"/>
                        <a:pt x="67" y="11"/>
                        <a:pt x="69" y="15"/>
                      </a:cubicBezTo>
                      <a:cubicBezTo>
                        <a:pt x="72" y="19"/>
                        <a:pt x="74" y="24"/>
                        <a:pt x="75" y="30"/>
                      </a:cubicBezTo>
                      <a:cubicBezTo>
                        <a:pt x="76" y="34"/>
                        <a:pt x="76" y="40"/>
                        <a:pt x="76" y="48"/>
                      </a:cubicBezTo>
                      <a:lnTo>
                        <a:pt x="15" y="48"/>
                      </a:lnTo>
                      <a:cubicBezTo>
                        <a:pt x="16" y="57"/>
                        <a:pt x="18" y="63"/>
                        <a:pt x="21" y="69"/>
                      </a:cubicBezTo>
                      <a:cubicBezTo>
                        <a:pt x="25" y="74"/>
                        <a:pt x="31" y="76"/>
                        <a:pt x="39" y="76"/>
                      </a:cubicBezTo>
                      <a:cubicBezTo>
                        <a:pt x="46" y="76"/>
                        <a:pt x="52" y="74"/>
                        <a:pt x="56" y="69"/>
                      </a:cubicBezTo>
                      <a:cubicBezTo>
                        <a:pt x="59" y="66"/>
                        <a:pt x="60" y="63"/>
                        <a:pt x="61" y="59"/>
                      </a:cubicBezTo>
                      <a:lnTo>
                        <a:pt x="75" y="59"/>
                      </a:lnTo>
                      <a:cubicBezTo>
                        <a:pt x="75" y="62"/>
                        <a:pt x="74" y="66"/>
                        <a:pt x="72" y="69"/>
                      </a:cubicBezTo>
                      <a:cubicBezTo>
                        <a:pt x="69" y="73"/>
                        <a:pt x="67" y="76"/>
                        <a:pt x="65" y="79"/>
                      </a:cubicBezTo>
                      <a:cubicBezTo>
                        <a:pt x="60" y="83"/>
                        <a:pt x="55" y="86"/>
                        <a:pt x="49" y="87"/>
                      </a:cubicBezTo>
                      <a:cubicBezTo>
                        <a:pt x="46" y="88"/>
                        <a:pt x="42" y="88"/>
                        <a:pt x="37" y="88"/>
                      </a:cubicBezTo>
                      <a:cubicBezTo>
                        <a:pt x="27" y="88"/>
                        <a:pt x="18" y="84"/>
                        <a:pt x="11" y="77"/>
                      </a:cubicBezTo>
                      <a:cubicBezTo>
                        <a:pt x="4" y="69"/>
                        <a:pt x="0" y="59"/>
                        <a:pt x="0" y="45"/>
                      </a:cubicBezTo>
                      <a:cubicBezTo>
                        <a:pt x="0" y="32"/>
                        <a:pt x="4" y="21"/>
                        <a:pt x="11" y="13"/>
                      </a:cubicBezTo>
                      <a:cubicBezTo>
                        <a:pt x="18" y="4"/>
                        <a:pt x="28" y="0"/>
                        <a:pt x="40" y="0"/>
                      </a:cubicBezTo>
                      <a:lnTo>
                        <a:pt x="40" y="0"/>
                      </a:lnTo>
                      <a:close/>
                      <a:moveTo>
                        <a:pt x="62" y="37"/>
                      </a:moveTo>
                      <a:lnTo>
                        <a:pt x="62" y="37"/>
                      </a:lnTo>
                      <a:cubicBezTo>
                        <a:pt x="61" y="31"/>
                        <a:pt x="60" y="26"/>
                        <a:pt x="58" y="23"/>
                      </a:cubicBezTo>
                      <a:cubicBezTo>
                        <a:pt x="54" y="16"/>
                        <a:pt x="48" y="12"/>
                        <a:pt x="39" y="12"/>
                      </a:cubicBezTo>
                      <a:cubicBezTo>
                        <a:pt x="32" y="12"/>
                        <a:pt x="27" y="15"/>
                        <a:pt x="23" y="19"/>
                      </a:cubicBezTo>
                      <a:cubicBezTo>
                        <a:pt x="18" y="24"/>
                        <a:pt x="16" y="30"/>
                        <a:pt x="16" y="37"/>
                      </a:cubicBezTo>
                      <a:lnTo>
                        <a:pt x="62" y="37"/>
                      </a:lnTo>
                      <a:close/>
                      <a:moveTo>
                        <a:pt x="38" y="0"/>
                      </a:moveTo>
                      <a:lnTo>
                        <a:pt x="38" y="0"/>
                      </a:lnTo>
                      <a:lnTo>
                        <a:pt x="38"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67" name="Freeform 38"/>
                <p:cNvSpPr>
                  <a:spLocks/>
                </p:cNvSpPr>
                <p:nvPr/>
              </p:nvSpPr>
              <p:spPr bwMode="auto">
                <a:xfrm>
                  <a:off x="773" y="3504"/>
                  <a:ext cx="8" cy="62"/>
                </a:xfrm>
                <a:custGeom>
                  <a:avLst/>
                  <a:gdLst>
                    <a:gd name="T0" fmla="*/ 0 w 14"/>
                    <a:gd name="T1" fmla="*/ 0 h 114"/>
                    <a:gd name="T2" fmla="*/ 0 w 14"/>
                    <a:gd name="T3" fmla="*/ 0 h 114"/>
                    <a:gd name="T4" fmla="*/ 14 w 14"/>
                    <a:gd name="T5" fmla="*/ 0 h 114"/>
                    <a:gd name="T6" fmla="*/ 14 w 14"/>
                    <a:gd name="T7" fmla="*/ 114 h 114"/>
                    <a:gd name="T8" fmla="*/ 0 w 14"/>
                    <a:gd name="T9" fmla="*/ 114 h 114"/>
                    <a:gd name="T10" fmla="*/ 0 w 14"/>
                    <a:gd name="T11" fmla="*/ 0 h 114"/>
                  </a:gdLst>
                  <a:ahLst/>
                  <a:cxnLst>
                    <a:cxn ang="0">
                      <a:pos x="T0" y="T1"/>
                    </a:cxn>
                    <a:cxn ang="0">
                      <a:pos x="T2" y="T3"/>
                    </a:cxn>
                    <a:cxn ang="0">
                      <a:pos x="T4" y="T5"/>
                    </a:cxn>
                    <a:cxn ang="0">
                      <a:pos x="T6" y="T7"/>
                    </a:cxn>
                    <a:cxn ang="0">
                      <a:pos x="T8" y="T9"/>
                    </a:cxn>
                    <a:cxn ang="0">
                      <a:pos x="T10" y="T11"/>
                    </a:cxn>
                  </a:cxnLst>
                  <a:rect l="0" t="0" r="r" b="b"/>
                  <a:pathLst>
                    <a:path w="14" h="114">
                      <a:moveTo>
                        <a:pt x="0" y="0"/>
                      </a:moveTo>
                      <a:lnTo>
                        <a:pt x="0" y="0"/>
                      </a:lnTo>
                      <a:lnTo>
                        <a:pt x="14" y="0"/>
                      </a:lnTo>
                      <a:lnTo>
                        <a:pt x="14" y="114"/>
                      </a:lnTo>
                      <a:lnTo>
                        <a:pt x="0" y="114"/>
                      </a:lnTo>
                      <a:lnTo>
                        <a:pt x="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68" name="Freeform 44"/>
                <p:cNvSpPr>
                  <a:spLocks noEditPoints="1"/>
                </p:cNvSpPr>
                <p:nvPr/>
              </p:nvSpPr>
              <p:spPr bwMode="auto">
                <a:xfrm>
                  <a:off x="2127" y="1642"/>
                  <a:ext cx="621" cy="202"/>
                </a:xfrm>
                <a:custGeom>
                  <a:avLst/>
                  <a:gdLst>
                    <a:gd name="T0" fmla="*/ 0 w 1134"/>
                    <a:gd name="T1" fmla="*/ 0 h 378"/>
                    <a:gd name="T2" fmla="*/ 0 w 1134"/>
                    <a:gd name="T3" fmla="*/ 0 h 378"/>
                    <a:gd name="T4" fmla="*/ 1134 w 1134"/>
                    <a:gd name="T5" fmla="*/ 0 h 378"/>
                    <a:gd name="T6" fmla="*/ 1134 w 1134"/>
                    <a:gd name="T7" fmla="*/ 378 h 378"/>
                    <a:gd name="T8" fmla="*/ 0 w 1134"/>
                    <a:gd name="T9" fmla="*/ 378 h 378"/>
                    <a:gd name="T10" fmla="*/ 0 w 1134"/>
                    <a:gd name="T11" fmla="*/ 0 h 378"/>
                    <a:gd name="T12" fmla="*/ 0 w 1134"/>
                    <a:gd name="T13" fmla="*/ 0 h 378"/>
                    <a:gd name="T14" fmla="*/ 0 w 1134"/>
                    <a:gd name="T15" fmla="*/ 0 h 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4" h="378">
                      <a:moveTo>
                        <a:pt x="0" y="0"/>
                      </a:moveTo>
                      <a:lnTo>
                        <a:pt x="0" y="0"/>
                      </a:lnTo>
                      <a:lnTo>
                        <a:pt x="1134" y="0"/>
                      </a:lnTo>
                      <a:lnTo>
                        <a:pt x="1134" y="378"/>
                      </a:lnTo>
                      <a:lnTo>
                        <a:pt x="0" y="378"/>
                      </a:lnTo>
                      <a:lnTo>
                        <a:pt x="0" y="0"/>
                      </a:lnTo>
                      <a:close/>
                      <a:moveTo>
                        <a:pt x="0" y="0"/>
                      </a:moveTo>
                      <a:lnTo>
                        <a:pt x="0" y="0"/>
                      </a:lnTo>
                      <a:close/>
                    </a:path>
                  </a:pathLst>
                </a:custGeom>
                <a:solidFill>
                  <a:srgbClr val="FFFFFF"/>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69" name="Freeform 45"/>
                <p:cNvSpPr>
                  <a:spLocks noEditPoints="1"/>
                </p:cNvSpPr>
                <p:nvPr/>
              </p:nvSpPr>
              <p:spPr bwMode="auto">
                <a:xfrm>
                  <a:off x="2130" y="1642"/>
                  <a:ext cx="621" cy="205"/>
                </a:xfrm>
                <a:custGeom>
                  <a:avLst/>
                  <a:gdLst>
                    <a:gd name="T0" fmla="*/ 0 w 1133"/>
                    <a:gd name="T1" fmla="*/ 9 h 383"/>
                    <a:gd name="T2" fmla="*/ 0 w 1133"/>
                    <a:gd name="T3" fmla="*/ 9 h 383"/>
                    <a:gd name="T4" fmla="*/ 1133 w 1133"/>
                    <a:gd name="T5" fmla="*/ 9 h 383"/>
                    <a:gd name="T6" fmla="*/ 1133 w 1133"/>
                    <a:gd name="T7" fmla="*/ 383 h 383"/>
                    <a:gd name="T8" fmla="*/ 0 w 1133"/>
                    <a:gd name="T9" fmla="*/ 383 h 383"/>
                    <a:gd name="T10" fmla="*/ 0 w 1133"/>
                    <a:gd name="T11" fmla="*/ 9 h 383"/>
                    <a:gd name="T12" fmla="*/ 0 w 1133"/>
                    <a:gd name="T13" fmla="*/ 0 h 383"/>
                    <a:gd name="T14" fmla="*/ 0 w 1133"/>
                    <a:gd name="T15" fmla="*/ 0 h 3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3" h="383">
                      <a:moveTo>
                        <a:pt x="0" y="9"/>
                      </a:moveTo>
                      <a:lnTo>
                        <a:pt x="0" y="9"/>
                      </a:lnTo>
                      <a:lnTo>
                        <a:pt x="1133" y="9"/>
                      </a:lnTo>
                      <a:lnTo>
                        <a:pt x="1133" y="383"/>
                      </a:lnTo>
                      <a:lnTo>
                        <a:pt x="0" y="383"/>
                      </a:lnTo>
                      <a:lnTo>
                        <a:pt x="0" y="9"/>
                      </a:lnTo>
                      <a:close/>
                      <a:moveTo>
                        <a:pt x="0" y="0"/>
                      </a:moveTo>
                      <a:lnTo>
                        <a:pt x="0" y="0"/>
                      </a:lnTo>
                      <a:close/>
                    </a:path>
                  </a:pathLst>
                </a:custGeom>
                <a:noFill/>
                <a:ln w="11113" cap="rnd">
                  <a:solidFill>
                    <a:srgbClr val="000000"/>
                  </a:solidFill>
                  <a:prstDash val="solid"/>
                  <a:round/>
                  <a:headEnd/>
                  <a:tailEnd/>
                </a:ln>
                <a:extLst/>
              </p:spPr>
              <p:txBody>
                <a:bodyPr lIns="68580" tIns="34290" rIns="68580" bIns="34290"/>
                <a:lstStyle/>
                <a:p>
                  <a:pPr>
                    <a:defRPr/>
                  </a:pPr>
                  <a:endParaRPr lang="en-US" sz="1350">
                    <a:solidFill>
                      <a:prstClr val="black"/>
                    </a:solidFill>
                    <a:latin typeface="Calibri" panose="020F0502020204030204"/>
                  </a:endParaRPr>
                </a:p>
              </p:txBody>
            </p:sp>
            <p:sp>
              <p:nvSpPr>
                <p:cNvPr id="170" name="Freeform 46"/>
                <p:cNvSpPr>
                  <a:spLocks/>
                </p:cNvSpPr>
                <p:nvPr/>
              </p:nvSpPr>
              <p:spPr bwMode="auto">
                <a:xfrm>
                  <a:off x="2305" y="1710"/>
                  <a:ext cx="51" cy="62"/>
                </a:xfrm>
                <a:custGeom>
                  <a:avLst/>
                  <a:gdLst>
                    <a:gd name="T0" fmla="*/ 92 w 92"/>
                    <a:gd name="T1" fmla="*/ 0 h 114"/>
                    <a:gd name="T2" fmla="*/ 92 w 92"/>
                    <a:gd name="T3" fmla="*/ 0 h 114"/>
                    <a:gd name="T4" fmla="*/ 92 w 92"/>
                    <a:gd name="T5" fmla="*/ 13 h 114"/>
                    <a:gd name="T6" fmla="*/ 54 w 92"/>
                    <a:gd name="T7" fmla="*/ 13 h 114"/>
                    <a:gd name="T8" fmla="*/ 54 w 92"/>
                    <a:gd name="T9" fmla="*/ 114 h 114"/>
                    <a:gd name="T10" fmla="*/ 38 w 92"/>
                    <a:gd name="T11" fmla="*/ 114 h 114"/>
                    <a:gd name="T12" fmla="*/ 38 w 92"/>
                    <a:gd name="T13" fmla="*/ 13 h 114"/>
                    <a:gd name="T14" fmla="*/ 0 w 92"/>
                    <a:gd name="T15" fmla="*/ 13 h 114"/>
                    <a:gd name="T16" fmla="*/ 0 w 92"/>
                    <a:gd name="T17" fmla="*/ 0 h 114"/>
                    <a:gd name="T18" fmla="*/ 92 w 92"/>
                    <a:gd name="T1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14">
                      <a:moveTo>
                        <a:pt x="92" y="0"/>
                      </a:moveTo>
                      <a:lnTo>
                        <a:pt x="92" y="0"/>
                      </a:lnTo>
                      <a:lnTo>
                        <a:pt x="92" y="13"/>
                      </a:lnTo>
                      <a:lnTo>
                        <a:pt x="54" y="13"/>
                      </a:lnTo>
                      <a:lnTo>
                        <a:pt x="54" y="114"/>
                      </a:lnTo>
                      <a:lnTo>
                        <a:pt x="38" y="114"/>
                      </a:lnTo>
                      <a:lnTo>
                        <a:pt x="38" y="13"/>
                      </a:lnTo>
                      <a:lnTo>
                        <a:pt x="0" y="13"/>
                      </a:lnTo>
                      <a:lnTo>
                        <a:pt x="0" y="0"/>
                      </a:lnTo>
                      <a:lnTo>
                        <a:pt x="92"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71" name="Freeform 47"/>
                <p:cNvSpPr>
                  <a:spLocks/>
                </p:cNvSpPr>
                <p:nvPr/>
              </p:nvSpPr>
              <p:spPr bwMode="auto">
                <a:xfrm>
                  <a:off x="2367" y="1710"/>
                  <a:ext cx="9" cy="62"/>
                </a:xfrm>
                <a:custGeom>
                  <a:avLst/>
                  <a:gdLst>
                    <a:gd name="T0" fmla="*/ 0 w 15"/>
                    <a:gd name="T1" fmla="*/ 0 h 114"/>
                    <a:gd name="T2" fmla="*/ 0 w 15"/>
                    <a:gd name="T3" fmla="*/ 0 h 114"/>
                    <a:gd name="T4" fmla="*/ 15 w 15"/>
                    <a:gd name="T5" fmla="*/ 0 h 114"/>
                    <a:gd name="T6" fmla="*/ 15 w 15"/>
                    <a:gd name="T7" fmla="*/ 114 h 114"/>
                    <a:gd name="T8" fmla="*/ 0 w 15"/>
                    <a:gd name="T9" fmla="*/ 114 h 114"/>
                    <a:gd name="T10" fmla="*/ 0 w 15"/>
                    <a:gd name="T11" fmla="*/ 0 h 114"/>
                  </a:gdLst>
                  <a:ahLst/>
                  <a:cxnLst>
                    <a:cxn ang="0">
                      <a:pos x="T0" y="T1"/>
                    </a:cxn>
                    <a:cxn ang="0">
                      <a:pos x="T2" y="T3"/>
                    </a:cxn>
                    <a:cxn ang="0">
                      <a:pos x="T4" y="T5"/>
                    </a:cxn>
                    <a:cxn ang="0">
                      <a:pos x="T6" y="T7"/>
                    </a:cxn>
                    <a:cxn ang="0">
                      <a:pos x="T8" y="T9"/>
                    </a:cxn>
                    <a:cxn ang="0">
                      <a:pos x="T10" y="T11"/>
                    </a:cxn>
                  </a:cxnLst>
                  <a:rect l="0" t="0" r="r" b="b"/>
                  <a:pathLst>
                    <a:path w="15" h="114">
                      <a:moveTo>
                        <a:pt x="0" y="0"/>
                      </a:moveTo>
                      <a:lnTo>
                        <a:pt x="0" y="0"/>
                      </a:lnTo>
                      <a:lnTo>
                        <a:pt x="15" y="0"/>
                      </a:lnTo>
                      <a:lnTo>
                        <a:pt x="15" y="114"/>
                      </a:lnTo>
                      <a:lnTo>
                        <a:pt x="0" y="114"/>
                      </a:lnTo>
                      <a:lnTo>
                        <a:pt x="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72" name="Freeform 48"/>
                <p:cNvSpPr>
                  <a:spLocks/>
                </p:cNvSpPr>
                <p:nvPr/>
              </p:nvSpPr>
              <p:spPr bwMode="auto">
                <a:xfrm>
                  <a:off x="2388" y="1726"/>
                  <a:ext cx="60" cy="45"/>
                </a:xfrm>
                <a:custGeom>
                  <a:avLst/>
                  <a:gdLst>
                    <a:gd name="T0" fmla="*/ 0 w 111"/>
                    <a:gd name="T1" fmla="*/ 2 h 85"/>
                    <a:gd name="T2" fmla="*/ 0 w 111"/>
                    <a:gd name="T3" fmla="*/ 2 h 85"/>
                    <a:gd name="T4" fmla="*/ 13 w 111"/>
                    <a:gd name="T5" fmla="*/ 2 h 85"/>
                    <a:gd name="T6" fmla="*/ 13 w 111"/>
                    <a:gd name="T7" fmla="*/ 13 h 85"/>
                    <a:gd name="T8" fmla="*/ 22 w 111"/>
                    <a:gd name="T9" fmla="*/ 4 h 85"/>
                    <a:gd name="T10" fmla="*/ 38 w 111"/>
                    <a:gd name="T11" fmla="*/ 0 h 85"/>
                    <a:gd name="T12" fmla="*/ 54 w 111"/>
                    <a:gd name="T13" fmla="*/ 5 h 85"/>
                    <a:gd name="T14" fmla="*/ 60 w 111"/>
                    <a:gd name="T15" fmla="*/ 13 h 85"/>
                    <a:gd name="T16" fmla="*/ 71 w 111"/>
                    <a:gd name="T17" fmla="*/ 3 h 85"/>
                    <a:gd name="T18" fmla="*/ 85 w 111"/>
                    <a:gd name="T19" fmla="*/ 0 h 85"/>
                    <a:gd name="T20" fmla="*/ 108 w 111"/>
                    <a:gd name="T21" fmla="*/ 12 h 85"/>
                    <a:gd name="T22" fmla="*/ 111 w 111"/>
                    <a:gd name="T23" fmla="*/ 29 h 85"/>
                    <a:gd name="T24" fmla="*/ 111 w 111"/>
                    <a:gd name="T25" fmla="*/ 85 h 85"/>
                    <a:gd name="T26" fmla="*/ 97 w 111"/>
                    <a:gd name="T27" fmla="*/ 85 h 85"/>
                    <a:gd name="T28" fmla="*/ 97 w 111"/>
                    <a:gd name="T29" fmla="*/ 27 h 85"/>
                    <a:gd name="T30" fmla="*/ 93 w 111"/>
                    <a:gd name="T31" fmla="*/ 16 h 85"/>
                    <a:gd name="T32" fmla="*/ 83 w 111"/>
                    <a:gd name="T33" fmla="*/ 12 h 85"/>
                    <a:gd name="T34" fmla="*/ 69 w 111"/>
                    <a:gd name="T35" fmla="*/ 18 h 85"/>
                    <a:gd name="T36" fmla="*/ 63 w 111"/>
                    <a:gd name="T37" fmla="*/ 36 h 85"/>
                    <a:gd name="T38" fmla="*/ 63 w 111"/>
                    <a:gd name="T39" fmla="*/ 85 h 85"/>
                    <a:gd name="T40" fmla="*/ 48 w 111"/>
                    <a:gd name="T41" fmla="*/ 85 h 85"/>
                    <a:gd name="T42" fmla="*/ 48 w 111"/>
                    <a:gd name="T43" fmla="*/ 30 h 85"/>
                    <a:gd name="T44" fmla="*/ 46 w 111"/>
                    <a:gd name="T45" fmla="*/ 18 h 85"/>
                    <a:gd name="T46" fmla="*/ 34 w 111"/>
                    <a:gd name="T47" fmla="*/ 12 h 85"/>
                    <a:gd name="T48" fmla="*/ 20 w 111"/>
                    <a:gd name="T49" fmla="*/ 18 h 85"/>
                    <a:gd name="T50" fmla="*/ 14 w 111"/>
                    <a:gd name="T51" fmla="*/ 41 h 85"/>
                    <a:gd name="T52" fmla="*/ 14 w 111"/>
                    <a:gd name="T53" fmla="*/ 85 h 85"/>
                    <a:gd name="T54" fmla="*/ 0 w 111"/>
                    <a:gd name="T55" fmla="*/ 85 h 85"/>
                    <a:gd name="T56" fmla="*/ 0 w 111"/>
                    <a:gd name="T57" fmla="*/ 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1" h="85">
                      <a:moveTo>
                        <a:pt x="0" y="2"/>
                      </a:moveTo>
                      <a:lnTo>
                        <a:pt x="0" y="2"/>
                      </a:lnTo>
                      <a:lnTo>
                        <a:pt x="13" y="2"/>
                      </a:lnTo>
                      <a:lnTo>
                        <a:pt x="13" y="13"/>
                      </a:lnTo>
                      <a:cubicBezTo>
                        <a:pt x="17" y="9"/>
                        <a:pt x="20" y="6"/>
                        <a:pt x="22" y="4"/>
                      </a:cubicBezTo>
                      <a:cubicBezTo>
                        <a:pt x="27" y="1"/>
                        <a:pt x="32" y="0"/>
                        <a:pt x="38" y="0"/>
                      </a:cubicBezTo>
                      <a:cubicBezTo>
                        <a:pt x="45" y="0"/>
                        <a:pt x="50" y="1"/>
                        <a:pt x="54" y="5"/>
                      </a:cubicBezTo>
                      <a:cubicBezTo>
                        <a:pt x="56" y="6"/>
                        <a:pt x="58" y="9"/>
                        <a:pt x="60" y="13"/>
                      </a:cubicBezTo>
                      <a:cubicBezTo>
                        <a:pt x="63" y="8"/>
                        <a:pt x="67" y="5"/>
                        <a:pt x="71" y="3"/>
                      </a:cubicBezTo>
                      <a:cubicBezTo>
                        <a:pt x="75" y="1"/>
                        <a:pt x="80" y="0"/>
                        <a:pt x="85" y="0"/>
                      </a:cubicBezTo>
                      <a:cubicBezTo>
                        <a:pt x="97" y="0"/>
                        <a:pt x="104" y="4"/>
                        <a:pt x="108" y="12"/>
                      </a:cubicBezTo>
                      <a:cubicBezTo>
                        <a:pt x="110" y="16"/>
                        <a:pt x="111" y="22"/>
                        <a:pt x="111" y="29"/>
                      </a:cubicBezTo>
                      <a:lnTo>
                        <a:pt x="111" y="85"/>
                      </a:lnTo>
                      <a:lnTo>
                        <a:pt x="97" y="85"/>
                      </a:lnTo>
                      <a:lnTo>
                        <a:pt x="97" y="27"/>
                      </a:lnTo>
                      <a:cubicBezTo>
                        <a:pt x="97" y="21"/>
                        <a:pt x="96" y="18"/>
                        <a:pt x="93" y="16"/>
                      </a:cubicBezTo>
                      <a:cubicBezTo>
                        <a:pt x="90" y="13"/>
                        <a:pt x="87" y="12"/>
                        <a:pt x="83" y="12"/>
                      </a:cubicBezTo>
                      <a:cubicBezTo>
                        <a:pt x="77" y="12"/>
                        <a:pt x="72" y="14"/>
                        <a:pt x="69" y="18"/>
                      </a:cubicBezTo>
                      <a:cubicBezTo>
                        <a:pt x="65" y="22"/>
                        <a:pt x="63" y="28"/>
                        <a:pt x="63" y="36"/>
                      </a:cubicBezTo>
                      <a:lnTo>
                        <a:pt x="63" y="85"/>
                      </a:lnTo>
                      <a:lnTo>
                        <a:pt x="48" y="85"/>
                      </a:lnTo>
                      <a:lnTo>
                        <a:pt x="48" y="30"/>
                      </a:lnTo>
                      <a:cubicBezTo>
                        <a:pt x="48" y="25"/>
                        <a:pt x="48" y="21"/>
                        <a:pt x="46" y="18"/>
                      </a:cubicBezTo>
                      <a:cubicBezTo>
                        <a:pt x="44" y="14"/>
                        <a:pt x="40" y="12"/>
                        <a:pt x="34" y="12"/>
                      </a:cubicBezTo>
                      <a:cubicBezTo>
                        <a:pt x="29" y="12"/>
                        <a:pt x="24" y="14"/>
                        <a:pt x="20" y="18"/>
                      </a:cubicBezTo>
                      <a:cubicBezTo>
                        <a:pt x="16" y="23"/>
                        <a:pt x="14" y="30"/>
                        <a:pt x="14" y="41"/>
                      </a:cubicBezTo>
                      <a:lnTo>
                        <a:pt x="14" y="85"/>
                      </a:lnTo>
                      <a:lnTo>
                        <a:pt x="0" y="85"/>
                      </a:lnTo>
                      <a:lnTo>
                        <a:pt x="0" y="2"/>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73" name="Freeform 49"/>
                <p:cNvSpPr>
                  <a:spLocks noEditPoints="1"/>
                </p:cNvSpPr>
                <p:nvPr/>
              </p:nvSpPr>
              <p:spPr bwMode="auto">
                <a:xfrm>
                  <a:off x="2460" y="1710"/>
                  <a:ext cx="8" cy="62"/>
                </a:xfrm>
                <a:custGeom>
                  <a:avLst/>
                  <a:gdLst>
                    <a:gd name="T0" fmla="*/ 0 w 14"/>
                    <a:gd name="T1" fmla="*/ 31 h 114"/>
                    <a:gd name="T2" fmla="*/ 0 w 14"/>
                    <a:gd name="T3" fmla="*/ 31 h 114"/>
                    <a:gd name="T4" fmla="*/ 14 w 14"/>
                    <a:gd name="T5" fmla="*/ 31 h 114"/>
                    <a:gd name="T6" fmla="*/ 14 w 14"/>
                    <a:gd name="T7" fmla="*/ 114 h 114"/>
                    <a:gd name="T8" fmla="*/ 0 w 14"/>
                    <a:gd name="T9" fmla="*/ 114 h 114"/>
                    <a:gd name="T10" fmla="*/ 0 w 14"/>
                    <a:gd name="T11" fmla="*/ 31 h 114"/>
                    <a:gd name="T12" fmla="*/ 0 w 14"/>
                    <a:gd name="T13" fmla="*/ 0 h 114"/>
                    <a:gd name="T14" fmla="*/ 0 w 14"/>
                    <a:gd name="T15" fmla="*/ 0 h 114"/>
                    <a:gd name="T16" fmla="*/ 14 w 14"/>
                    <a:gd name="T17" fmla="*/ 0 h 114"/>
                    <a:gd name="T18" fmla="*/ 14 w 14"/>
                    <a:gd name="T19" fmla="*/ 16 h 114"/>
                    <a:gd name="T20" fmla="*/ 0 w 14"/>
                    <a:gd name="T21" fmla="*/ 16 h 114"/>
                    <a:gd name="T22" fmla="*/ 0 w 14"/>
                    <a:gd name="T2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14">
                      <a:moveTo>
                        <a:pt x="0" y="31"/>
                      </a:moveTo>
                      <a:lnTo>
                        <a:pt x="0" y="31"/>
                      </a:lnTo>
                      <a:lnTo>
                        <a:pt x="14" y="31"/>
                      </a:lnTo>
                      <a:lnTo>
                        <a:pt x="14" y="114"/>
                      </a:lnTo>
                      <a:lnTo>
                        <a:pt x="0" y="114"/>
                      </a:lnTo>
                      <a:lnTo>
                        <a:pt x="0" y="31"/>
                      </a:lnTo>
                      <a:close/>
                      <a:moveTo>
                        <a:pt x="0" y="0"/>
                      </a:moveTo>
                      <a:lnTo>
                        <a:pt x="0" y="0"/>
                      </a:lnTo>
                      <a:lnTo>
                        <a:pt x="14" y="0"/>
                      </a:lnTo>
                      <a:lnTo>
                        <a:pt x="14" y="16"/>
                      </a:lnTo>
                      <a:lnTo>
                        <a:pt x="0" y="16"/>
                      </a:lnTo>
                      <a:lnTo>
                        <a:pt x="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74" name="Freeform 50"/>
                <p:cNvSpPr>
                  <a:spLocks noEditPoints="1"/>
                </p:cNvSpPr>
                <p:nvPr/>
              </p:nvSpPr>
              <p:spPr bwMode="auto">
                <a:xfrm>
                  <a:off x="2480" y="1726"/>
                  <a:ext cx="38" cy="45"/>
                </a:xfrm>
                <a:custGeom>
                  <a:avLst/>
                  <a:gdLst>
                    <a:gd name="T0" fmla="*/ 0 w 68"/>
                    <a:gd name="T1" fmla="*/ 2 h 85"/>
                    <a:gd name="T2" fmla="*/ 0 w 68"/>
                    <a:gd name="T3" fmla="*/ 2 h 85"/>
                    <a:gd name="T4" fmla="*/ 14 w 68"/>
                    <a:gd name="T5" fmla="*/ 2 h 85"/>
                    <a:gd name="T6" fmla="*/ 14 w 68"/>
                    <a:gd name="T7" fmla="*/ 13 h 85"/>
                    <a:gd name="T8" fmla="*/ 26 w 68"/>
                    <a:gd name="T9" fmla="*/ 3 h 85"/>
                    <a:gd name="T10" fmla="*/ 41 w 68"/>
                    <a:gd name="T11" fmla="*/ 0 h 85"/>
                    <a:gd name="T12" fmla="*/ 65 w 68"/>
                    <a:gd name="T13" fmla="*/ 12 h 85"/>
                    <a:gd name="T14" fmla="*/ 68 w 68"/>
                    <a:gd name="T15" fmla="*/ 31 h 85"/>
                    <a:gd name="T16" fmla="*/ 68 w 68"/>
                    <a:gd name="T17" fmla="*/ 85 h 85"/>
                    <a:gd name="T18" fmla="*/ 54 w 68"/>
                    <a:gd name="T19" fmla="*/ 85 h 85"/>
                    <a:gd name="T20" fmla="*/ 54 w 68"/>
                    <a:gd name="T21" fmla="*/ 32 h 85"/>
                    <a:gd name="T22" fmla="*/ 52 w 68"/>
                    <a:gd name="T23" fmla="*/ 20 h 85"/>
                    <a:gd name="T24" fmla="*/ 38 w 68"/>
                    <a:gd name="T25" fmla="*/ 12 h 85"/>
                    <a:gd name="T26" fmla="*/ 30 w 68"/>
                    <a:gd name="T27" fmla="*/ 13 h 85"/>
                    <a:gd name="T28" fmla="*/ 20 w 68"/>
                    <a:gd name="T29" fmla="*/ 20 h 85"/>
                    <a:gd name="T30" fmla="*/ 15 w 68"/>
                    <a:gd name="T31" fmla="*/ 29 h 85"/>
                    <a:gd name="T32" fmla="*/ 14 w 68"/>
                    <a:gd name="T33" fmla="*/ 41 h 85"/>
                    <a:gd name="T34" fmla="*/ 14 w 68"/>
                    <a:gd name="T35" fmla="*/ 85 h 85"/>
                    <a:gd name="T36" fmla="*/ 0 w 68"/>
                    <a:gd name="T37" fmla="*/ 85 h 85"/>
                    <a:gd name="T38" fmla="*/ 0 w 68"/>
                    <a:gd name="T39" fmla="*/ 2 h 85"/>
                    <a:gd name="T40" fmla="*/ 33 w 68"/>
                    <a:gd name="T41" fmla="*/ 0 h 85"/>
                    <a:gd name="T42" fmla="*/ 33 w 68"/>
                    <a:gd name="T43" fmla="*/ 0 h 85"/>
                    <a:gd name="T44" fmla="*/ 33 w 68"/>
                    <a:gd name="T4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 h="85">
                      <a:moveTo>
                        <a:pt x="0" y="2"/>
                      </a:moveTo>
                      <a:lnTo>
                        <a:pt x="0" y="2"/>
                      </a:lnTo>
                      <a:lnTo>
                        <a:pt x="14" y="2"/>
                      </a:lnTo>
                      <a:lnTo>
                        <a:pt x="14" y="13"/>
                      </a:lnTo>
                      <a:cubicBezTo>
                        <a:pt x="18" y="9"/>
                        <a:pt x="22" y="5"/>
                        <a:pt x="26" y="3"/>
                      </a:cubicBezTo>
                      <a:cubicBezTo>
                        <a:pt x="31" y="1"/>
                        <a:pt x="35" y="0"/>
                        <a:pt x="41" y="0"/>
                      </a:cubicBezTo>
                      <a:cubicBezTo>
                        <a:pt x="53" y="0"/>
                        <a:pt x="61" y="4"/>
                        <a:pt x="65" y="12"/>
                      </a:cubicBezTo>
                      <a:cubicBezTo>
                        <a:pt x="67" y="17"/>
                        <a:pt x="68" y="23"/>
                        <a:pt x="68" y="31"/>
                      </a:cubicBezTo>
                      <a:lnTo>
                        <a:pt x="68" y="85"/>
                      </a:lnTo>
                      <a:lnTo>
                        <a:pt x="54" y="85"/>
                      </a:lnTo>
                      <a:lnTo>
                        <a:pt x="54" y="32"/>
                      </a:lnTo>
                      <a:cubicBezTo>
                        <a:pt x="54" y="27"/>
                        <a:pt x="53" y="23"/>
                        <a:pt x="52" y="20"/>
                      </a:cubicBezTo>
                      <a:cubicBezTo>
                        <a:pt x="49" y="15"/>
                        <a:pt x="45" y="12"/>
                        <a:pt x="38" y="12"/>
                      </a:cubicBezTo>
                      <a:cubicBezTo>
                        <a:pt x="35" y="12"/>
                        <a:pt x="32" y="13"/>
                        <a:pt x="30" y="13"/>
                      </a:cubicBezTo>
                      <a:cubicBezTo>
                        <a:pt x="26" y="14"/>
                        <a:pt x="23" y="17"/>
                        <a:pt x="20" y="20"/>
                      </a:cubicBezTo>
                      <a:cubicBezTo>
                        <a:pt x="18" y="23"/>
                        <a:pt x="16" y="26"/>
                        <a:pt x="15" y="29"/>
                      </a:cubicBezTo>
                      <a:cubicBezTo>
                        <a:pt x="15" y="32"/>
                        <a:pt x="14" y="36"/>
                        <a:pt x="14" y="41"/>
                      </a:cubicBezTo>
                      <a:lnTo>
                        <a:pt x="14" y="85"/>
                      </a:lnTo>
                      <a:lnTo>
                        <a:pt x="0" y="85"/>
                      </a:lnTo>
                      <a:lnTo>
                        <a:pt x="0" y="2"/>
                      </a:lnTo>
                      <a:close/>
                      <a:moveTo>
                        <a:pt x="33" y="0"/>
                      </a:moveTo>
                      <a:lnTo>
                        <a:pt x="33" y="0"/>
                      </a:lnTo>
                      <a:lnTo>
                        <a:pt x="33"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75" name="Freeform 51"/>
                <p:cNvSpPr>
                  <a:spLocks noEditPoints="1"/>
                </p:cNvSpPr>
                <p:nvPr/>
              </p:nvSpPr>
              <p:spPr bwMode="auto">
                <a:xfrm>
                  <a:off x="2525" y="1726"/>
                  <a:ext cx="41" cy="63"/>
                </a:xfrm>
                <a:custGeom>
                  <a:avLst/>
                  <a:gdLst>
                    <a:gd name="T0" fmla="*/ 35 w 73"/>
                    <a:gd name="T1" fmla="*/ 0 h 120"/>
                    <a:gd name="T2" fmla="*/ 35 w 73"/>
                    <a:gd name="T3" fmla="*/ 0 h 120"/>
                    <a:gd name="T4" fmla="*/ 52 w 73"/>
                    <a:gd name="T5" fmla="*/ 5 h 120"/>
                    <a:gd name="T6" fmla="*/ 60 w 73"/>
                    <a:gd name="T7" fmla="*/ 13 h 120"/>
                    <a:gd name="T8" fmla="*/ 60 w 73"/>
                    <a:gd name="T9" fmla="*/ 2 h 120"/>
                    <a:gd name="T10" fmla="*/ 73 w 73"/>
                    <a:gd name="T11" fmla="*/ 2 h 120"/>
                    <a:gd name="T12" fmla="*/ 73 w 73"/>
                    <a:gd name="T13" fmla="*/ 78 h 120"/>
                    <a:gd name="T14" fmla="*/ 68 w 73"/>
                    <a:gd name="T15" fmla="*/ 103 h 120"/>
                    <a:gd name="T16" fmla="*/ 35 w 73"/>
                    <a:gd name="T17" fmla="*/ 120 h 120"/>
                    <a:gd name="T18" fmla="*/ 13 w 73"/>
                    <a:gd name="T19" fmla="*/ 114 h 120"/>
                    <a:gd name="T20" fmla="*/ 2 w 73"/>
                    <a:gd name="T21" fmla="*/ 95 h 120"/>
                    <a:gd name="T22" fmla="*/ 17 w 73"/>
                    <a:gd name="T23" fmla="*/ 95 h 120"/>
                    <a:gd name="T24" fmla="*/ 21 w 73"/>
                    <a:gd name="T25" fmla="*/ 104 h 120"/>
                    <a:gd name="T26" fmla="*/ 36 w 73"/>
                    <a:gd name="T27" fmla="*/ 108 h 120"/>
                    <a:gd name="T28" fmla="*/ 57 w 73"/>
                    <a:gd name="T29" fmla="*/ 97 h 120"/>
                    <a:gd name="T30" fmla="*/ 59 w 73"/>
                    <a:gd name="T31" fmla="*/ 73 h 120"/>
                    <a:gd name="T32" fmla="*/ 49 w 73"/>
                    <a:gd name="T33" fmla="*/ 83 h 120"/>
                    <a:gd name="T34" fmla="*/ 34 w 73"/>
                    <a:gd name="T35" fmla="*/ 86 h 120"/>
                    <a:gd name="T36" fmla="*/ 10 w 73"/>
                    <a:gd name="T37" fmla="*/ 76 h 120"/>
                    <a:gd name="T38" fmla="*/ 0 w 73"/>
                    <a:gd name="T39" fmla="*/ 44 h 120"/>
                    <a:gd name="T40" fmla="*/ 10 w 73"/>
                    <a:gd name="T41" fmla="*/ 12 h 120"/>
                    <a:gd name="T42" fmla="*/ 35 w 73"/>
                    <a:gd name="T43" fmla="*/ 0 h 120"/>
                    <a:gd name="T44" fmla="*/ 35 w 73"/>
                    <a:gd name="T45" fmla="*/ 0 h 120"/>
                    <a:gd name="T46" fmla="*/ 60 w 73"/>
                    <a:gd name="T47" fmla="*/ 43 h 120"/>
                    <a:gd name="T48" fmla="*/ 60 w 73"/>
                    <a:gd name="T49" fmla="*/ 43 h 120"/>
                    <a:gd name="T50" fmla="*/ 54 w 73"/>
                    <a:gd name="T51" fmla="*/ 20 h 120"/>
                    <a:gd name="T52" fmla="*/ 37 w 73"/>
                    <a:gd name="T53" fmla="*/ 12 h 120"/>
                    <a:gd name="T54" fmla="*/ 17 w 73"/>
                    <a:gd name="T55" fmla="*/ 26 h 120"/>
                    <a:gd name="T56" fmla="*/ 14 w 73"/>
                    <a:gd name="T57" fmla="*/ 46 h 120"/>
                    <a:gd name="T58" fmla="*/ 20 w 73"/>
                    <a:gd name="T59" fmla="*/ 67 h 120"/>
                    <a:gd name="T60" fmla="*/ 35 w 73"/>
                    <a:gd name="T61" fmla="*/ 74 h 120"/>
                    <a:gd name="T62" fmla="*/ 57 w 73"/>
                    <a:gd name="T63" fmla="*/ 61 h 120"/>
                    <a:gd name="T64" fmla="*/ 60 w 73"/>
                    <a:gd name="T65" fmla="*/ 43 h 120"/>
                    <a:gd name="T66" fmla="*/ 60 w 73"/>
                    <a:gd name="T67" fmla="*/ 43 h 120"/>
                    <a:gd name="T68" fmla="*/ 36 w 73"/>
                    <a:gd name="T69" fmla="*/ 0 h 120"/>
                    <a:gd name="T70" fmla="*/ 36 w 73"/>
                    <a:gd name="T71" fmla="*/ 0 h 120"/>
                    <a:gd name="T72" fmla="*/ 36 w 73"/>
                    <a:gd name="T7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120">
                      <a:moveTo>
                        <a:pt x="35" y="0"/>
                      </a:moveTo>
                      <a:lnTo>
                        <a:pt x="35" y="0"/>
                      </a:lnTo>
                      <a:cubicBezTo>
                        <a:pt x="41" y="0"/>
                        <a:pt x="47" y="2"/>
                        <a:pt x="52" y="5"/>
                      </a:cubicBezTo>
                      <a:cubicBezTo>
                        <a:pt x="54" y="7"/>
                        <a:pt x="57" y="9"/>
                        <a:pt x="60" y="13"/>
                      </a:cubicBezTo>
                      <a:lnTo>
                        <a:pt x="60" y="2"/>
                      </a:lnTo>
                      <a:lnTo>
                        <a:pt x="73" y="2"/>
                      </a:lnTo>
                      <a:lnTo>
                        <a:pt x="73" y="78"/>
                      </a:lnTo>
                      <a:cubicBezTo>
                        <a:pt x="73" y="89"/>
                        <a:pt x="71" y="97"/>
                        <a:pt x="68" y="103"/>
                      </a:cubicBezTo>
                      <a:cubicBezTo>
                        <a:pt x="62" y="114"/>
                        <a:pt x="51" y="120"/>
                        <a:pt x="35" y="120"/>
                      </a:cubicBezTo>
                      <a:cubicBezTo>
                        <a:pt x="26" y="120"/>
                        <a:pt x="19" y="118"/>
                        <a:pt x="13" y="114"/>
                      </a:cubicBezTo>
                      <a:cubicBezTo>
                        <a:pt x="7" y="110"/>
                        <a:pt x="3" y="104"/>
                        <a:pt x="2" y="95"/>
                      </a:cubicBezTo>
                      <a:lnTo>
                        <a:pt x="17" y="95"/>
                      </a:lnTo>
                      <a:cubicBezTo>
                        <a:pt x="17" y="99"/>
                        <a:pt x="19" y="102"/>
                        <a:pt x="21" y="104"/>
                      </a:cubicBezTo>
                      <a:cubicBezTo>
                        <a:pt x="24" y="107"/>
                        <a:pt x="29" y="108"/>
                        <a:pt x="36" y="108"/>
                      </a:cubicBezTo>
                      <a:cubicBezTo>
                        <a:pt x="46" y="108"/>
                        <a:pt x="53" y="105"/>
                        <a:pt x="57" y="97"/>
                      </a:cubicBezTo>
                      <a:cubicBezTo>
                        <a:pt x="59" y="93"/>
                        <a:pt x="60" y="85"/>
                        <a:pt x="59" y="73"/>
                      </a:cubicBezTo>
                      <a:cubicBezTo>
                        <a:pt x="57" y="77"/>
                        <a:pt x="53" y="81"/>
                        <a:pt x="49" y="83"/>
                      </a:cubicBezTo>
                      <a:cubicBezTo>
                        <a:pt x="45" y="85"/>
                        <a:pt x="40" y="86"/>
                        <a:pt x="34" y="86"/>
                      </a:cubicBezTo>
                      <a:cubicBezTo>
                        <a:pt x="25" y="86"/>
                        <a:pt x="17" y="83"/>
                        <a:pt x="10" y="76"/>
                      </a:cubicBezTo>
                      <a:cubicBezTo>
                        <a:pt x="3" y="70"/>
                        <a:pt x="0" y="59"/>
                        <a:pt x="0" y="44"/>
                      </a:cubicBezTo>
                      <a:cubicBezTo>
                        <a:pt x="0" y="31"/>
                        <a:pt x="3" y="20"/>
                        <a:pt x="10" y="12"/>
                      </a:cubicBezTo>
                      <a:cubicBezTo>
                        <a:pt x="17" y="4"/>
                        <a:pt x="25" y="0"/>
                        <a:pt x="35" y="0"/>
                      </a:cubicBezTo>
                      <a:lnTo>
                        <a:pt x="35" y="0"/>
                      </a:lnTo>
                      <a:close/>
                      <a:moveTo>
                        <a:pt x="60" y="43"/>
                      </a:moveTo>
                      <a:lnTo>
                        <a:pt x="60" y="43"/>
                      </a:lnTo>
                      <a:cubicBezTo>
                        <a:pt x="60" y="32"/>
                        <a:pt x="58" y="25"/>
                        <a:pt x="54" y="20"/>
                      </a:cubicBezTo>
                      <a:cubicBezTo>
                        <a:pt x="49" y="15"/>
                        <a:pt x="44" y="12"/>
                        <a:pt x="37" y="12"/>
                      </a:cubicBezTo>
                      <a:cubicBezTo>
                        <a:pt x="27" y="12"/>
                        <a:pt x="21" y="17"/>
                        <a:pt x="17" y="26"/>
                      </a:cubicBezTo>
                      <a:cubicBezTo>
                        <a:pt x="15" y="31"/>
                        <a:pt x="14" y="38"/>
                        <a:pt x="14" y="46"/>
                      </a:cubicBezTo>
                      <a:cubicBezTo>
                        <a:pt x="14" y="55"/>
                        <a:pt x="16" y="62"/>
                        <a:pt x="20" y="67"/>
                      </a:cubicBezTo>
                      <a:cubicBezTo>
                        <a:pt x="24" y="72"/>
                        <a:pt x="29" y="74"/>
                        <a:pt x="35" y="74"/>
                      </a:cubicBezTo>
                      <a:cubicBezTo>
                        <a:pt x="45" y="74"/>
                        <a:pt x="52" y="70"/>
                        <a:pt x="57" y="61"/>
                      </a:cubicBezTo>
                      <a:cubicBezTo>
                        <a:pt x="59" y="56"/>
                        <a:pt x="60" y="50"/>
                        <a:pt x="60" y="43"/>
                      </a:cubicBezTo>
                      <a:lnTo>
                        <a:pt x="60" y="43"/>
                      </a:lnTo>
                      <a:close/>
                      <a:moveTo>
                        <a:pt x="36" y="0"/>
                      </a:moveTo>
                      <a:lnTo>
                        <a:pt x="36" y="0"/>
                      </a:lnTo>
                      <a:lnTo>
                        <a:pt x="36"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76" name="Freeform 52"/>
                <p:cNvSpPr>
                  <a:spLocks noEditPoints="1"/>
                </p:cNvSpPr>
                <p:nvPr/>
              </p:nvSpPr>
              <p:spPr bwMode="auto">
                <a:xfrm>
                  <a:off x="2954" y="2447"/>
                  <a:ext cx="621" cy="202"/>
                </a:xfrm>
                <a:custGeom>
                  <a:avLst/>
                  <a:gdLst>
                    <a:gd name="T0" fmla="*/ 0 w 1133"/>
                    <a:gd name="T1" fmla="*/ 0 h 378"/>
                    <a:gd name="T2" fmla="*/ 0 w 1133"/>
                    <a:gd name="T3" fmla="*/ 0 h 378"/>
                    <a:gd name="T4" fmla="*/ 1133 w 1133"/>
                    <a:gd name="T5" fmla="*/ 0 h 378"/>
                    <a:gd name="T6" fmla="*/ 1133 w 1133"/>
                    <a:gd name="T7" fmla="*/ 378 h 378"/>
                    <a:gd name="T8" fmla="*/ 0 w 1133"/>
                    <a:gd name="T9" fmla="*/ 378 h 378"/>
                    <a:gd name="T10" fmla="*/ 0 w 1133"/>
                    <a:gd name="T11" fmla="*/ 0 h 378"/>
                    <a:gd name="T12" fmla="*/ 0 w 1133"/>
                    <a:gd name="T13" fmla="*/ 0 h 378"/>
                    <a:gd name="T14" fmla="*/ 0 w 1133"/>
                    <a:gd name="T15" fmla="*/ 0 h 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3" h="378">
                      <a:moveTo>
                        <a:pt x="0" y="0"/>
                      </a:moveTo>
                      <a:lnTo>
                        <a:pt x="0" y="0"/>
                      </a:lnTo>
                      <a:lnTo>
                        <a:pt x="1133" y="0"/>
                      </a:lnTo>
                      <a:lnTo>
                        <a:pt x="1133" y="378"/>
                      </a:lnTo>
                      <a:lnTo>
                        <a:pt x="0" y="378"/>
                      </a:lnTo>
                      <a:lnTo>
                        <a:pt x="0" y="0"/>
                      </a:lnTo>
                      <a:close/>
                      <a:moveTo>
                        <a:pt x="0" y="0"/>
                      </a:moveTo>
                      <a:lnTo>
                        <a:pt x="0" y="0"/>
                      </a:lnTo>
                      <a:close/>
                    </a:path>
                  </a:pathLst>
                </a:custGeom>
                <a:solidFill>
                  <a:srgbClr val="FFFFFF"/>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77" name="Freeform 53"/>
                <p:cNvSpPr>
                  <a:spLocks noEditPoints="1"/>
                </p:cNvSpPr>
                <p:nvPr/>
              </p:nvSpPr>
              <p:spPr bwMode="auto">
                <a:xfrm>
                  <a:off x="2954" y="2447"/>
                  <a:ext cx="621" cy="200"/>
                </a:xfrm>
                <a:custGeom>
                  <a:avLst/>
                  <a:gdLst>
                    <a:gd name="T0" fmla="*/ 0 w 1134"/>
                    <a:gd name="T1" fmla="*/ 4 h 377"/>
                    <a:gd name="T2" fmla="*/ 0 w 1134"/>
                    <a:gd name="T3" fmla="*/ 4 h 377"/>
                    <a:gd name="T4" fmla="*/ 1134 w 1134"/>
                    <a:gd name="T5" fmla="*/ 4 h 377"/>
                    <a:gd name="T6" fmla="*/ 1134 w 1134"/>
                    <a:gd name="T7" fmla="*/ 377 h 377"/>
                    <a:gd name="T8" fmla="*/ 0 w 1134"/>
                    <a:gd name="T9" fmla="*/ 377 h 377"/>
                    <a:gd name="T10" fmla="*/ 0 w 1134"/>
                    <a:gd name="T11" fmla="*/ 4 h 377"/>
                    <a:gd name="T12" fmla="*/ 0 w 1134"/>
                    <a:gd name="T13" fmla="*/ 0 h 377"/>
                    <a:gd name="T14" fmla="*/ 0 w 1134"/>
                    <a:gd name="T15" fmla="*/ 0 h 3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4" h="377">
                      <a:moveTo>
                        <a:pt x="0" y="4"/>
                      </a:moveTo>
                      <a:lnTo>
                        <a:pt x="0" y="4"/>
                      </a:lnTo>
                      <a:lnTo>
                        <a:pt x="1134" y="4"/>
                      </a:lnTo>
                      <a:lnTo>
                        <a:pt x="1134" y="377"/>
                      </a:lnTo>
                      <a:lnTo>
                        <a:pt x="0" y="377"/>
                      </a:lnTo>
                      <a:lnTo>
                        <a:pt x="0" y="4"/>
                      </a:lnTo>
                      <a:close/>
                      <a:moveTo>
                        <a:pt x="0" y="0"/>
                      </a:moveTo>
                      <a:lnTo>
                        <a:pt x="0" y="0"/>
                      </a:lnTo>
                      <a:close/>
                    </a:path>
                  </a:pathLst>
                </a:custGeom>
                <a:noFill/>
                <a:ln w="11113" cap="rnd">
                  <a:solidFill>
                    <a:srgbClr val="000000"/>
                  </a:solidFill>
                  <a:prstDash val="solid"/>
                  <a:round/>
                  <a:headEnd/>
                  <a:tailEnd/>
                </a:ln>
                <a:extLst/>
              </p:spPr>
              <p:txBody>
                <a:bodyPr lIns="68580" tIns="34290" rIns="68580" bIns="34290"/>
                <a:lstStyle/>
                <a:p>
                  <a:pPr>
                    <a:defRPr/>
                  </a:pPr>
                  <a:endParaRPr lang="en-US" sz="1350">
                    <a:solidFill>
                      <a:prstClr val="black"/>
                    </a:solidFill>
                    <a:latin typeface="Calibri" panose="020F0502020204030204"/>
                  </a:endParaRPr>
                </a:p>
              </p:txBody>
            </p:sp>
            <p:sp>
              <p:nvSpPr>
                <p:cNvPr id="178" name="Freeform 54"/>
                <p:cNvSpPr>
                  <a:spLocks noEditPoints="1"/>
                </p:cNvSpPr>
                <p:nvPr/>
              </p:nvSpPr>
              <p:spPr bwMode="auto">
                <a:xfrm>
                  <a:off x="3113" y="2480"/>
                  <a:ext cx="41" cy="63"/>
                </a:xfrm>
                <a:custGeom>
                  <a:avLst/>
                  <a:gdLst>
                    <a:gd name="T0" fmla="*/ 36 w 73"/>
                    <a:gd name="T1" fmla="*/ 76 h 118"/>
                    <a:gd name="T2" fmla="*/ 36 w 73"/>
                    <a:gd name="T3" fmla="*/ 76 h 118"/>
                    <a:gd name="T4" fmla="*/ 52 w 73"/>
                    <a:gd name="T5" fmla="*/ 68 h 118"/>
                    <a:gd name="T6" fmla="*/ 59 w 73"/>
                    <a:gd name="T7" fmla="*/ 43 h 118"/>
                    <a:gd name="T8" fmla="*/ 56 w 73"/>
                    <a:gd name="T9" fmla="*/ 26 h 118"/>
                    <a:gd name="T10" fmla="*/ 36 w 73"/>
                    <a:gd name="T11" fmla="*/ 12 h 118"/>
                    <a:gd name="T12" fmla="*/ 16 w 73"/>
                    <a:gd name="T13" fmla="*/ 27 h 118"/>
                    <a:gd name="T14" fmla="*/ 13 w 73"/>
                    <a:gd name="T15" fmla="*/ 47 h 118"/>
                    <a:gd name="T16" fmla="*/ 16 w 73"/>
                    <a:gd name="T17" fmla="*/ 63 h 118"/>
                    <a:gd name="T18" fmla="*/ 36 w 73"/>
                    <a:gd name="T19" fmla="*/ 76 h 118"/>
                    <a:gd name="T20" fmla="*/ 36 w 73"/>
                    <a:gd name="T21" fmla="*/ 76 h 118"/>
                    <a:gd name="T22" fmla="*/ 0 w 73"/>
                    <a:gd name="T23" fmla="*/ 2 h 118"/>
                    <a:gd name="T24" fmla="*/ 0 w 73"/>
                    <a:gd name="T25" fmla="*/ 2 h 118"/>
                    <a:gd name="T26" fmla="*/ 13 w 73"/>
                    <a:gd name="T27" fmla="*/ 2 h 118"/>
                    <a:gd name="T28" fmla="*/ 13 w 73"/>
                    <a:gd name="T29" fmla="*/ 13 h 118"/>
                    <a:gd name="T30" fmla="*/ 22 w 73"/>
                    <a:gd name="T31" fmla="*/ 5 h 118"/>
                    <a:gd name="T32" fmla="*/ 39 w 73"/>
                    <a:gd name="T33" fmla="*/ 0 h 118"/>
                    <a:gd name="T34" fmla="*/ 63 w 73"/>
                    <a:gd name="T35" fmla="*/ 11 h 118"/>
                    <a:gd name="T36" fmla="*/ 73 w 73"/>
                    <a:gd name="T37" fmla="*/ 42 h 118"/>
                    <a:gd name="T38" fmla="*/ 59 w 73"/>
                    <a:gd name="T39" fmla="*/ 81 h 118"/>
                    <a:gd name="T40" fmla="*/ 38 w 73"/>
                    <a:gd name="T41" fmla="*/ 88 h 118"/>
                    <a:gd name="T42" fmla="*/ 22 w 73"/>
                    <a:gd name="T43" fmla="*/ 84 h 118"/>
                    <a:gd name="T44" fmla="*/ 14 w 73"/>
                    <a:gd name="T45" fmla="*/ 76 h 118"/>
                    <a:gd name="T46" fmla="*/ 14 w 73"/>
                    <a:gd name="T47" fmla="*/ 118 h 118"/>
                    <a:gd name="T48" fmla="*/ 0 w 73"/>
                    <a:gd name="T49" fmla="*/ 118 h 118"/>
                    <a:gd name="T50" fmla="*/ 0 w 73"/>
                    <a:gd name="T51" fmla="*/ 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18">
                      <a:moveTo>
                        <a:pt x="36" y="76"/>
                      </a:moveTo>
                      <a:lnTo>
                        <a:pt x="36" y="76"/>
                      </a:lnTo>
                      <a:cubicBezTo>
                        <a:pt x="42" y="76"/>
                        <a:pt x="48" y="73"/>
                        <a:pt x="52" y="68"/>
                      </a:cubicBezTo>
                      <a:cubicBezTo>
                        <a:pt x="56" y="62"/>
                        <a:pt x="59" y="54"/>
                        <a:pt x="59" y="43"/>
                      </a:cubicBezTo>
                      <a:cubicBezTo>
                        <a:pt x="59" y="36"/>
                        <a:pt x="58" y="31"/>
                        <a:pt x="56" y="26"/>
                      </a:cubicBezTo>
                      <a:cubicBezTo>
                        <a:pt x="52" y="17"/>
                        <a:pt x="45" y="12"/>
                        <a:pt x="36" y="12"/>
                      </a:cubicBezTo>
                      <a:cubicBezTo>
                        <a:pt x="26" y="12"/>
                        <a:pt x="20" y="17"/>
                        <a:pt x="16" y="27"/>
                      </a:cubicBezTo>
                      <a:cubicBezTo>
                        <a:pt x="14" y="32"/>
                        <a:pt x="13" y="39"/>
                        <a:pt x="13" y="47"/>
                      </a:cubicBezTo>
                      <a:cubicBezTo>
                        <a:pt x="13" y="53"/>
                        <a:pt x="14" y="58"/>
                        <a:pt x="16" y="63"/>
                      </a:cubicBezTo>
                      <a:cubicBezTo>
                        <a:pt x="20" y="72"/>
                        <a:pt x="26" y="76"/>
                        <a:pt x="36" y="76"/>
                      </a:cubicBezTo>
                      <a:lnTo>
                        <a:pt x="36" y="76"/>
                      </a:lnTo>
                      <a:close/>
                      <a:moveTo>
                        <a:pt x="0" y="2"/>
                      </a:moveTo>
                      <a:lnTo>
                        <a:pt x="0" y="2"/>
                      </a:lnTo>
                      <a:lnTo>
                        <a:pt x="13" y="2"/>
                      </a:lnTo>
                      <a:lnTo>
                        <a:pt x="13" y="13"/>
                      </a:lnTo>
                      <a:cubicBezTo>
                        <a:pt x="16" y="10"/>
                        <a:pt x="19" y="7"/>
                        <a:pt x="22" y="5"/>
                      </a:cubicBezTo>
                      <a:cubicBezTo>
                        <a:pt x="27" y="2"/>
                        <a:pt x="33" y="0"/>
                        <a:pt x="39" y="0"/>
                      </a:cubicBezTo>
                      <a:cubicBezTo>
                        <a:pt x="48" y="0"/>
                        <a:pt x="56" y="4"/>
                        <a:pt x="63" y="11"/>
                      </a:cubicBezTo>
                      <a:cubicBezTo>
                        <a:pt x="70" y="18"/>
                        <a:pt x="73" y="28"/>
                        <a:pt x="73" y="42"/>
                      </a:cubicBezTo>
                      <a:cubicBezTo>
                        <a:pt x="73" y="60"/>
                        <a:pt x="68" y="73"/>
                        <a:pt x="59" y="81"/>
                      </a:cubicBezTo>
                      <a:cubicBezTo>
                        <a:pt x="53" y="86"/>
                        <a:pt x="46" y="88"/>
                        <a:pt x="38" y="88"/>
                      </a:cubicBezTo>
                      <a:cubicBezTo>
                        <a:pt x="31" y="88"/>
                        <a:pt x="26" y="87"/>
                        <a:pt x="22" y="84"/>
                      </a:cubicBezTo>
                      <a:cubicBezTo>
                        <a:pt x="19" y="82"/>
                        <a:pt x="17" y="80"/>
                        <a:pt x="14" y="76"/>
                      </a:cubicBezTo>
                      <a:lnTo>
                        <a:pt x="14" y="118"/>
                      </a:lnTo>
                      <a:lnTo>
                        <a:pt x="0" y="118"/>
                      </a:lnTo>
                      <a:lnTo>
                        <a:pt x="0" y="2"/>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79" name="Freeform 55"/>
                <p:cNvSpPr>
                  <a:spLocks/>
                </p:cNvSpPr>
                <p:nvPr/>
              </p:nvSpPr>
              <p:spPr bwMode="auto">
                <a:xfrm>
                  <a:off x="3162" y="2465"/>
                  <a:ext cx="8" cy="62"/>
                </a:xfrm>
                <a:custGeom>
                  <a:avLst/>
                  <a:gdLst>
                    <a:gd name="T0" fmla="*/ 0 w 14"/>
                    <a:gd name="T1" fmla="*/ 0 h 114"/>
                    <a:gd name="T2" fmla="*/ 0 w 14"/>
                    <a:gd name="T3" fmla="*/ 0 h 114"/>
                    <a:gd name="T4" fmla="*/ 14 w 14"/>
                    <a:gd name="T5" fmla="*/ 0 h 114"/>
                    <a:gd name="T6" fmla="*/ 14 w 14"/>
                    <a:gd name="T7" fmla="*/ 114 h 114"/>
                    <a:gd name="T8" fmla="*/ 0 w 14"/>
                    <a:gd name="T9" fmla="*/ 114 h 114"/>
                    <a:gd name="T10" fmla="*/ 0 w 14"/>
                    <a:gd name="T11" fmla="*/ 0 h 114"/>
                  </a:gdLst>
                  <a:ahLst/>
                  <a:cxnLst>
                    <a:cxn ang="0">
                      <a:pos x="T0" y="T1"/>
                    </a:cxn>
                    <a:cxn ang="0">
                      <a:pos x="T2" y="T3"/>
                    </a:cxn>
                    <a:cxn ang="0">
                      <a:pos x="T4" y="T5"/>
                    </a:cxn>
                    <a:cxn ang="0">
                      <a:pos x="T6" y="T7"/>
                    </a:cxn>
                    <a:cxn ang="0">
                      <a:pos x="T8" y="T9"/>
                    </a:cxn>
                    <a:cxn ang="0">
                      <a:pos x="T10" y="T11"/>
                    </a:cxn>
                  </a:cxnLst>
                  <a:rect l="0" t="0" r="r" b="b"/>
                  <a:pathLst>
                    <a:path w="14" h="114">
                      <a:moveTo>
                        <a:pt x="0" y="0"/>
                      </a:moveTo>
                      <a:lnTo>
                        <a:pt x="0" y="0"/>
                      </a:lnTo>
                      <a:lnTo>
                        <a:pt x="14" y="0"/>
                      </a:lnTo>
                      <a:lnTo>
                        <a:pt x="14" y="114"/>
                      </a:lnTo>
                      <a:lnTo>
                        <a:pt x="0" y="114"/>
                      </a:lnTo>
                      <a:lnTo>
                        <a:pt x="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80" name="Freeform 56"/>
                <p:cNvSpPr>
                  <a:spLocks noEditPoints="1"/>
                </p:cNvSpPr>
                <p:nvPr/>
              </p:nvSpPr>
              <p:spPr bwMode="auto">
                <a:xfrm>
                  <a:off x="3179" y="2480"/>
                  <a:ext cx="42" cy="47"/>
                </a:xfrm>
                <a:custGeom>
                  <a:avLst/>
                  <a:gdLst>
                    <a:gd name="T0" fmla="*/ 15 w 79"/>
                    <a:gd name="T1" fmla="*/ 63 h 88"/>
                    <a:gd name="T2" fmla="*/ 15 w 79"/>
                    <a:gd name="T3" fmla="*/ 63 h 88"/>
                    <a:gd name="T4" fmla="*/ 19 w 79"/>
                    <a:gd name="T5" fmla="*/ 73 h 88"/>
                    <a:gd name="T6" fmla="*/ 30 w 79"/>
                    <a:gd name="T7" fmla="*/ 76 h 88"/>
                    <a:gd name="T8" fmla="*/ 44 w 79"/>
                    <a:gd name="T9" fmla="*/ 73 h 88"/>
                    <a:gd name="T10" fmla="*/ 56 w 79"/>
                    <a:gd name="T11" fmla="*/ 54 h 88"/>
                    <a:gd name="T12" fmla="*/ 56 w 79"/>
                    <a:gd name="T13" fmla="*/ 43 h 88"/>
                    <a:gd name="T14" fmla="*/ 49 w 79"/>
                    <a:gd name="T15" fmla="*/ 46 h 88"/>
                    <a:gd name="T16" fmla="*/ 41 w 79"/>
                    <a:gd name="T17" fmla="*/ 47 h 88"/>
                    <a:gd name="T18" fmla="*/ 33 w 79"/>
                    <a:gd name="T19" fmla="*/ 48 h 88"/>
                    <a:gd name="T20" fmla="*/ 21 w 79"/>
                    <a:gd name="T21" fmla="*/ 51 h 88"/>
                    <a:gd name="T22" fmla="*/ 15 w 79"/>
                    <a:gd name="T23" fmla="*/ 63 h 88"/>
                    <a:gd name="T24" fmla="*/ 15 w 79"/>
                    <a:gd name="T25" fmla="*/ 63 h 88"/>
                    <a:gd name="T26" fmla="*/ 49 w 79"/>
                    <a:gd name="T27" fmla="*/ 35 h 88"/>
                    <a:gd name="T28" fmla="*/ 49 w 79"/>
                    <a:gd name="T29" fmla="*/ 35 h 88"/>
                    <a:gd name="T30" fmla="*/ 55 w 79"/>
                    <a:gd name="T31" fmla="*/ 31 h 88"/>
                    <a:gd name="T32" fmla="*/ 56 w 79"/>
                    <a:gd name="T33" fmla="*/ 25 h 88"/>
                    <a:gd name="T34" fmla="*/ 51 w 79"/>
                    <a:gd name="T35" fmla="*/ 15 h 88"/>
                    <a:gd name="T36" fmla="*/ 37 w 79"/>
                    <a:gd name="T37" fmla="*/ 12 h 88"/>
                    <a:gd name="T38" fmla="*/ 21 w 79"/>
                    <a:gd name="T39" fmla="*/ 18 h 88"/>
                    <a:gd name="T40" fmla="*/ 18 w 79"/>
                    <a:gd name="T41" fmla="*/ 27 h 88"/>
                    <a:gd name="T42" fmla="*/ 5 w 79"/>
                    <a:gd name="T43" fmla="*/ 27 h 88"/>
                    <a:gd name="T44" fmla="*/ 15 w 79"/>
                    <a:gd name="T45" fmla="*/ 6 h 88"/>
                    <a:gd name="T46" fmla="*/ 37 w 79"/>
                    <a:gd name="T47" fmla="*/ 0 h 88"/>
                    <a:gd name="T48" fmla="*/ 61 w 79"/>
                    <a:gd name="T49" fmla="*/ 6 h 88"/>
                    <a:gd name="T50" fmla="*/ 70 w 79"/>
                    <a:gd name="T51" fmla="*/ 23 h 88"/>
                    <a:gd name="T52" fmla="*/ 70 w 79"/>
                    <a:gd name="T53" fmla="*/ 71 h 88"/>
                    <a:gd name="T54" fmla="*/ 71 w 79"/>
                    <a:gd name="T55" fmla="*/ 74 h 88"/>
                    <a:gd name="T56" fmla="*/ 74 w 79"/>
                    <a:gd name="T57" fmla="*/ 76 h 88"/>
                    <a:gd name="T58" fmla="*/ 77 w 79"/>
                    <a:gd name="T59" fmla="*/ 76 h 88"/>
                    <a:gd name="T60" fmla="*/ 79 w 79"/>
                    <a:gd name="T61" fmla="*/ 75 h 88"/>
                    <a:gd name="T62" fmla="*/ 79 w 79"/>
                    <a:gd name="T63" fmla="*/ 86 h 88"/>
                    <a:gd name="T64" fmla="*/ 74 w 79"/>
                    <a:gd name="T65" fmla="*/ 87 h 88"/>
                    <a:gd name="T66" fmla="*/ 69 w 79"/>
                    <a:gd name="T67" fmla="*/ 87 h 88"/>
                    <a:gd name="T68" fmla="*/ 59 w 79"/>
                    <a:gd name="T69" fmla="*/ 82 h 88"/>
                    <a:gd name="T70" fmla="*/ 57 w 79"/>
                    <a:gd name="T71" fmla="*/ 74 h 88"/>
                    <a:gd name="T72" fmla="*/ 44 w 79"/>
                    <a:gd name="T73" fmla="*/ 84 h 88"/>
                    <a:gd name="T74" fmla="*/ 27 w 79"/>
                    <a:gd name="T75" fmla="*/ 88 h 88"/>
                    <a:gd name="T76" fmla="*/ 8 w 79"/>
                    <a:gd name="T77" fmla="*/ 81 h 88"/>
                    <a:gd name="T78" fmla="*/ 0 w 79"/>
                    <a:gd name="T79" fmla="*/ 63 h 88"/>
                    <a:gd name="T80" fmla="*/ 8 w 79"/>
                    <a:gd name="T81" fmla="*/ 45 h 88"/>
                    <a:gd name="T82" fmla="*/ 27 w 79"/>
                    <a:gd name="T83" fmla="*/ 38 h 88"/>
                    <a:gd name="T84" fmla="*/ 49 w 79"/>
                    <a:gd name="T85" fmla="*/ 35 h 88"/>
                    <a:gd name="T86" fmla="*/ 37 w 79"/>
                    <a:gd name="T87" fmla="*/ 0 h 88"/>
                    <a:gd name="T88" fmla="*/ 37 w 79"/>
                    <a:gd name="T89" fmla="*/ 0 h 88"/>
                    <a:gd name="T90" fmla="*/ 37 w 79"/>
                    <a:gd name="T9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9" h="88">
                      <a:moveTo>
                        <a:pt x="15" y="63"/>
                      </a:moveTo>
                      <a:lnTo>
                        <a:pt x="15" y="63"/>
                      </a:lnTo>
                      <a:cubicBezTo>
                        <a:pt x="15" y="67"/>
                        <a:pt x="16" y="70"/>
                        <a:pt x="19" y="73"/>
                      </a:cubicBezTo>
                      <a:cubicBezTo>
                        <a:pt x="22" y="75"/>
                        <a:pt x="26" y="76"/>
                        <a:pt x="30" y="76"/>
                      </a:cubicBezTo>
                      <a:cubicBezTo>
                        <a:pt x="35" y="76"/>
                        <a:pt x="40" y="75"/>
                        <a:pt x="44" y="73"/>
                      </a:cubicBezTo>
                      <a:cubicBezTo>
                        <a:pt x="52" y="69"/>
                        <a:pt x="56" y="63"/>
                        <a:pt x="56" y="54"/>
                      </a:cubicBezTo>
                      <a:lnTo>
                        <a:pt x="56" y="43"/>
                      </a:lnTo>
                      <a:cubicBezTo>
                        <a:pt x="54" y="44"/>
                        <a:pt x="52" y="45"/>
                        <a:pt x="49" y="46"/>
                      </a:cubicBezTo>
                      <a:cubicBezTo>
                        <a:pt x="47" y="46"/>
                        <a:pt x="44" y="47"/>
                        <a:pt x="41" y="47"/>
                      </a:cubicBezTo>
                      <a:lnTo>
                        <a:pt x="33" y="48"/>
                      </a:lnTo>
                      <a:cubicBezTo>
                        <a:pt x="28" y="49"/>
                        <a:pt x="24" y="50"/>
                        <a:pt x="21" y="51"/>
                      </a:cubicBezTo>
                      <a:cubicBezTo>
                        <a:pt x="17" y="54"/>
                        <a:pt x="15" y="58"/>
                        <a:pt x="15" y="63"/>
                      </a:cubicBezTo>
                      <a:lnTo>
                        <a:pt x="15" y="63"/>
                      </a:lnTo>
                      <a:close/>
                      <a:moveTo>
                        <a:pt x="49" y="35"/>
                      </a:moveTo>
                      <a:lnTo>
                        <a:pt x="49" y="35"/>
                      </a:lnTo>
                      <a:cubicBezTo>
                        <a:pt x="52" y="34"/>
                        <a:pt x="54" y="33"/>
                        <a:pt x="55" y="31"/>
                      </a:cubicBezTo>
                      <a:cubicBezTo>
                        <a:pt x="56" y="30"/>
                        <a:pt x="56" y="28"/>
                        <a:pt x="56" y="25"/>
                      </a:cubicBezTo>
                      <a:cubicBezTo>
                        <a:pt x="56" y="21"/>
                        <a:pt x="55" y="17"/>
                        <a:pt x="51" y="15"/>
                      </a:cubicBezTo>
                      <a:cubicBezTo>
                        <a:pt x="48" y="13"/>
                        <a:pt x="43" y="12"/>
                        <a:pt x="37" y="12"/>
                      </a:cubicBezTo>
                      <a:cubicBezTo>
                        <a:pt x="29" y="12"/>
                        <a:pt x="24" y="14"/>
                        <a:pt x="21" y="18"/>
                      </a:cubicBezTo>
                      <a:cubicBezTo>
                        <a:pt x="19" y="20"/>
                        <a:pt x="18" y="23"/>
                        <a:pt x="18" y="27"/>
                      </a:cubicBezTo>
                      <a:lnTo>
                        <a:pt x="5" y="27"/>
                      </a:lnTo>
                      <a:cubicBezTo>
                        <a:pt x="5" y="17"/>
                        <a:pt x="8" y="10"/>
                        <a:pt x="15" y="6"/>
                      </a:cubicBezTo>
                      <a:cubicBezTo>
                        <a:pt x="21" y="2"/>
                        <a:pt x="28" y="0"/>
                        <a:pt x="37" y="0"/>
                      </a:cubicBezTo>
                      <a:cubicBezTo>
                        <a:pt x="47" y="0"/>
                        <a:pt x="55" y="2"/>
                        <a:pt x="61" y="6"/>
                      </a:cubicBezTo>
                      <a:cubicBezTo>
                        <a:pt x="67" y="9"/>
                        <a:pt x="70" y="15"/>
                        <a:pt x="70" y="23"/>
                      </a:cubicBezTo>
                      <a:lnTo>
                        <a:pt x="70" y="71"/>
                      </a:lnTo>
                      <a:cubicBezTo>
                        <a:pt x="70" y="72"/>
                        <a:pt x="70" y="74"/>
                        <a:pt x="71" y="74"/>
                      </a:cubicBezTo>
                      <a:cubicBezTo>
                        <a:pt x="71" y="75"/>
                        <a:pt x="73" y="76"/>
                        <a:pt x="74" y="76"/>
                      </a:cubicBezTo>
                      <a:cubicBezTo>
                        <a:pt x="75" y="76"/>
                        <a:pt x="76" y="76"/>
                        <a:pt x="77" y="76"/>
                      </a:cubicBezTo>
                      <a:cubicBezTo>
                        <a:pt x="77" y="76"/>
                        <a:pt x="78" y="75"/>
                        <a:pt x="79" y="75"/>
                      </a:cubicBezTo>
                      <a:lnTo>
                        <a:pt x="79" y="86"/>
                      </a:lnTo>
                      <a:cubicBezTo>
                        <a:pt x="77" y="86"/>
                        <a:pt x="75" y="87"/>
                        <a:pt x="74" y="87"/>
                      </a:cubicBezTo>
                      <a:cubicBezTo>
                        <a:pt x="73" y="87"/>
                        <a:pt x="71" y="87"/>
                        <a:pt x="69" y="87"/>
                      </a:cubicBezTo>
                      <a:cubicBezTo>
                        <a:pt x="65" y="87"/>
                        <a:pt x="61" y="85"/>
                        <a:pt x="59" y="82"/>
                      </a:cubicBezTo>
                      <a:cubicBezTo>
                        <a:pt x="58" y="80"/>
                        <a:pt x="57" y="77"/>
                        <a:pt x="57" y="74"/>
                      </a:cubicBezTo>
                      <a:cubicBezTo>
                        <a:pt x="54" y="78"/>
                        <a:pt x="50" y="81"/>
                        <a:pt x="44" y="84"/>
                      </a:cubicBezTo>
                      <a:cubicBezTo>
                        <a:pt x="39" y="87"/>
                        <a:pt x="33" y="88"/>
                        <a:pt x="27" y="88"/>
                      </a:cubicBezTo>
                      <a:cubicBezTo>
                        <a:pt x="19" y="88"/>
                        <a:pt x="13" y="86"/>
                        <a:pt x="8" y="81"/>
                      </a:cubicBezTo>
                      <a:cubicBezTo>
                        <a:pt x="3" y="76"/>
                        <a:pt x="0" y="70"/>
                        <a:pt x="0" y="63"/>
                      </a:cubicBezTo>
                      <a:cubicBezTo>
                        <a:pt x="0" y="56"/>
                        <a:pt x="3" y="50"/>
                        <a:pt x="8" y="45"/>
                      </a:cubicBezTo>
                      <a:cubicBezTo>
                        <a:pt x="12" y="41"/>
                        <a:pt x="19" y="39"/>
                        <a:pt x="27" y="38"/>
                      </a:cubicBezTo>
                      <a:lnTo>
                        <a:pt x="49" y="35"/>
                      </a:lnTo>
                      <a:close/>
                      <a:moveTo>
                        <a:pt x="37" y="0"/>
                      </a:moveTo>
                      <a:lnTo>
                        <a:pt x="37" y="0"/>
                      </a:lnTo>
                      <a:lnTo>
                        <a:pt x="37"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81" name="Freeform 57"/>
                <p:cNvSpPr>
                  <a:spLocks/>
                </p:cNvSpPr>
                <p:nvPr/>
              </p:nvSpPr>
              <p:spPr bwMode="auto">
                <a:xfrm>
                  <a:off x="3226" y="2469"/>
                  <a:ext cx="20" cy="57"/>
                </a:xfrm>
                <a:custGeom>
                  <a:avLst/>
                  <a:gdLst>
                    <a:gd name="T0" fmla="*/ 11 w 38"/>
                    <a:gd name="T1" fmla="*/ 0 h 108"/>
                    <a:gd name="T2" fmla="*/ 11 w 38"/>
                    <a:gd name="T3" fmla="*/ 0 h 108"/>
                    <a:gd name="T4" fmla="*/ 25 w 38"/>
                    <a:gd name="T5" fmla="*/ 0 h 108"/>
                    <a:gd name="T6" fmla="*/ 25 w 38"/>
                    <a:gd name="T7" fmla="*/ 23 h 108"/>
                    <a:gd name="T8" fmla="*/ 38 w 38"/>
                    <a:gd name="T9" fmla="*/ 23 h 108"/>
                    <a:gd name="T10" fmla="*/ 38 w 38"/>
                    <a:gd name="T11" fmla="*/ 34 h 108"/>
                    <a:gd name="T12" fmla="*/ 25 w 38"/>
                    <a:gd name="T13" fmla="*/ 34 h 108"/>
                    <a:gd name="T14" fmla="*/ 25 w 38"/>
                    <a:gd name="T15" fmla="*/ 89 h 108"/>
                    <a:gd name="T16" fmla="*/ 28 w 38"/>
                    <a:gd name="T17" fmla="*/ 95 h 108"/>
                    <a:gd name="T18" fmla="*/ 34 w 38"/>
                    <a:gd name="T19" fmla="*/ 95 h 108"/>
                    <a:gd name="T20" fmla="*/ 36 w 38"/>
                    <a:gd name="T21" fmla="*/ 95 h 108"/>
                    <a:gd name="T22" fmla="*/ 38 w 38"/>
                    <a:gd name="T23" fmla="*/ 95 h 108"/>
                    <a:gd name="T24" fmla="*/ 38 w 38"/>
                    <a:gd name="T25" fmla="*/ 106 h 108"/>
                    <a:gd name="T26" fmla="*/ 33 w 38"/>
                    <a:gd name="T27" fmla="*/ 107 h 108"/>
                    <a:gd name="T28" fmla="*/ 28 w 38"/>
                    <a:gd name="T29" fmla="*/ 108 h 108"/>
                    <a:gd name="T30" fmla="*/ 15 w 38"/>
                    <a:gd name="T31" fmla="*/ 103 h 108"/>
                    <a:gd name="T32" fmla="*/ 11 w 38"/>
                    <a:gd name="T33" fmla="*/ 90 h 108"/>
                    <a:gd name="T34" fmla="*/ 11 w 38"/>
                    <a:gd name="T35" fmla="*/ 34 h 108"/>
                    <a:gd name="T36" fmla="*/ 0 w 38"/>
                    <a:gd name="T37" fmla="*/ 34 h 108"/>
                    <a:gd name="T38" fmla="*/ 0 w 38"/>
                    <a:gd name="T39" fmla="*/ 23 h 108"/>
                    <a:gd name="T40" fmla="*/ 11 w 38"/>
                    <a:gd name="T41" fmla="*/ 23 h 108"/>
                    <a:gd name="T42" fmla="*/ 11 w 38"/>
                    <a:gd name="T4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108">
                      <a:moveTo>
                        <a:pt x="11" y="0"/>
                      </a:moveTo>
                      <a:lnTo>
                        <a:pt x="11" y="0"/>
                      </a:lnTo>
                      <a:lnTo>
                        <a:pt x="25" y="0"/>
                      </a:lnTo>
                      <a:lnTo>
                        <a:pt x="25" y="23"/>
                      </a:lnTo>
                      <a:lnTo>
                        <a:pt x="38" y="23"/>
                      </a:lnTo>
                      <a:lnTo>
                        <a:pt x="38" y="34"/>
                      </a:lnTo>
                      <a:lnTo>
                        <a:pt x="25" y="34"/>
                      </a:lnTo>
                      <a:lnTo>
                        <a:pt x="25" y="89"/>
                      </a:lnTo>
                      <a:cubicBezTo>
                        <a:pt x="25" y="92"/>
                        <a:pt x="26" y="94"/>
                        <a:pt x="28" y="95"/>
                      </a:cubicBezTo>
                      <a:cubicBezTo>
                        <a:pt x="29" y="95"/>
                        <a:pt x="31" y="95"/>
                        <a:pt x="34" y="95"/>
                      </a:cubicBezTo>
                      <a:cubicBezTo>
                        <a:pt x="34" y="95"/>
                        <a:pt x="35" y="95"/>
                        <a:pt x="36" y="95"/>
                      </a:cubicBezTo>
                      <a:cubicBezTo>
                        <a:pt x="37" y="95"/>
                        <a:pt x="37" y="95"/>
                        <a:pt x="38" y="95"/>
                      </a:cubicBezTo>
                      <a:lnTo>
                        <a:pt x="38" y="106"/>
                      </a:lnTo>
                      <a:cubicBezTo>
                        <a:pt x="37" y="107"/>
                        <a:pt x="35" y="107"/>
                        <a:pt x="33" y="107"/>
                      </a:cubicBezTo>
                      <a:cubicBezTo>
                        <a:pt x="32" y="107"/>
                        <a:pt x="30" y="108"/>
                        <a:pt x="28" y="108"/>
                      </a:cubicBezTo>
                      <a:cubicBezTo>
                        <a:pt x="21" y="108"/>
                        <a:pt x="17" y="106"/>
                        <a:pt x="15" y="103"/>
                      </a:cubicBezTo>
                      <a:cubicBezTo>
                        <a:pt x="12" y="99"/>
                        <a:pt x="11" y="95"/>
                        <a:pt x="11" y="90"/>
                      </a:cubicBezTo>
                      <a:lnTo>
                        <a:pt x="11" y="34"/>
                      </a:lnTo>
                      <a:lnTo>
                        <a:pt x="0" y="34"/>
                      </a:lnTo>
                      <a:lnTo>
                        <a:pt x="0" y="23"/>
                      </a:lnTo>
                      <a:lnTo>
                        <a:pt x="11" y="23"/>
                      </a:lnTo>
                      <a:lnTo>
                        <a:pt x="11"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82" name="Freeform 58"/>
                <p:cNvSpPr>
                  <a:spLocks/>
                </p:cNvSpPr>
                <p:nvPr/>
              </p:nvSpPr>
              <p:spPr bwMode="auto">
                <a:xfrm>
                  <a:off x="3250" y="2465"/>
                  <a:ext cx="23" cy="62"/>
                </a:xfrm>
                <a:custGeom>
                  <a:avLst/>
                  <a:gdLst>
                    <a:gd name="T0" fmla="*/ 11 w 39"/>
                    <a:gd name="T1" fmla="*/ 19 h 115"/>
                    <a:gd name="T2" fmla="*/ 11 w 39"/>
                    <a:gd name="T3" fmla="*/ 19 h 115"/>
                    <a:gd name="T4" fmla="*/ 14 w 39"/>
                    <a:gd name="T5" fmla="*/ 7 h 115"/>
                    <a:gd name="T6" fmla="*/ 33 w 39"/>
                    <a:gd name="T7" fmla="*/ 0 h 115"/>
                    <a:gd name="T8" fmla="*/ 36 w 39"/>
                    <a:gd name="T9" fmla="*/ 0 h 115"/>
                    <a:gd name="T10" fmla="*/ 39 w 39"/>
                    <a:gd name="T11" fmla="*/ 0 h 115"/>
                    <a:gd name="T12" fmla="*/ 39 w 39"/>
                    <a:gd name="T13" fmla="*/ 13 h 115"/>
                    <a:gd name="T14" fmla="*/ 36 w 39"/>
                    <a:gd name="T15" fmla="*/ 12 h 115"/>
                    <a:gd name="T16" fmla="*/ 34 w 39"/>
                    <a:gd name="T17" fmla="*/ 12 h 115"/>
                    <a:gd name="T18" fmla="*/ 26 w 39"/>
                    <a:gd name="T19" fmla="*/ 16 h 115"/>
                    <a:gd name="T20" fmla="*/ 25 w 39"/>
                    <a:gd name="T21" fmla="*/ 32 h 115"/>
                    <a:gd name="T22" fmla="*/ 39 w 39"/>
                    <a:gd name="T23" fmla="*/ 32 h 115"/>
                    <a:gd name="T24" fmla="*/ 39 w 39"/>
                    <a:gd name="T25" fmla="*/ 43 h 115"/>
                    <a:gd name="T26" fmla="*/ 25 w 39"/>
                    <a:gd name="T27" fmla="*/ 43 h 115"/>
                    <a:gd name="T28" fmla="*/ 25 w 39"/>
                    <a:gd name="T29" fmla="*/ 115 h 115"/>
                    <a:gd name="T30" fmla="*/ 11 w 39"/>
                    <a:gd name="T31" fmla="*/ 115 h 115"/>
                    <a:gd name="T32" fmla="*/ 11 w 39"/>
                    <a:gd name="T33" fmla="*/ 43 h 115"/>
                    <a:gd name="T34" fmla="*/ 0 w 39"/>
                    <a:gd name="T35" fmla="*/ 43 h 115"/>
                    <a:gd name="T36" fmla="*/ 0 w 39"/>
                    <a:gd name="T37" fmla="*/ 32 h 115"/>
                    <a:gd name="T38" fmla="*/ 11 w 39"/>
                    <a:gd name="T39" fmla="*/ 32 h 115"/>
                    <a:gd name="T40" fmla="*/ 11 w 39"/>
                    <a:gd name="T41" fmla="*/ 1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115">
                      <a:moveTo>
                        <a:pt x="11" y="19"/>
                      </a:moveTo>
                      <a:lnTo>
                        <a:pt x="11" y="19"/>
                      </a:lnTo>
                      <a:cubicBezTo>
                        <a:pt x="11" y="14"/>
                        <a:pt x="12" y="9"/>
                        <a:pt x="14" y="7"/>
                      </a:cubicBezTo>
                      <a:cubicBezTo>
                        <a:pt x="17" y="2"/>
                        <a:pt x="24" y="0"/>
                        <a:pt x="33" y="0"/>
                      </a:cubicBezTo>
                      <a:cubicBezTo>
                        <a:pt x="34" y="0"/>
                        <a:pt x="35" y="0"/>
                        <a:pt x="36" y="0"/>
                      </a:cubicBezTo>
                      <a:cubicBezTo>
                        <a:pt x="37" y="0"/>
                        <a:pt x="38" y="0"/>
                        <a:pt x="39" y="0"/>
                      </a:cubicBezTo>
                      <a:lnTo>
                        <a:pt x="39" y="13"/>
                      </a:lnTo>
                      <a:cubicBezTo>
                        <a:pt x="38" y="12"/>
                        <a:pt x="37" y="12"/>
                        <a:pt x="36" y="12"/>
                      </a:cubicBezTo>
                      <a:cubicBezTo>
                        <a:pt x="35" y="12"/>
                        <a:pt x="35" y="12"/>
                        <a:pt x="34" y="12"/>
                      </a:cubicBezTo>
                      <a:cubicBezTo>
                        <a:pt x="30" y="12"/>
                        <a:pt x="27" y="13"/>
                        <a:pt x="26" y="16"/>
                      </a:cubicBezTo>
                      <a:cubicBezTo>
                        <a:pt x="26" y="18"/>
                        <a:pt x="25" y="23"/>
                        <a:pt x="25" y="32"/>
                      </a:cubicBezTo>
                      <a:lnTo>
                        <a:pt x="39" y="32"/>
                      </a:lnTo>
                      <a:lnTo>
                        <a:pt x="39" y="43"/>
                      </a:lnTo>
                      <a:lnTo>
                        <a:pt x="25" y="43"/>
                      </a:lnTo>
                      <a:lnTo>
                        <a:pt x="25" y="115"/>
                      </a:lnTo>
                      <a:lnTo>
                        <a:pt x="11" y="115"/>
                      </a:lnTo>
                      <a:lnTo>
                        <a:pt x="11" y="43"/>
                      </a:lnTo>
                      <a:lnTo>
                        <a:pt x="0" y="43"/>
                      </a:lnTo>
                      <a:lnTo>
                        <a:pt x="0" y="32"/>
                      </a:lnTo>
                      <a:lnTo>
                        <a:pt x="11" y="32"/>
                      </a:lnTo>
                      <a:lnTo>
                        <a:pt x="11" y="19"/>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83" name="Freeform 59"/>
                <p:cNvSpPr>
                  <a:spLocks noEditPoints="1"/>
                </p:cNvSpPr>
                <p:nvPr/>
              </p:nvSpPr>
              <p:spPr bwMode="auto">
                <a:xfrm>
                  <a:off x="3276" y="2480"/>
                  <a:ext cx="42" cy="47"/>
                </a:xfrm>
                <a:custGeom>
                  <a:avLst/>
                  <a:gdLst>
                    <a:gd name="T0" fmla="*/ 38 w 77"/>
                    <a:gd name="T1" fmla="*/ 76 h 88"/>
                    <a:gd name="T2" fmla="*/ 38 w 77"/>
                    <a:gd name="T3" fmla="*/ 76 h 88"/>
                    <a:gd name="T4" fmla="*/ 57 w 77"/>
                    <a:gd name="T5" fmla="*/ 66 h 88"/>
                    <a:gd name="T6" fmla="*/ 62 w 77"/>
                    <a:gd name="T7" fmla="*/ 42 h 88"/>
                    <a:gd name="T8" fmla="*/ 59 w 77"/>
                    <a:gd name="T9" fmla="*/ 23 h 88"/>
                    <a:gd name="T10" fmla="*/ 38 w 77"/>
                    <a:gd name="T11" fmla="*/ 12 h 88"/>
                    <a:gd name="T12" fmla="*/ 20 w 77"/>
                    <a:gd name="T13" fmla="*/ 22 h 88"/>
                    <a:gd name="T14" fmla="*/ 14 w 77"/>
                    <a:gd name="T15" fmla="*/ 45 h 88"/>
                    <a:gd name="T16" fmla="*/ 20 w 77"/>
                    <a:gd name="T17" fmla="*/ 67 h 88"/>
                    <a:gd name="T18" fmla="*/ 38 w 77"/>
                    <a:gd name="T19" fmla="*/ 76 h 88"/>
                    <a:gd name="T20" fmla="*/ 38 w 77"/>
                    <a:gd name="T21" fmla="*/ 76 h 88"/>
                    <a:gd name="T22" fmla="*/ 39 w 77"/>
                    <a:gd name="T23" fmla="*/ 0 h 88"/>
                    <a:gd name="T24" fmla="*/ 39 w 77"/>
                    <a:gd name="T25" fmla="*/ 0 h 88"/>
                    <a:gd name="T26" fmla="*/ 66 w 77"/>
                    <a:gd name="T27" fmla="*/ 10 h 88"/>
                    <a:gd name="T28" fmla="*/ 77 w 77"/>
                    <a:gd name="T29" fmla="*/ 42 h 88"/>
                    <a:gd name="T30" fmla="*/ 67 w 77"/>
                    <a:gd name="T31" fmla="*/ 75 h 88"/>
                    <a:gd name="T32" fmla="*/ 37 w 77"/>
                    <a:gd name="T33" fmla="*/ 88 h 88"/>
                    <a:gd name="T34" fmla="*/ 10 w 77"/>
                    <a:gd name="T35" fmla="*/ 77 h 88"/>
                    <a:gd name="T36" fmla="*/ 0 w 77"/>
                    <a:gd name="T37" fmla="*/ 45 h 88"/>
                    <a:gd name="T38" fmla="*/ 10 w 77"/>
                    <a:gd name="T39" fmla="*/ 12 h 88"/>
                    <a:gd name="T40" fmla="*/ 39 w 77"/>
                    <a:gd name="T41" fmla="*/ 0 h 88"/>
                    <a:gd name="T42" fmla="*/ 39 w 77"/>
                    <a:gd name="T43" fmla="*/ 0 h 88"/>
                    <a:gd name="T44" fmla="*/ 38 w 77"/>
                    <a:gd name="T45" fmla="*/ 0 h 88"/>
                    <a:gd name="T46" fmla="*/ 38 w 77"/>
                    <a:gd name="T47" fmla="*/ 0 h 88"/>
                    <a:gd name="T48" fmla="*/ 38 w 77"/>
                    <a:gd name="T4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 h="88">
                      <a:moveTo>
                        <a:pt x="38" y="76"/>
                      </a:moveTo>
                      <a:lnTo>
                        <a:pt x="38" y="76"/>
                      </a:lnTo>
                      <a:cubicBezTo>
                        <a:pt x="47" y="76"/>
                        <a:pt x="54" y="73"/>
                        <a:pt x="57" y="66"/>
                      </a:cubicBezTo>
                      <a:cubicBezTo>
                        <a:pt x="61" y="59"/>
                        <a:pt x="62" y="51"/>
                        <a:pt x="62" y="42"/>
                      </a:cubicBezTo>
                      <a:cubicBezTo>
                        <a:pt x="62" y="35"/>
                        <a:pt x="61" y="28"/>
                        <a:pt x="59" y="23"/>
                      </a:cubicBezTo>
                      <a:cubicBezTo>
                        <a:pt x="55" y="16"/>
                        <a:pt x="48" y="12"/>
                        <a:pt x="38" y="12"/>
                      </a:cubicBezTo>
                      <a:cubicBezTo>
                        <a:pt x="30" y="12"/>
                        <a:pt x="24" y="15"/>
                        <a:pt x="20" y="22"/>
                      </a:cubicBezTo>
                      <a:cubicBezTo>
                        <a:pt x="16" y="28"/>
                        <a:pt x="14" y="36"/>
                        <a:pt x="14" y="45"/>
                      </a:cubicBezTo>
                      <a:cubicBezTo>
                        <a:pt x="14" y="54"/>
                        <a:pt x="16" y="61"/>
                        <a:pt x="20" y="67"/>
                      </a:cubicBezTo>
                      <a:cubicBezTo>
                        <a:pt x="24" y="73"/>
                        <a:pt x="30" y="76"/>
                        <a:pt x="38" y="76"/>
                      </a:cubicBezTo>
                      <a:lnTo>
                        <a:pt x="38" y="76"/>
                      </a:lnTo>
                      <a:close/>
                      <a:moveTo>
                        <a:pt x="39" y="0"/>
                      </a:moveTo>
                      <a:lnTo>
                        <a:pt x="39" y="0"/>
                      </a:lnTo>
                      <a:cubicBezTo>
                        <a:pt x="49" y="0"/>
                        <a:pt x="58" y="3"/>
                        <a:pt x="66" y="10"/>
                      </a:cubicBezTo>
                      <a:cubicBezTo>
                        <a:pt x="73" y="18"/>
                        <a:pt x="77" y="28"/>
                        <a:pt x="77" y="42"/>
                      </a:cubicBezTo>
                      <a:cubicBezTo>
                        <a:pt x="77" y="55"/>
                        <a:pt x="74" y="66"/>
                        <a:pt x="67" y="75"/>
                      </a:cubicBezTo>
                      <a:cubicBezTo>
                        <a:pt x="61" y="84"/>
                        <a:pt x="51" y="88"/>
                        <a:pt x="37" y="88"/>
                      </a:cubicBezTo>
                      <a:cubicBezTo>
                        <a:pt x="25" y="88"/>
                        <a:pt x="16" y="84"/>
                        <a:pt x="10" y="77"/>
                      </a:cubicBezTo>
                      <a:cubicBezTo>
                        <a:pt x="3" y="69"/>
                        <a:pt x="0" y="58"/>
                        <a:pt x="0" y="45"/>
                      </a:cubicBezTo>
                      <a:cubicBezTo>
                        <a:pt x="0" y="31"/>
                        <a:pt x="3" y="20"/>
                        <a:pt x="10" y="12"/>
                      </a:cubicBezTo>
                      <a:cubicBezTo>
                        <a:pt x="17" y="4"/>
                        <a:pt x="27" y="0"/>
                        <a:pt x="39" y="0"/>
                      </a:cubicBezTo>
                      <a:lnTo>
                        <a:pt x="39" y="0"/>
                      </a:lnTo>
                      <a:close/>
                      <a:moveTo>
                        <a:pt x="38" y="0"/>
                      </a:moveTo>
                      <a:lnTo>
                        <a:pt x="38" y="0"/>
                      </a:lnTo>
                      <a:lnTo>
                        <a:pt x="38"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84" name="Freeform 60"/>
                <p:cNvSpPr>
                  <a:spLocks/>
                </p:cNvSpPr>
                <p:nvPr/>
              </p:nvSpPr>
              <p:spPr bwMode="auto">
                <a:xfrm>
                  <a:off x="3328" y="2480"/>
                  <a:ext cx="21" cy="47"/>
                </a:xfrm>
                <a:custGeom>
                  <a:avLst/>
                  <a:gdLst>
                    <a:gd name="T0" fmla="*/ 0 w 40"/>
                    <a:gd name="T1" fmla="*/ 2 h 85"/>
                    <a:gd name="T2" fmla="*/ 0 w 40"/>
                    <a:gd name="T3" fmla="*/ 2 h 85"/>
                    <a:gd name="T4" fmla="*/ 13 w 40"/>
                    <a:gd name="T5" fmla="*/ 2 h 85"/>
                    <a:gd name="T6" fmla="*/ 13 w 40"/>
                    <a:gd name="T7" fmla="*/ 16 h 85"/>
                    <a:gd name="T8" fmla="*/ 21 w 40"/>
                    <a:gd name="T9" fmla="*/ 6 h 85"/>
                    <a:gd name="T10" fmla="*/ 35 w 40"/>
                    <a:gd name="T11" fmla="*/ 0 h 85"/>
                    <a:gd name="T12" fmla="*/ 37 w 40"/>
                    <a:gd name="T13" fmla="*/ 0 h 85"/>
                    <a:gd name="T14" fmla="*/ 40 w 40"/>
                    <a:gd name="T15" fmla="*/ 1 h 85"/>
                    <a:gd name="T16" fmla="*/ 40 w 40"/>
                    <a:gd name="T17" fmla="*/ 15 h 85"/>
                    <a:gd name="T18" fmla="*/ 38 w 40"/>
                    <a:gd name="T19" fmla="*/ 15 h 85"/>
                    <a:gd name="T20" fmla="*/ 35 w 40"/>
                    <a:gd name="T21" fmla="*/ 15 h 85"/>
                    <a:gd name="T22" fmla="*/ 19 w 40"/>
                    <a:gd name="T23" fmla="*/ 22 h 85"/>
                    <a:gd name="T24" fmla="*/ 14 w 40"/>
                    <a:gd name="T25" fmla="*/ 37 h 85"/>
                    <a:gd name="T26" fmla="*/ 14 w 40"/>
                    <a:gd name="T27" fmla="*/ 85 h 85"/>
                    <a:gd name="T28" fmla="*/ 0 w 40"/>
                    <a:gd name="T29" fmla="*/ 85 h 85"/>
                    <a:gd name="T30" fmla="*/ 0 w 40"/>
                    <a:gd name="T31" fmla="*/ 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85">
                      <a:moveTo>
                        <a:pt x="0" y="2"/>
                      </a:moveTo>
                      <a:lnTo>
                        <a:pt x="0" y="2"/>
                      </a:lnTo>
                      <a:lnTo>
                        <a:pt x="13" y="2"/>
                      </a:lnTo>
                      <a:lnTo>
                        <a:pt x="13" y="16"/>
                      </a:lnTo>
                      <a:cubicBezTo>
                        <a:pt x="14" y="14"/>
                        <a:pt x="17" y="10"/>
                        <a:pt x="21" y="6"/>
                      </a:cubicBezTo>
                      <a:cubicBezTo>
                        <a:pt x="25" y="2"/>
                        <a:pt x="30" y="0"/>
                        <a:pt x="35" y="0"/>
                      </a:cubicBezTo>
                      <a:cubicBezTo>
                        <a:pt x="36" y="0"/>
                        <a:pt x="36" y="0"/>
                        <a:pt x="37" y="0"/>
                      </a:cubicBezTo>
                      <a:cubicBezTo>
                        <a:pt x="37" y="0"/>
                        <a:pt x="38" y="0"/>
                        <a:pt x="40" y="1"/>
                      </a:cubicBezTo>
                      <a:lnTo>
                        <a:pt x="40" y="15"/>
                      </a:lnTo>
                      <a:cubicBezTo>
                        <a:pt x="39" y="15"/>
                        <a:pt x="38" y="15"/>
                        <a:pt x="38" y="15"/>
                      </a:cubicBezTo>
                      <a:cubicBezTo>
                        <a:pt x="37" y="15"/>
                        <a:pt x="36" y="15"/>
                        <a:pt x="35" y="15"/>
                      </a:cubicBezTo>
                      <a:cubicBezTo>
                        <a:pt x="28" y="15"/>
                        <a:pt x="23" y="17"/>
                        <a:pt x="19" y="22"/>
                      </a:cubicBezTo>
                      <a:cubicBezTo>
                        <a:pt x="15" y="26"/>
                        <a:pt x="14" y="31"/>
                        <a:pt x="14" y="37"/>
                      </a:cubicBezTo>
                      <a:lnTo>
                        <a:pt x="14" y="85"/>
                      </a:lnTo>
                      <a:lnTo>
                        <a:pt x="0" y="85"/>
                      </a:lnTo>
                      <a:lnTo>
                        <a:pt x="0" y="2"/>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85" name="Freeform 61"/>
                <p:cNvSpPr>
                  <a:spLocks/>
                </p:cNvSpPr>
                <p:nvPr/>
              </p:nvSpPr>
              <p:spPr bwMode="auto">
                <a:xfrm>
                  <a:off x="3355" y="2480"/>
                  <a:ext cx="63" cy="47"/>
                </a:xfrm>
                <a:custGeom>
                  <a:avLst/>
                  <a:gdLst>
                    <a:gd name="T0" fmla="*/ 0 w 112"/>
                    <a:gd name="T1" fmla="*/ 2 h 85"/>
                    <a:gd name="T2" fmla="*/ 0 w 112"/>
                    <a:gd name="T3" fmla="*/ 2 h 85"/>
                    <a:gd name="T4" fmla="*/ 14 w 112"/>
                    <a:gd name="T5" fmla="*/ 2 h 85"/>
                    <a:gd name="T6" fmla="*/ 14 w 112"/>
                    <a:gd name="T7" fmla="*/ 14 h 85"/>
                    <a:gd name="T8" fmla="*/ 23 w 112"/>
                    <a:gd name="T9" fmla="*/ 5 h 85"/>
                    <a:gd name="T10" fmla="*/ 39 w 112"/>
                    <a:gd name="T11" fmla="*/ 0 h 85"/>
                    <a:gd name="T12" fmla="*/ 55 w 112"/>
                    <a:gd name="T13" fmla="*/ 5 h 85"/>
                    <a:gd name="T14" fmla="*/ 61 w 112"/>
                    <a:gd name="T15" fmla="*/ 13 h 85"/>
                    <a:gd name="T16" fmla="*/ 72 w 112"/>
                    <a:gd name="T17" fmla="*/ 3 h 85"/>
                    <a:gd name="T18" fmla="*/ 86 w 112"/>
                    <a:gd name="T19" fmla="*/ 0 h 85"/>
                    <a:gd name="T20" fmla="*/ 109 w 112"/>
                    <a:gd name="T21" fmla="*/ 12 h 85"/>
                    <a:gd name="T22" fmla="*/ 112 w 112"/>
                    <a:gd name="T23" fmla="*/ 30 h 85"/>
                    <a:gd name="T24" fmla="*/ 112 w 112"/>
                    <a:gd name="T25" fmla="*/ 85 h 85"/>
                    <a:gd name="T26" fmla="*/ 98 w 112"/>
                    <a:gd name="T27" fmla="*/ 85 h 85"/>
                    <a:gd name="T28" fmla="*/ 98 w 112"/>
                    <a:gd name="T29" fmla="*/ 27 h 85"/>
                    <a:gd name="T30" fmla="*/ 94 w 112"/>
                    <a:gd name="T31" fmla="*/ 16 h 85"/>
                    <a:gd name="T32" fmla="*/ 84 w 112"/>
                    <a:gd name="T33" fmla="*/ 13 h 85"/>
                    <a:gd name="T34" fmla="*/ 69 w 112"/>
                    <a:gd name="T35" fmla="*/ 18 h 85"/>
                    <a:gd name="T36" fmla="*/ 63 w 112"/>
                    <a:gd name="T37" fmla="*/ 37 h 85"/>
                    <a:gd name="T38" fmla="*/ 63 w 112"/>
                    <a:gd name="T39" fmla="*/ 85 h 85"/>
                    <a:gd name="T40" fmla="*/ 49 w 112"/>
                    <a:gd name="T41" fmla="*/ 85 h 85"/>
                    <a:gd name="T42" fmla="*/ 49 w 112"/>
                    <a:gd name="T43" fmla="*/ 31 h 85"/>
                    <a:gd name="T44" fmla="*/ 47 w 112"/>
                    <a:gd name="T45" fmla="*/ 19 h 85"/>
                    <a:gd name="T46" fmla="*/ 35 w 112"/>
                    <a:gd name="T47" fmla="*/ 13 h 85"/>
                    <a:gd name="T48" fmla="*/ 21 w 112"/>
                    <a:gd name="T49" fmla="*/ 19 h 85"/>
                    <a:gd name="T50" fmla="*/ 14 w 112"/>
                    <a:gd name="T51" fmla="*/ 41 h 85"/>
                    <a:gd name="T52" fmla="*/ 14 w 112"/>
                    <a:gd name="T53" fmla="*/ 85 h 85"/>
                    <a:gd name="T54" fmla="*/ 0 w 112"/>
                    <a:gd name="T55" fmla="*/ 85 h 85"/>
                    <a:gd name="T56" fmla="*/ 0 w 112"/>
                    <a:gd name="T57" fmla="*/ 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2" h="85">
                      <a:moveTo>
                        <a:pt x="0" y="2"/>
                      </a:moveTo>
                      <a:lnTo>
                        <a:pt x="0" y="2"/>
                      </a:lnTo>
                      <a:lnTo>
                        <a:pt x="14" y="2"/>
                      </a:lnTo>
                      <a:lnTo>
                        <a:pt x="14" y="14"/>
                      </a:lnTo>
                      <a:cubicBezTo>
                        <a:pt x="18" y="10"/>
                        <a:pt x="21" y="7"/>
                        <a:pt x="23" y="5"/>
                      </a:cubicBezTo>
                      <a:cubicBezTo>
                        <a:pt x="28" y="2"/>
                        <a:pt x="33" y="0"/>
                        <a:pt x="39" y="0"/>
                      </a:cubicBezTo>
                      <a:cubicBezTo>
                        <a:pt x="46" y="0"/>
                        <a:pt x="51" y="2"/>
                        <a:pt x="55" y="5"/>
                      </a:cubicBezTo>
                      <a:cubicBezTo>
                        <a:pt x="57" y="7"/>
                        <a:pt x="59" y="10"/>
                        <a:pt x="61" y="13"/>
                      </a:cubicBezTo>
                      <a:cubicBezTo>
                        <a:pt x="64" y="9"/>
                        <a:pt x="68" y="6"/>
                        <a:pt x="72" y="3"/>
                      </a:cubicBezTo>
                      <a:cubicBezTo>
                        <a:pt x="76" y="1"/>
                        <a:pt x="81" y="0"/>
                        <a:pt x="86" y="0"/>
                      </a:cubicBezTo>
                      <a:cubicBezTo>
                        <a:pt x="97" y="0"/>
                        <a:pt x="105" y="4"/>
                        <a:pt x="109" y="12"/>
                      </a:cubicBezTo>
                      <a:cubicBezTo>
                        <a:pt x="111" y="17"/>
                        <a:pt x="112" y="22"/>
                        <a:pt x="112" y="30"/>
                      </a:cubicBezTo>
                      <a:lnTo>
                        <a:pt x="112" y="85"/>
                      </a:lnTo>
                      <a:lnTo>
                        <a:pt x="98" y="85"/>
                      </a:lnTo>
                      <a:lnTo>
                        <a:pt x="98" y="27"/>
                      </a:lnTo>
                      <a:cubicBezTo>
                        <a:pt x="98" y="22"/>
                        <a:pt x="96" y="18"/>
                        <a:pt x="94" y="16"/>
                      </a:cubicBezTo>
                      <a:cubicBezTo>
                        <a:pt x="91" y="14"/>
                        <a:pt x="87" y="13"/>
                        <a:pt x="84" y="13"/>
                      </a:cubicBezTo>
                      <a:cubicBezTo>
                        <a:pt x="78" y="13"/>
                        <a:pt x="73" y="15"/>
                        <a:pt x="69" y="18"/>
                      </a:cubicBezTo>
                      <a:cubicBezTo>
                        <a:pt x="65" y="22"/>
                        <a:pt x="63" y="28"/>
                        <a:pt x="63" y="37"/>
                      </a:cubicBezTo>
                      <a:lnTo>
                        <a:pt x="63" y="85"/>
                      </a:lnTo>
                      <a:lnTo>
                        <a:pt x="49" y="85"/>
                      </a:lnTo>
                      <a:lnTo>
                        <a:pt x="49" y="31"/>
                      </a:lnTo>
                      <a:cubicBezTo>
                        <a:pt x="49" y="25"/>
                        <a:pt x="49" y="21"/>
                        <a:pt x="47" y="19"/>
                      </a:cubicBezTo>
                      <a:cubicBezTo>
                        <a:pt x="45" y="15"/>
                        <a:pt x="41" y="13"/>
                        <a:pt x="35" y="13"/>
                      </a:cubicBezTo>
                      <a:cubicBezTo>
                        <a:pt x="30" y="13"/>
                        <a:pt x="25" y="15"/>
                        <a:pt x="21" y="19"/>
                      </a:cubicBezTo>
                      <a:cubicBezTo>
                        <a:pt x="17" y="23"/>
                        <a:pt x="14" y="30"/>
                        <a:pt x="14" y="41"/>
                      </a:cubicBezTo>
                      <a:lnTo>
                        <a:pt x="14" y="85"/>
                      </a:lnTo>
                      <a:lnTo>
                        <a:pt x="0" y="85"/>
                      </a:lnTo>
                      <a:lnTo>
                        <a:pt x="0" y="2"/>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86" name="Freeform 62"/>
                <p:cNvSpPr>
                  <a:spLocks/>
                </p:cNvSpPr>
                <p:nvPr/>
              </p:nvSpPr>
              <p:spPr bwMode="auto">
                <a:xfrm>
                  <a:off x="3016" y="2581"/>
                  <a:ext cx="60" cy="44"/>
                </a:xfrm>
                <a:custGeom>
                  <a:avLst/>
                  <a:gdLst>
                    <a:gd name="T0" fmla="*/ 0 w 112"/>
                    <a:gd name="T1" fmla="*/ 2 h 85"/>
                    <a:gd name="T2" fmla="*/ 0 w 112"/>
                    <a:gd name="T3" fmla="*/ 2 h 85"/>
                    <a:gd name="T4" fmla="*/ 14 w 112"/>
                    <a:gd name="T5" fmla="*/ 2 h 85"/>
                    <a:gd name="T6" fmla="*/ 14 w 112"/>
                    <a:gd name="T7" fmla="*/ 14 h 85"/>
                    <a:gd name="T8" fmla="*/ 23 w 112"/>
                    <a:gd name="T9" fmla="*/ 5 h 85"/>
                    <a:gd name="T10" fmla="*/ 38 w 112"/>
                    <a:gd name="T11" fmla="*/ 0 h 85"/>
                    <a:gd name="T12" fmla="*/ 54 w 112"/>
                    <a:gd name="T13" fmla="*/ 5 h 85"/>
                    <a:gd name="T14" fmla="*/ 60 w 112"/>
                    <a:gd name="T15" fmla="*/ 13 h 85"/>
                    <a:gd name="T16" fmla="*/ 71 w 112"/>
                    <a:gd name="T17" fmla="*/ 3 h 85"/>
                    <a:gd name="T18" fmla="*/ 86 w 112"/>
                    <a:gd name="T19" fmla="*/ 0 h 85"/>
                    <a:gd name="T20" fmla="*/ 108 w 112"/>
                    <a:gd name="T21" fmla="*/ 12 h 85"/>
                    <a:gd name="T22" fmla="*/ 112 w 112"/>
                    <a:gd name="T23" fmla="*/ 29 h 85"/>
                    <a:gd name="T24" fmla="*/ 112 w 112"/>
                    <a:gd name="T25" fmla="*/ 85 h 85"/>
                    <a:gd name="T26" fmla="*/ 97 w 112"/>
                    <a:gd name="T27" fmla="*/ 85 h 85"/>
                    <a:gd name="T28" fmla="*/ 97 w 112"/>
                    <a:gd name="T29" fmla="*/ 27 h 85"/>
                    <a:gd name="T30" fmla="*/ 93 w 112"/>
                    <a:gd name="T31" fmla="*/ 16 h 85"/>
                    <a:gd name="T32" fmla="*/ 83 w 112"/>
                    <a:gd name="T33" fmla="*/ 13 h 85"/>
                    <a:gd name="T34" fmla="*/ 69 w 112"/>
                    <a:gd name="T35" fmla="*/ 18 h 85"/>
                    <a:gd name="T36" fmla="*/ 63 w 112"/>
                    <a:gd name="T37" fmla="*/ 36 h 85"/>
                    <a:gd name="T38" fmla="*/ 63 w 112"/>
                    <a:gd name="T39" fmla="*/ 85 h 85"/>
                    <a:gd name="T40" fmla="*/ 49 w 112"/>
                    <a:gd name="T41" fmla="*/ 85 h 85"/>
                    <a:gd name="T42" fmla="*/ 49 w 112"/>
                    <a:gd name="T43" fmla="*/ 31 h 85"/>
                    <a:gd name="T44" fmla="*/ 47 w 112"/>
                    <a:gd name="T45" fmla="*/ 18 h 85"/>
                    <a:gd name="T46" fmla="*/ 35 w 112"/>
                    <a:gd name="T47" fmla="*/ 12 h 85"/>
                    <a:gd name="T48" fmla="*/ 20 w 112"/>
                    <a:gd name="T49" fmla="*/ 19 h 85"/>
                    <a:gd name="T50" fmla="*/ 14 w 112"/>
                    <a:gd name="T51" fmla="*/ 41 h 85"/>
                    <a:gd name="T52" fmla="*/ 14 w 112"/>
                    <a:gd name="T53" fmla="*/ 85 h 85"/>
                    <a:gd name="T54" fmla="*/ 0 w 112"/>
                    <a:gd name="T55" fmla="*/ 85 h 85"/>
                    <a:gd name="T56" fmla="*/ 0 w 112"/>
                    <a:gd name="T57" fmla="*/ 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2" h="85">
                      <a:moveTo>
                        <a:pt x="0" y="2"/>
                      </a:moveTo>
                      <a:lnTo>
                        <a:pt x="0" y="2"/>
                      </a:lnTo>
                      <a:lnTo>
                        <a:pt x="14" y="2"/>
                      </a:lnTo>
                      <a:lnTo>
                        <a:pt x="14" y="14"/>
                      </a:lnTo>
                      <a:cubicBezTo>
                        <a:pt x="17" y="9"/>
                        <a:pt x="20" y="6"/>
                        <a:pt x="23" y="5"/>
                      </a:cubicBezTo>
                      <a:cubicBezTo>
                        <a:pt x="27" y="1"/>
                        <a:pt x="32" y="0"/>
                        <a:pt x="38" y="0"/>
                      </a:cubicBezTo>
                      <a:cubicBezTo>
                        <a:pt x="45" y="0"/>
                        <a:pt x="50" y="1"/>
                        <a:pt x="54" y="5"/>
                      </a:cubicBezTo>
                      <a:cubicBezTo>
                        <a:pt x="57" y="7"/>
                        <a:pt x="59" y="9"/>
                        <a:pt x="60" y="13"/>
                      </a:cubicBezTo>
                      <a:cubicBezTo>
                        <a:pt x="64" y="9"/>
                        <a:pt x="67" y="5"/>
                        <a:pt x="71" y="3"/>
                      </a:cubicBezTo>
                      <a:cubicBezTo>
                        <a:pt x="76" y="1"/>
                        <a:pt x="80" y="0"/>
                        <a:pt x="86" y="0"/>
                      </a:cubicBezTo>
                      <a:cubicBezTo>
                        <a:pt x="97" y="0"/>
                        <a:pt x="104" y="4"/>
                        <a:pt x="108" y="12"/>
                      </a:cubicBezTo>
                      <a:cubicBezTo>
                        <a:pt x="111" y="16"/>
                        <a:pt x="112" y="22"/>
                        <a:pt x="112" y="29"/>
                      </a:cubicBezTo>
                      <a:lnTo>
                        <a:pt x="112" y="85"/>
                      </a:lnTo>
                      <a:lnTo>
                        <a:pt x="97" y="85"/>
                      </a:lnTo>
                      <a:lnTo>
                        <a:pt x="97" y="27"/>
                      </a:lnTo>
                      <a:cubicBezTo>
                        <a:pt x="97" y="22"/>
                        <a:pt x="96" y="18"/>
                        <a:pt x="93" y="16"/>
                      </a:cubicBezTo>
                      <a:cubicBezTo>
                        <a:pt x="90" y="14"/>
                        <a:pt x="87" y="13"/>
                        <a:pt x="83" y="13"/>
                      </a:cubicBezTo>
                      <a:cubicBezTo>
                        <a:pt x="77" y="13"/>
                        <a:pt x="73" y="14"/>
                        <a:pt x="69" y="18"/>
                      </a:cubicBezTo>
                      <a:cubicBezTo>
                        <a:pt x="65" y="22"/>
                        <a:pt x="63" y="28"/>
                        <a:pt x="63" y="36"/>
                      </a:cubicBezTo>
                      <a:lnTo>
                        <a:pt x="63" y="85"/>
                      </a:lnTo>
                      <a:lnTo>
                        <a:pt x="49" y="85"/>
                      </a:lnTo>
                      <a:lnTo>
                        <a:pt x="49" y="31"/>
                      </a:lnTo>
                      <a:cubicBezTo>
                        <a:pt x="49" y="25"/>
                        <a:pt x="48" y="21"/>
                        <a:pt x="47" y="18"/>
                      </a:cubicBezTo>
                      <a:cubicBezTo>
                        <a:pt x="44" y="14"/>
                        <a:pt x="40" y="12"/>
                        <a:pt x="35" y="12"/>
                      </a:cubicBezTo>
                      <a:cubicBezTo>
                        <a:pt x="29" y="12"/>
                        <a:pt x="25" y="14"/>
                        <a:pt x="20" y="19"/>
                      </a:cubicBezTo>
                      <a:cubicBezTo>
                        <a:pt x="16" y="23"/>
                        <a:pt x="14" y="30"/>
                        <a:pt x="14" y="41"/>
                      </a:cubicBezTo>
                      <a:lnTo>
                        <a:pt x="14" y="85"/>
                      </a:lnTo>
                      <a:lnTo>
                        <a:pt x="0" y="85"/>
                      </a:lnTo>
                      <a:lnTo>
                        <a:pt x="0" y="2"/>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87" name="Freeform 63"/>
                <p:cNvSpPr>
                  <a:spLocks noEditPoints="1"/>
                </p:cNvSpPr>
                <p:nvPr/>
              </p:nvSpPr>
              <p:spPr bwMode="auto">
                <a:xfrm>
                  <a:off x="3086" y="2581"/>
                  <a:ext cx="44" cy="47"/>
                </a:xfrm>
                <a:custGeom>
                  <a:avLst/>
                  <a:gdLst>
                    <a:gd name="T0" fmla="*/ 15 w 79"/>
                    <a:gd name="T1" fmla="*/ 63 h 88"/>
                    <a:gd name="T2" fmla="*/ 15 w 79"/>
                    <a:gd name="T3" fmla="*/ 63 h 88"/>
                    <a:gd name="T4" fmla="*/ 19 w 79"/>
                    <a:gd name="T5" fmla="*/ 72 h 88"/>
                    <a:gd name="T6" fmla="*/ 30 w 79"/>
                    <a:gd name="T7" fmla="*/ 76 h 88"/>
                    <a:gd name="T8" fmla="*/ 44 w 79"/>
                    <a:gd name="T9" fmla="*/ 72 h 88"/>
                    <a:gd name="T10" fmla="*/ 56 w 79"/>
                    <a:gd name="T11" fmla="*/ 54 h 88"/>
                    <a:gd name="T12" fmla="*/ 56 w 79"/>
                    <a:gd name="T13" fmla="*/ 43 h 88"/>
                    <a:gd name="T14" fmla="*/ 49 w 79"/>
                    <a:gd name="T15" fmla="*/ 45 h 88"/>
                    <a:gd name="T16" fmla="*/ 41 w 79"/>
                    <a:gd name="T17" fmla="*/ 47 h 88"/>
                    <a:gd name="T18" fmla="*/ 33 w 79"/>
                    <a:gd name="T19" fmla="*/ 48 h 88"/>
                    <a:gd name="T20" fmla="*/ 21 w 79"/>
                    <a:gd name="T21" fmla="*/ 51 h 88"/>
                    <a:gd name="T22" fmla="*/ 15 w 79"/>
                    <a:gd name="T23" fmla="*/ 63 h 88"/>
                    <a:gd name="T24" fmla="*/ 15 w 79"/>
                    <a:gd name="T25" fmla="*/ 63 h 88"/>
                    <a:gd name="T26" fmla="*/ 49 w 79"/>
                    <a:gd name="T27" fmla="*/ 34 h 88"/>
                    <a:gd name="T28" fmla="*/ 49 w 79"/>
                    <a:gd name="T29" fmla="*/ 34 h 88"/>
                    <a:gd name="T30" fmla="*/ 55 w 79"/>
                    <a:gd name="T31" fmla="*/ 30 h 88"/>
                    <a:gd name="T32" fmla="*/ 56 w 79"/>
                    <a:gd name="T33" fmla="*/ 25 h 88"/>
                    <a:gd name="T34" fmla="*/ 51 w 79"/>
                    <a:gd name="T35" fmla="*/ 15 h 88"/>
                    <a:gd name="T36" fmla="*/ 36 w 79"/>
                    <a:gd name="T37" fmla="*/ 11 h 88"/>
                    <a:gd name="T38" fmla="*/ 21 w 79"/>
                    <a:gd name="T39" fmla="*/ 17 h 88"/>
                    <a:gd name="T40" fmla="*/ 17 w 79"/>
                    <a:gd name="T41" fmla="*/ 27 h 88"/>
                    <a:gd name="T42" fmla="*/ 4 w 79"/>
                    <a:gd name="T43" fmla="*/ 27 h 88"/>
                    <a:gd name="T44" fmla="*/ 14 w 79"/>
                    <a:gd name="T45" fmla="*/ 6 h 88"/>
                    <a:gd name="T46" fmla="*/ 37 w 79"/>
                    <a:gd name="T47" fmla="*/ 0 h 88"/>
                    <a:gd name="T48" fmla="*/ 60 w 79"/>
                    <a:gd name="T49" fmla="*/ 5 h 88"/>
                    <a:gd name="T50" fmla="*/ 70 w 79"/>
                    <a:gd name="T51" fmla="*/ 23 h 88"/>
                    <a:gd name="T52" fmla="*/ 70 w 79"/>
                    <a:gd name="T53" fmla="*/ 71 h 88"/>
                    <a:gd name="T54" fmla="*/ 70 w 79"/>
                    <a:gd name="T55" fmla="*/ 74 h 88"/>
                    <a:gd name="T56" fmla="*/ 74 w 79"/>
                    <a:gd name="T57" fmla="*/ 75 h 88"/>
                    <a:gd name="T58" fmla="*/ 76 w 79"/>
                    <a:gd name="T59" fmla="*/ 75 h 88"/>
                    <a:gd name="T60" fmla="*/ 79 w 79"/>
                    <a:gd name="T61" fmla="*/ 75 h 88"/>
                    <a:gd name="T62" fmla="*/ 79 w 79"/>
                    <a:gd name="T63" fmla="*/ 85 h 88"/>
                    <a:gd name="T64" fmla="*/ 74 w 79"/>
                    <a:gd name="T65" fmla="*/ 86 h 88"/>
                    <a:gd name="T66" fmla="*/ 69 w 79"/>
                    <a:gd name="T67" fmla="*/ 87 h 88"/>
                    <a:gd name="T68" fmla="*/ 59 w 79"/>
                    <a:gd name="T69" fmla="*/ 82 h 88"/>
                    <a:gd name="T70" fmla="*/ 56 w 79"/>
                    <a:gd name="T71" fmla="*/ 74 h 88"/>
                    <a:gd name="T72" fmla="*/ 44 w 79"/>
                    <a:gd name="T73" fmla="*/ 84 h 88"/>
                    <a:gd name="T74" fmla="*/ 26 w 79"/>
                    <a:gd name="T75" fmla="*/ 88 h 88"/>
                    <a:gd name="T76" fmla="*/ 8 w 79"/>
                    <a:gd name="T77" fmla="*/ 81 h 88"/>
                    <a:gd name="T78" fmla="*/ 0 w 79"/>
                    <a:gd name="T79" fmla="*/ 63 h 88"/>
                    <a:gd name="T80" fmla="*/ 7 w 79"/>
                    <a:gd name="T81" fmla="*/ 45 h 88"/>
                    <a:gd name="T82" fmla="*/ 26 w 79"/>
                    <a:gd name="T83" fmla="*/ 37 h 88"/>
                    <a:gd name="T84" fmla="*/ 49 w 79"/>
                    <a:gd name="T85" fmla="*/ 34 h 88"/>
                    <a:gd name="T86" fmla="*/ 37 w 79"/>
                    <a:gd name="T87" fmla="*/ 0 h 88"/>
                    <a:gd name="T88" fmla="*/ 37 w 79"/>
                    <a:gd name="T89" fmla="*/ 0 h 88"/>
                    <a:gd name="T90" fmla="*/ 37 w 79"/>
                    <a:gd name="T9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9" h="88">
                      <a:moveTo>
                        <a:pt x="15" y="63"/>
                      </a:moveTo>
                      <a:lnTo>
                        <a:pt x="15" y="63"/>
                      </a:lnTo>
                      <a:cubicBezTo>
                        <a:pt x="15" y="67"/>
                        <a:pt x="16" y="70"/>
                        <a:pt x="19" y="72"/>
                      </a:cubicBezTo>
                      <a:cubicBezTo>
                        <a:pt x="22" y="75"/>
                        <a:pt x="26" y="76"/>
                        <a:pt x="30" y="76"/>
                      </a:cubicBezTo>
                      <a:cubicBezTo>
                        <a:pt x="35" y="76"/>
                        <a:pt x="39" y="75"/>
                        <a:pt x="44" y="72"/>
                      </a:cubicBezTo>
                      <a:cubicBezTo>
                        <a:pt x="52" y="69"/>
                        <a:pt x="56" y="62"/>
                        <a:pt x="56" y="54"/>
                      </a:cubicBezTo>
                      <a:lnTo>
                        <a:pt x="56" y="43"/>
                      </a:lnTo>
                      <a:cubicBezTo>
                        <a:pt x="54" y="44"/>
                        <a:pt x="52" y="45"/>
                        <a:pt x="49" y="45"/>
                      </a:cubicBezTo>
                      <a:cubicBezTo>
                        <a:pt x="46" y="46"/>
                        <a:pt x="44" y="46"/>
                        <a:pt x="41" y="47"/>
                      </a:cubicBezTo>
                      <a:lnTo>
                        <a:pt x="33" y="48"/>
                      </a:lnTo>
                      <a:cubicBezTo>
                        <a:pt x="28" y="49"/>
                        <a:pt x="24" y="50"/>
                        <a:pt x="21" y="51"/>
                      </a:cubicBezTo>
                      <a:cubicBezTo>
                        <a:pt x="17" y="54"/>
                        <a:pt x="15" y="57"/>
                        <a:pt x="15" y="63"/>
                      </a:cubicBezTo>
                      <a:lnTo>
                        <a:pt x="15" y="63"/>
                      </a:lnTo>
                      <a:close/>
                      <a:moveTo>
                        <a:pt x="49" y="34"/>
                      </a:moveTo>
                      <a:lnTo>
                        <a:pt x="49" y="34"/>
                      </a:lnTo>
                      <a:cubicBezTo>
                        <a:pt x="52" y="34"/>
                        <a:pt x="54" y="33"/>
                        <a:pt x="55" y="30"/>
                      </a:cubicBezTo>
                      <a:cubicBezTo>
                        <a:pt x="56" y="29"/>
                        <a:pt x="56" y="27"/>
                        <a:pt x="56" y="25"/>
                      </a:cubicBezTo>
                      <a:cubicBezTo>
                        <a:pt x="56" y="20"/>
                        <a:pt x="54" y="17"/>
                        <a:pt x="51" y="15"/>
                      </a:cubicBezTo>
                      <a:cubicBezTo>
                        <a:pt x="48" y="13"/>
                        <a:pt x="43" y="11"/>
                        <a:pt x="36" y="11"/>
                      </a:cubicBezTo>
                      <a:cubicBezTo>
                        <a:pt x="29" y="11"/>
                        <a:pt x="24" y="13"/>
                        <a:pt x="21" y="17"/>
                      </a:cubicBezTo>
                      <a:cubicBezTo>
                        <a:pt x="19" y="20"/>
                        <a:pt x="18" y="23"/>
                        <a:pt x="17" y="27"/>
                      </a:cubicBezTo>
                      <a:lnTo>
                        <a:pt x="4" y="27"/>
                      </a:lnTo>
                      <a:cubicBezTo>
                        <a:pt x="5" y="17"/>
                        <a:pt x="8" y="10"/>
                        <a:pt x="14" y="6"/>
                      </a:cubicBezTo>
                      <a:cubicBezTo>
                        <a:pt x="21" y="2"/>
                        <a:pt x="28" y="0"/>
                        <a:pt x="37" y="0"/>
                      </a:cubicBezTo>
                      <a:cubicBezTo>
                        <a:pt x="46" y="0"/>
                        <a:pt x="54" y="2"/>
                        <a:pt x="60" y="5"/>
                      </a:cubicBezTo>
                      <a:cubicBezTo>
                        <a:pt x="67" y="9"/>
                        <a:pt x="70" y="15"/>
                        <a:pt x="70" y="23"/>
                      </a:cubicBezTo>
                      <a:lnTo>
                        <a:pt x="70" y="71"/>
                      </a:lnTo>
                      <a:cubicBezTo>
                        <a:pt x="70" y="72"/>
                        <a:pt x="70" y="73"/>
                        <a:pt x="70" y="74"/>
                      </a:cubicBezTo>
                      <a:cubicBezTo>
                        <a:pt x="71" y="75"/>
                        <a:pt x="72" y="75"/>
                        <a:pt x="74" y="75"/>
                      </a:cubicBezTo>
                      <a:cubicBezTo>
                        <a:pt x="75" y="75"/>
                        <a:pt x="76" y="75"/>
                        <a:pt x="76" y="75"/>
                      </a:cubicBezTo>
                      <a:cubicBezTo>
                        <a:pt x="77" y="75"/>
                        <a:pt x="78" y="75"/>
                        <a:pt x="79" y="75"/>
                      </a:cubicBezTo>
                      <a:lnTo>
                        <a:pt x="79" y="85"/>
                      </a:lnTo>
                      <a:cubicBezTo>
                        <a:pt x="77" y="86"/>
                        <a:pt x="75" y="86"/>
                        <a:pt x="74" y="86"/>
                      </a:cubicBezTo>
                      <a:cubicBezTo>
                        <a:pt x="73" y="87"/>
                        <a:pt x="71" y="87"/>
                        <a:pt x="69" y="87"/>
                      </a:cubicBezTo>
                      <a:cubicBezTo>
                        <a:pt x="64" y="87"/>
                        <a:pt x="61" y="85"/>
                        <a:pt x="59" y="82"/>
                      </a:cubicBezTo>
                      <a:cubicBezTo>
                        <a:pt x="58" y="80"/>
                        <a:pt x="57" y="77"/>
                        <a:pt x="56" y="74"/>
                      </a:cubicBezTo>
                      <a:cubicBezTo>
                        <a:pt x="53" y="78"/>
                        <a:pt x="49" y="81"/>
                        <a:pt x="44" y="84"/>
                      </a:cubicBezTo>
                      <a:cubicBezTo>
                        <a:pt x="39" y="86"/>
                        <a:pt x="33" y="88"/>
                        <a:pt x="26" y="88"/>
                      </a:cubicBezTo>
                      <a:cubicBezTo>
                        <a:pt x="19" y="88"/>
                        <a:pt x="12" y="85"/>
                        <a:pt x="8" y="81"/>
                      </a:cubicBezTo>
                      <a:cubicBezTo>
                        <a:pt x="3" y="76"/>
                        <a:pt x="0" y="70"/>
                        <a:pt x="0" y="63"/>
                      </a:cubicBezTo>
                      <a:cubicBezTo>
                        <a:pt x="0" y="55"/>
                        <a:pt x="3" y="49"/>
                        <a:pt x="7" y="45"/>
                      </a:cubicBezTo>
                      <a:cubicBezTo>
                        <a:pt x="12" y="41"/>
                        <a:pt x="19" y="38"/>
                        <a:pt x="26" y="37"/>
                      </a:cubicBezTo>
                      <a:lnTo>
                        <a:pt x="49" y="34"/>
                      </a:lnTo>
                      <a:close/>
                      <a:moveTo>
                        <a:pt x="37" y="0"/>
                      </a:moveTo>
                      <a:lnTo>
                        <a:pt x="37" y="0"/>
                      </a:lnTo>
                      <a:lnTo>
                        <a:pt x="37"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88" name="Freeform 64"/>
                <p:cNvSpPr>
                  <a:spLocks noEditPoints="1"/>
                </p:cNvSpPr>
                <p:nvPr/>
              </p:nvSpPr>
              <p:spPr bwMode="auto">
                <a:xfrm>
                  <a:off x="3137" y="2581"/>
                  <a:ext cx="38" cy="44"/>
                </a:xfrm>
                <a:custGeom>
                  <a:avLst/>
                  <a:gdLst>
                    <a:gd name="T0" fmla="*/ 0 w 68"/>
                    <a:gd name="T1" fmla="*/ 2 h 85"/>
                    <a:gd name="T2" fmla="*/ 0 w 68"/>
                    <a:gd name="T3" fmla="*/ 2 h 85"/>
                    <a:gd name="T4" fmla="*/ 13 w 68"/>
                    <a:gd name="T5" fmla="*/ 2 h 85"/>
                    <a:gd name="T6" fmla="*/ 13 w 68"/>
                    <a:gd name="T7" fmla="*/ 14 h 85"/>
                    <a:gd name="T8" fmla="*/ 26 w 68"/>
                    <a:gd name="T9" fmla="*/ 3 h 85"/>
                    <a:gd name="T10" fmla="*/ 41 w 68"/>
                    <a:gd name="T11" fmla="*/ 0 h 85"/>
                    <a:gd name="T12" fmla="*/ 64 w 68"/>
                    <a:gd name="T13" fmla="*/ 12 h 85"/>
                    <a:gd name="T14" fmla="*/ 68 w 68"/>
                    <a:gd name="T15" fmla="*/ 32 h 85"/>
                    <a:gd name="T16" fmla="*/ 68 w 68"/>
                    <a:gd name="T17" fmla="*/ 85 h 85"/>
                    <a:gd name="T18" fmla="*/ 54 w 68"/>
                    <a:gd name="T19" fmla="*/ 85 h 85"/>
                    <a:gd name="T20" fmla="*/ 54 w 68"/>
                    <a:gd name="T21" fmla="*/ 32 h 85"/>
                    <a:gd name="T22" fmla="*/ 51 w 68"/>
                    <a:gd name="T23" fmla="*/ 20 h 85"/>
                    <a:gd name="T24" fmla="*/ 38 w 68"/>
                    <a:gd name="T25" fmla="*/ 12 h 85"/>
                    <a:gd name="T26" fmla="*/ 30 w 68"/>
                    <a:gd name="T27" fmla="*/ 13 h 85"/>
                    <a:gd name="T28" fmla="*/ 20 w 68"/>
                    <a:gd name="T29" fmla="*/ 20 h 85"/>
                    <a:gd name="T30" fmla="*/ 15 w 68"/>
                    <a:gd name="T31" fmla="*/ 29 h 85"/>
                    <a:gd name="T32" fmla="*/ 14 w 68"/>
                    <a:gd name="T33" fmla="*/ 41 h 85"/>
                    <a:gd name="T34" fmla="*/ 14 w 68"/>
                    <a:gd name="T35" fmla="*/ 85 h 85"/>
                    <a:gd name="T36" fmla="*/ 0 w 68"/>
                    <a:gd name="T37" fmla="*/ 85 h 85"/>
                    <a:gd name="T38" fmla="*/ 0 w 68"/>
                    <a:gd name="T39" fmla="*/ 2 h 85"/>
                    <a:gd name="T40" fmla="*/ 33 w 68"/>
                    <a:gd name="T41" fmla="*/ 0 h 85"/>
                    <a:gd name="T42" fmla="*/ 33 w 68"/>
                    <a:gd name="T43" fmla="*/ 0 h 85"/>
                    <a:gd name="T44" fmla="*/ 33 w 68"/>
                    <a:gd name="T4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 h="85">
                      <a:moveTo>
                        <a:pt x="0" y="2"/>
                      </a:moveTo>
                      <a:lnTo>
                        <a:pt x="0" y="2"/>
                      </a:lnTo>
                      <a:lnTo>
                        <a:pt x="13" y="2"/>
                      </a:lnTo>
                      <a:lnTo>
                        <a:pt x="13" y="14"/>
                      </a:lnTo>
                      <a:cubicBezTo>
                        <a:pt x="17" y="9"/>
                        <a:pt x="21" y="5"/>
                        <a:pt x="26" y="3"/>
                      </a:cubicBezTo>
                      <a:cubicBezTo>
                        <a:pt x="30" y="1"/>
                        <a:pt x="35" y="0"/>
                        <a:pt x="41" y="0"/>
                      </a:cubicBezTo>
                      <a:cubicBezTo>
                        <a:pt x="52" y="0"/>
                        <a:pt x="60" y="4"/>
                        <a:pt x="64" y="12"/>
                      </a:cubicBezTo>
                      <a:cubicBezTo>
                        <a:pt x="67" y="17"/>
                        <a:pt x="68" y="23"/>
                        <a:pt x="68" y="32"/>
                      </a:cubicBezTo>
                      <a:lnTo>
                        <a:pt x="68" y="85"/>
                      </a:lnTo>
                      <a:lnTo>
                        <a:pt x="54" y="85"/>
                      </a:lnTo>
                      <a:lnTo>
                        <a:pt x="54" y="32"/>
                      </a:lnTo>
                      <a:cubicBezTo>
                        <a:pt x="54" y="27"/>
                        <a:pt x="53" y="23"/>
                        <a:pt x="51" y="20"/>
                      </a:cubicBezTo>
                      <a:cubicBezTo>
                        <a:pt x="49" y="15"/>
                        <a:pt x="44" y="12"/>
                        <a:pt x="38" y="12"/>
                      </a:cubicBezTo>
                      <a:cubicBezTo>
                        <a:pt x="35" y="12"/>
                        <a:pt x="32" y="13"/>
                        <a:pt x="30" y="13"/>
                      </a:cubicBezTo>
                      <a:cubicBezTo>
                        <a:pt x="26" y="15"/>
                        <a:pt x="23" y="17"/>
                        <a:pt x="20" y="20"/>
                      </a:cubicBezTo>
                      <a:cubicBezTo>
                        <a:pt x="17" y="23"/>
                        <a:pt x="16" y="26"/>
                        <a:pt x="15" y="29"/>
                      </a:cubicBezTo>
                      <a:cubicBezTo>
                        <a:pt x="14" y="32"/>
                        <a:pt x="14" y="36"/>
                        <a:pt x="14" y="41"/>
                      </a:cubicBezTo>
                      <a:lnTo>
                        <a:pt x="14" y="85"/>
                      </a:lnTo>
                      <a:lnTo>
                        <a:pt x="0" y="85"/>
                      </a:lnTo>
                      <a:lnTo>
                        <a:pt x="0" y="2"/>
                      </a:lnTo>
                      <a:close/>
                      <a:moveTo>
                        <a:pt x="33" y="0"/>
                      </a:moveTo>
                      <a:lnTo>
                        <a:pt x="33" y="0"/>
                      </a:lnTo>
                      <a:lnTo>
                        <a:pt x="33"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89" name="Freeform 65"/>
                <p:cNvSpPr>
                  <a:spLocks noEditPoints="1"/>
                </p:cNvSpPr>
                <p:nvPr/>
              </p:nvSpPr>
              <p:spPr bwMode="auto">
                <a:xfrm>
                  <a:off x="3184" y="2581"/>
                  <a:ext cx="44" cy="47"/>
                </a:xfrm>
                <a:custGeom>
                  <a:avLst/>
                  <a:gdLst>
                    <a:gd name="T0" fmla="*/ 15 w 79"/>
                    <a:gd name="T1" fmla="*/ 63 h 88"/>
                    <a:gd name="T2" fmla="*/ 15 w 79"/>
                    <a:gd name="T3" fmla="*/ 63 h 88"/>
                    <a:gd name="T4" fmla="*/ 19 w 79"/>
                    <a:gd name="T5" fmla="*/ 72 h 88"/>
                    <a:gd name="T6" fmla="*/ 30 w 79"/>
                    <a:gd name="T7" fmla="*/ 76 h 88"/>
                    <a:gd name="T8" fmla="*/ 44 w 79"/>
                    <a:gd name="T9" fmla="*/ 72 h 88"/>
                    <a:gd name="T10" fmla="*/ 56 w 79"/>
                    <a:gd name="T11" fmla="*/ 54 h 88"/>
                    <a:gd name="T12" fmla="*/ 56 w 79"/>
                    <a:gd name="T13" fmla="*/ 43 h 88"/>
                    <a:gd name="T14" fmla="*/ 49 w 79"/>
                    <a:gd name="T15" fmla="*/ 45 h 88"/>
                    <a:gd name="T16" fmla="*/ 41 w 79"/>
                    <a:gd name="T17" fmla="*/ 47 h 88"/>
                    <a:gd name="T18" fmla="*/ 33 w 79"/>
                    <a:gd name="T19" fmla="*/ 48 h 88"/>
                    <a:gd name="T20" fmla="*/ 21 w 79"/>
                    <a:gd name="T21" fmla="*/ 51 h 88"/>
                    <a:gd name="T22" fmla="*/ 15 w 79"/>
                    <a:gd name="T23" fmla="*/ 63 h 88"/>
                    <a:gd name="T24" fmla="*/ 15 w 79"/>
                    <a:gd name="T25" fmla="*/ 63 h 88"/>
                    <a:gd name="T26" fmla="*/ 49 w 79"/>
                    <a:gd name="T27" fmla="*/ 34 h 88"/>
                    <a:gd name="T28" fmla="*/ 49 w 79"/>
                    <a:gd name="T29" fmla="*/ 34 h 88"/>
                    <a:gd name="T30" fmla="*/ 55 w 79"/>
                    <a:gd name="T31" fmla="*/ 30 h 88"/>
                    <a:gd name="T32" fmla="*/ 56 w 79"/>
                    <a:gd name="T33" fmla="*/ 25 h 88"/>
                    <a:gd name="T34" fmla="*/ 51 w 79"/>
                    <a:gd name="T35" fmla="*/ 15 h 88"/>
                    <a:gd name="T36" fmla="*/ 36 w 79"/>
                    <a:gd name="T37" fmla="*/ 11 h 88"/>
                    <a:gd name="T38" fmla="*/ 21 w 79"/>
                    <a:gd name="T39" fmla="*/ 17 h 88"/>
                    <a:gd name="T40" fmla="*/ 17 w 79"/>
                    <a:gd name="T41" fmla="*/ 27 h 88"/>
                    <a:gd name="T42" fmla="*/ 4 w 79"/>
                    <a:gd name="T43" fmla="*/ 27 h 88"/>
                    <a:gd name="T44" fmla="*/ 14 w 79"/>
                    <a:gd name="T45" fmla="*/ 6 h 88"/>
                    <a:gd name="T46" fmla="*/ 37 w 79"/>
                    <a:gd name="T47" fmla="*/ 0 h 88"/>
                    <a:gd name="T48" fmla="*/ 60 w 79"/>
                    <a:gd name="T49" fmla="*/ 5 h 88"/>
                    <a:gd name="T50" fmla="*/ 70 w 79"/>
                    <a:gd name="T51" fmla="*/ 23 h 88"/>
                    <a:gd name="T52" fmla="*/ 70 w 79"/>
                    <a:gd name="T53" fmla="*/ 71 h 88"/>
                    <a:gd name="T54" fmla="*/ 70 w 79"/>
                    <a:gd name="T55" fmla="*/ 74 h 88"/>
                    <a:gd name="T56" fmla="*/ 74 w 79"/>
                    <a:gd name="T57" fmla="*/ 75 h 88"/>
                    <a:gd name="T58" fmla="*/ 76 w 79"/>
                    <a:gd name="T59" fmla="*/ 75 h 88"/>
                    <a:gd name="T60" fmla="*/ 79 w 79"/>
                    <a:gd name="T61" fmla="*/ 75 h 88"/>
                    <a:gd name="T62" fmla="*/ 79 w 79"/>
                    <a:gd name="T63" fmla="*/ 85 h 88"/>
                    <a:gd name="T64" fmla="*/ 74 w 79"/>
                    <a:gd name="T65" fmla="*/ 86 h 88"/>
                    <a:gd name="T66" fmla="*/ 69 w 79"/>
                    <a:gd name="T67" fmla="*/ 87 h 88"/>
                    <a:gd name="T68" fmla="*/ 59 w 79"/>
                    <a:gd name="T69" fmla="*/ 82 h 88"/>
                    <a:gd name="T70" fmla="*/ 56 w 79"/>
                    <a:gd name="T71" fmla="*/ 74 h 88"/>
                    <a:gd name="T72" fmla="*/ 44 w 79"/>
                    <a:gd name="T73" fmla="*/ 84 h 88"/>
                    <a:gd name="T74" fmla="*/ 26 w 79"/>
                    <a:gd name="T75" fmla="*/ 88 h 88"/>
                    <a:gd name="T76" fmla="*/ 7 w 79"/>
                    <a:gd name="T77" fmla="*/ 81 h 88"/>
                    <a:gd name="T78" fmla="*/ 0 w 79"/>
                    <a:gd name="T79" fmla="*/ 63 h 88"/>
                    <a:gd name="T80" fmla="*/ 7 w 79"/>
                    <a:gd name="T81" fmla="*/ 45 h 88"/>
                    <a:gd name="T82" fmla="*/ 26 w 79"/>
                    <a:gd name="T83" fmla="*/ 37 h 88"/>
                    <a:gd name="T84" fmla="*/ 49 w 79"/>
                    <a:gd name="T85" fmla="*/ 34 h 88"/>
                    <a:gd name="T86" fmla="*/ 37 w 79"/>
                    <a:gd name="T87" fmla="*/ 0 h 88"/>
                    <a:gd name="T88" fmla="*/ 37 w 79"/>
                    <a:gd name="T89" fmla="*/ 0 h 88"/>
                    <a:gd name="T90" fmla="*/ 37 w 79"/>
                    <a:gd name="T9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9" h="88">
                      <a:moveTo>
                        <a:pt x="15" y="63"/>
                      </a:moveTo>
                      <a:lnTo>
                        <a:pt x="15" y="63"/>
                      </a:lnTo>
                      <a:cubicBezTo>
                        <a:pt x="15" y="67"/>
                        <a:pt x="16" y="70"/>
                        <a:pt x="19" y="72"/>
                      </a:cubicBezTo>
                      <a:cubicBezTo>
                        <a:pt x="22" y="75"/>
                        <a:pt x="26" y="76"/>
                        <a:pt x="30" y="76"/>
                      </a:cubicBezTo>
                      <a:cubicBezTo>
                        <a:pt x="35" y="76"/>
                        <a:pt x="39" y="75"/>
                        <a:pt x="44" y="72"/>
                      </a:cubicBezTo>
                      <a:cubicBezTo>
                        <a:pt x="52" y="69"/>
                        <a:pt x="56" y="62"/>
                        <a:pt x="56" y="54"/>
                      </a:cubicBezTo>
                      <a:lnTo>
                        <a:pt x="56" y="43"/>
                      </a:lnTo>
                      <a:cubicBezTo>
                        <a:pt x="54" y="44"/>
                        <a:pt x="52" y="45"/>
                        <a:pt x="49" y="45"/>
                      </a:cubicBezTo>
                      <a:cubicBezTo>
                        <a:pt x="46" y="46"/>
                        <a:pt x="44" y="46"/>
                        <a:pt x="41" y="47"/>
                      </a:cubicBezTo>
                      <a:lnTo>
                        <a:pt x="33" y="48"/>
                      </a:lnTo>
                      <a:cubicBezTo>
                        <a:pt x="28" y="49"/>
                        <a:pt x="24" y="50"/>
                        <a:pt x="21" y="51"/>
                      </a:cubicBezTo>
                      <a:cubicBezTo>
                        <a:pt x="17" y="54"/>
                        <a:pt x="15" y="57"/>
                        <a:pt x="15" y="63"/>
                      </a:cubicBezTo>
                      <a:lnTo>
                        <a:pt x="15" y="63"/>
                      </a:lnTo>
                      <a:close/>
                      <a:moveTo>
                        <a:pt x="49" y="34"/>
                      </a:moveTo>
                      <a:lnTo>
                        <a:pt x="49" y="34"/>
                      </a:lnTo>
                      <a:cubicBezTo>
                        <a:pt x="52" y="34"/>
                        <a:pt x="54" y="33"/>
                        <a:pt x="55" y="30"/>
                      </a:cubicBezTo>
                      <a:cubicBezTo>
                        <a:pt x="56" y="29"/>
                        <a:pt x="56" y="27"/>
                        <a:pt x="56" y="25"/>
                      </a:cubicBezTo>
                      <a:cubicBezTo>
                        <a:pt x="56" y="20"/>
                        <a:pt x="54" y="17"/>
                        <a:pt x="51" y="15"/>
                      </a:cubicBezTo>
                      <a:cubicBezTo>
                        <a:pt x="47" y="13"/>
                        <a:pt x="43" y="11"/>
                        <a:pt x="36" y="11"/>
                      </a:cubicBezTo>
                      <a:cubicBezTo>
                        <a:pt x="29" y="11"/>
                        <a:pt x="24" y="13"/>
                        <a:pt x="21" y="17"/>
                      </a:cubicBezTo>
                      <a:cubicBezTo>
                        <a:pt x="19" y="20"/>
                        <a:pt x="18" y="23"/>
                        <a:pt x="17" y="27"/>
                      </a:cubicBezTo>
                      <a:lnTo>
                        <a:pt x="4" y="27"/>
                      </a:lnTo>
                      <a:cubicBezTo>
                        <a:pt x="5" y="17"/>
                        <a:pt x="8" y="10"/>
                        <a:pt x="14" y="6"/>
                      </a:cubicBezTo>
                      <a:cubicBezTo>
                        <a:pt x="21" y="2"/>
                        <a:pt x="28" y="0"/>
                        <a:pt x="37" y="0"/>
                      </a:cubicBezTo>
                      <a:cubicBezTo>
                        <a:pt x="46" y="0"/>
                        <a:pt x="54" y="2"/>
                        <a:pt x="60" y="5"/>
                      </a:cubicBezTo>
                      <a:cubicBezTo>
                        <a:pt x="67" y="9"/>
                        <a:pt x="70" y="15"/>
                        <a:pt x="70" y="23"/>
                      </a:cubicBezTo>
                      <a:lnTo>
                        <a:pt x="70" y="71"/>
                      </a:lnTo>
                      <a:cubicBezTo>
                        <a:pt x="70" y="72"/>
                        <a:pt x="70" y="73"/>
                        <a:pt x="70" y="74"/>
                      </a:cubicBezTo>
                      <a:cubicBezTo>
                        <a:pt x="71" y="75"/>
                        <a:pt x="72" y="75"/>
                        <a:pt x="74" y="75"/>
                      </a:cubicBezTo>
                      <a:cubicBezTo>
                        <a:pt x="75" y="75"/>
                        <a:pt x="76" y="75"/>
                        <a:pt x="76" y="75"/>
                      </a:cubicBezTo>
                      <a:cubicBezTo>
                        <a:pt x="77" y="75"/>
                        <a:pt x="78" y="75"/>
                        <a:pt x="79" y="75"/>
                      </a:cubicBezTo>
                      <a:lnTo>
                        <a:pt x="79" y="85"/>
                      </a:lnTo>
                      <a:cubicBezTo>
                        <a:pt x="77" y="86"/>
                        <a:pt x="75" y="86"/>
                        <a:pt x="74" y="86"/>
                      </a:cubicBezTo>
                      <a:cubicBezTo>
                        <a:pt x="73" y="87"/>
                        <a:pt x="71" y="87"/>
                        <a:pt x="69" y="87"/>
                      </a:cubicBezTo>
                      <a:cubicBezTo>
                        <a:pt x="64" y="87"/>
                        <a:pt x="61" y="85"/>
                        <a:pt x="59" y="82"/>
                      </a:cubicBezTo>
                      <a:cubicBezTo>
                        <a:pt x="58" y="80"/>
                        <a:pt x="57" y="77"/>
                        <a:pt x="56" y="74"/>
                      </a:cubicBezTo>
                      <a:cubicBezTo>
                        <a:pt x="53" y="78"/>
                        <a:pt x="49" y="81"/>
                        <a:pt x="44" y="84"/>
                      </a:cubicBezTo>
                      <a:cubicBezTo>
                        <a:pt x="39" y="86"/>
                        <a:pt x="33" y="88"/>
                        <a:pt x="26" y="88"/>
                      </a:cubicBezTo>
                      <a:cubicBezTo>
                        <a:pt x="19" y="88"/>
                        <a:pt x="12" y="85"/>
                        <a:pt x="7" y="81"/>
                      </a:cubicBezTo>
                      <a:cubicBezTo>
                        <a:pt x="3" y="76"/>
                        <a:pt x="0" y="70"/>
                        <a:pt x="0" y="63"/>
                      </a:cubicBezTo>
                      <a:cubicBezTo>
                        <a:pt x="0" y="55"/>
                        <a:pt x="3" y="49"/>
                        <a:pt x="7" y="45"/>
                      </a:cubicBezTo>
                      <a:cubicBezTo>
                        <a:pt x="12" y="41"/>
                        <a:pt x="19" y="38"/>
                        <a:pt x="26" y="37"/>
                      </a:cubicBezTo>
                      <a:lnTo>
                        <a:pt x="49" y="34"/>
                      </a:lnTo>
                      <a:close/>
                      <a:moveTo>
                        <a:pt x="37" y="0"/>
                      </a:moveTo>
                      <a:lnTo>
                        <a:pt x="37" y="0"/>
                      </a:lnTo>
                      <a:lnTo>
                        <a:pt x="37"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90" name="Freeform 66"/>
                <p:cNvSpPr>
                  <a:spLocks noEditPoints="1"/>
                </p:cNvSpPr>
                <p:nvPr/>
              </p:nvSpPr>
              <p:spPr bwMode="auto">
                <a:xfrm>
                  <a:off x="3232" y="2581"/>
                  <a:ext cx="41" cy="63"/>
                </a:xfrm>
                <a:custGeom>
                  <a:avLst/>
                  <a:gdLst>
                    <a:gd name="T0" fmla="*/ 34 w 72"/>
                    <a:gd name="T1" fmla="*/ 0 h 120"/>
                    <a:gd name="T2" fmla="*/ 34 w 72"/>
                    <a:gd name="T3" fmla="*/ 0 h 120"/>
                    <a:gd name="T4" fmla="*/ 51 w 72"/>
                    <a:gd name="T5" fmla="*/ 5 h 120"/>
                    <a:gd name="T6" fmla="*/ 60 w 72"/>
                    <a:gd name="T7" fmla="*/ 13 h 120"/>
                    <a:gd name="T8" fmla="*/ 60 w 72"/>
                    <a:gd name="T9" fmla="*/ 2 h 120"/>
                    <a:gd name="T10" fmla="*/ 72 w 72"/>
                    <a:gd name="T11" fmla="*/ 2 h 120"/>
                    <a:gd name="T12" fmla="*/ 72 w 72"/>
                    <a:gd name="T13" fmla="*/ 78 h 120"/>
                    <a:gd name="T14" fmla="*/ 68 w 72"/>
                    <a:gd name="T15" fmla="*/ 103 h 120"/>
                    <a:gd name="T16" fmla="*/ 35 w 72"/>
                    <a:gd name="T17" fmla="*/ 120 h 120"/>
                    <a:gd name="T18" fmla="*/ 12 w 72"/>
                    <a:gd name="T19" fmla="*/ 114 h 120"/>
                    <a:gd name="T20" fmla="*/ 2 w 72"/>
                    <a:gd name="T21" fmla="*/ 95 h 120"/>
                    <a:gd name="T22" fmla="*/ 16 w 72"/>
                    <a:gd name="T23" fmla="*/ 95 h 120"/>
                    <a:gd name="T24" fmla="*/ 20 w 72"/>
                    <a:gd name="T25" fmla="*/ 104 h 120"/>
                    <a:gd name="T26" fmla="*/ 35 w 72"/>
                    <a:gd name="T27" fmla="*/ 108 h 120"/>
                    <a:gd name="T28" fmla="*/ 56 w 72"/>
                    <a:gd name="T29" fmla="*/ 97 h 120"/>
                    <a:gd name="T30" fmla="*/ 59 w 72"/>
                    <a:gd name="T31" fmla="*/ 73 h 120"/>
                    <a:gd name="T32" fmla="*/ 49 w 72"/>
                    <a:gd name="T33" fmla="*/ 83 h 120"/>
                    <a:gd name="T34" fmla="*/ 33 w 72"/>
                    <a:gd name="T35" fmla="*/ 86 h 120"/>
                    <a:gd name="T36" fmla="*/ 10 w 72"/>
                    <a:gd name="T37" fmla="*/ 76 h 120"/>
                    <a:gd name="T38" fmla="*/ 0 w 72"/>
                    <a:gd name="T39" fmla="*/ 45 h 120"/>
                    <a:gd name="T40" fmla="*/ 10 w 72"/>
                    <a:gd name="T41" fmla="*/ 12 h 120"/>
                    <a:gd name="T42" fmla="*/ 34 w 72"/>
                    <a:gd name="T43" fmla="*/ 0 h 120"/>
                    <a:gd name="T44" fmla="*/ 34 w 72"/>
                    <a:gd name="T45" fmla="*/ 0 h 120"/>
                    <a:gd name="T46" fmla="*/ 60 w 72"/>
                    <a:gd name="T47" fmla="*/ 43 h 120"/>
                    <a:gd name="T48" fmla="*/ 60 w 72"/>
                    <a:gd name="T49" fmla="*/ 43 h 120"/>
                    <a:gd name="T50" fmla="*/ 53 w 72"/>
                    <a:gd name="T51" fmla="*/ 20 h 120"/>
                    <a:gd name="T52" fmla="*/ 37 w 72"/>
                    <a:gd name="T53" fmla="*/ 13 h 120"/>
                    <a:gd name="T54" fmla="*/ 17 w 72"/>
                    <a:gd name="T55" fmla="*/ 26 h 120"/>
                    <a:gd name="T56" fmla="*/ 14 w 72"/>
                    <a:gd name="T57" fmla="*/ 46 h 120"/>
                    <a:gd name="T58" fmla="*/ 20 w 72"/>
                    <a:gd name="T59" fmla="*/ 67 h 120"/>
                    <a:gd name="T60" fmla="*/ 35 w 72"/>
                    <a:gd name="T61" fmla="*/ 74 h 120"/>
                    <a:gd name="T62" fmla="*/ 56 w 72"/>
                    <a:gd name="T63" fmla="*/ 61 h 120"/>
                    <a:gd name="T64" fmla="*/ 60 w 72"/>
                    <a:gd name="T65" fmla="*/ 43 h 120"/>
                    <a:gd name="T66" fmla="*/ 60 w 72"/>
                    <a:gd name="T67" fmla="*/ 43 h 120"/>
                    <a:gd name="T68" fmla="*/ 36 w 72"/>
                    <a:gd name="T69" fmla="*/ 0 h 120"/>
                    <a:gd name="T70" fmla="*/ 36 w 72"/>
                    <a:gd name="T71" fmla="*/ 0 h 120"/>
                    <a:gd name="T72" fmla="*/ 36 w 72"/>
                    <a:gd name="T7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120">
                      <a:moveTo>
                        <a:pt x="34" y="0"/>
                      </a:moveTo>
                      <a:lnTo>
                        <a:pt x="34" y="0"/>
                      </a:lnTo>
                      <a:cubicBezTo>
                        <a:pt x="41" y="0"/>
                        <a:pt x="47" y="2"/>
                        <a:pt x="51" y="5"/>
                      </a:cubicBezTo>
                      <a:cubicBezTo>
                        <a:pt x="54" y="7"/>
                        <a:pt x="57" y="9"/>
                        <a:pt x="60" y="13"/>
                      </a:cubicBezTo>
                      <a:lnTo>
                        <a:pt x="60" y="2"/>
                      </a:lnTo>
                      <a:lnTo>
                        <a:pt x="72" y="2"/>
                      </a:lnTo>
                      <a:lnTo>
                        <a:pt x="72" y="78"/>
                      </a:lnTo>
                      <a:cubicBezTo>
                        <a:pt x="72" y="89"/>
                        <a:pt x="71" y="97"/>
                        <a:pt x="68" y="103"/>
                      </a:cubicBezTo>
                      <a:cubicBezTo>
                        <a:pt x="62" y="114"/>
                        <a:pt x="51" y="120"/>
                        <a:pt x="35" y="120"/>
                      </a:cubicBezTo>
                      <a:cubicBezTo>
                        <a:pt x="26" y="120"/>
                        <a:pt x="18" y="118"/>
                        <a:pt x="12" y="114"/>
                      </a:cubicBezTo>
                      <a:cubicBezTo>
                        <a:pt x="6" y="110"/>
                        <a:pt x="3" y="104"/>
                        <a:pt x="2" y="95"/>
                      </a:cubicBezTo>
                      <a:lnTo>
                        <a:pt x="16" y="95"/>
                      </a:lnTo>
                      <a:cubicBezTo>
                        <a:pt x="17" y="99"/>
                        <a:pt x="18" y="102"/>
                        <a:pt x="20" y="104"/>
                      </a:cubicBezTo>
                      <a:cubicBezTo>
                        <a:pt x="23" y="107"/>
                        <a:pt x="28" y="108"/>
                        <a:pt x="35" y="108"/>
                      </a:cubicBezTo>
                      <a:cubicBezTo>
                        <a:pt x="46" y="108"/>
                        <a:pt x="53" y="105"/>
                        <a:pt x="56" y="97"/>
                      </a:cubicBezTo>
                      <a:cubicBezTo>
                        <a:pt x="58" y="93"/>
                        <a:pt x="59" y="85"/>
                        <a:pt x="59" y="73"/>
                      </a:cubicBezTo>
                      <a:cubicBezTo>
                        <a:pt x="56" y="78"/>
                        <a:pt x="53" y="81"/>
                        <a:pt x="49" y="83"/>
                      </a:cubicBezTo>
                      <a:cubicBezTo>
                        <a:pt x="45" y="85"/>
                        <a:pt x="40" y="86"/>
                        <a:pt x="33" y="86"/>
                      </a:cubicBezTo>
                      <a:cubicBezTo>
                        <a:pt x="24" y="86"/>
                        <a:pt x="16" y="83"/>
                        <a:pt x="10" y="76"/>
                      </a:cubicBezTo>
                      <a:cubicBezTo>
                        <a:pt x="3" y="70"/>
                        <a:pt x="0" y="59"/>
                        <a:pt x="0" y="45"/>
                      </a:cubicBezTo>
                      <a:cubicBezTo>
                        <a:pt x="0" y="31"/>
                        <a:pt x="3" y="20"/>
                        <a:pt x="10" y="12"/>
                      </a:cubicBezTo>
                      <a:cubicBezTo>
                        <a:pt x="17" y="4"/>
                        <a:pt x="25" y="0"/>
                        <a:pt x="34" y="0"/>
                      </a:cubicBezTo>
                      <a:lnTo>
                        <a:pt x="34" y="0"/>
                      </a:lnTo>
                      <a:close/>
                      <a:moveTo>
                        <a:pt x="60" y="43"/>
                      </a:moveTo>
                      <a:lnTo>
                        <a:pt x="60" y="43"/>
                      </a:lnTo>
                      <a:cubicBezTo>
                        <a:pt x="60" y="33"/>
                        <a:pt x="57" y="25"/>
                        <a:pt x="53" y="20"/>
                      </a:cubicBezTo>
                      <a:cubicBezTo>
                        <a:pt x="49" y="15"/>
                        <a:pt x="44" y="13"/>
                        <a:pt x="37" y="13"/>
                      </a:cubicBezTo>
                      <a:cubicBezTo>
                        <a:pt x="27" y="13"/>
                        <a:pt x="20" y="17"/>
                        <a:pt x="17" y="26"/>
                      </a:cubicBezTo>
                      <a:cubicBezTo>
                        <a:pt x="15" y="31"/>
                        <a:pt x="14" y="38"/>
                        <a:pt x="14" y="46"/>
                      </a:cubicBezTo>
                      <a:cubicBezTo>
                        <a:pt x="14" y="55"/>
                        <a:pt x="16" y="62"/>
                        <a:pt x="20" y="67"/>
                      </a:cubicBezTo>
                      <a:cubicBezTo>
                        <a:pt x="23" y="72"/>
                        <a:pt x="29" y="74"/>
                        <a:pt x="35" y="74"/>
                      </a:cubicBezTo>
                      <a:cubicBezTo>
                        <a:pt x="45" y="74"/>
                        <a:pt x="52" y="70"/>
                        <a:pt x="56" y="61"/>
                      </a:cubicBezTo>
                      <a:cubicBezTo>
                        <a:pt x="58" y="56"/>
                        <a:pt x="60" y="50"/>
                        <a:pt x="60" y="43"/>
                      </a:cubicBezTo>
                      <a:lnTo>
                        <a:pt x="60" y="43"/>
                      </a:lnTo>
                      <a:close/>
                      <a:moveTo>
                        <a:pt x="36" y="0"/>
                      </a:moveTo>
                      <a:lnTo>
                        <a:pt x="36" y="0"/>
                      </a:lnTo>
                      <a:lnTo>
                        <a:pt x="36"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91" name="Freeform 67"/>
                <p:cNvSpPr>
                  <a:spLocks noEditPoints="1"/>
                </p:cNvSpPr>
                <p:nvPr/>
              </p:nvSpPr>
              <p:spPr bwMode="auto">
                <a:xfrm>
                  <a:off x="3282" y="2581"/>
                  <a:ext cx="42" cy="47"/>
                </a:xfrm>
                <a:custGeom>
                  <a:avLst/>
                  <a:gdLst>
                    <a:gd name="T0" fmla="*/ 40 w 76"/>
                    <a:gd name="T1" fmla="*/ 0 h 88"/>
                    <a:gd name="T2" fmla="*/ 40 w 76"/>
                    <a:gd name="T3" fmla="*/ 0 h 88"/>
                    <a:gd name="T4" fmla="*/ 57 w 76"/>
                    <a:gd name="T5" fmla="*/ 4 h 88"/>
                    <a:gd name="T6" fmla="*/ 69 w 76"/>
                    <a:gd name="T7" fmla="*/ 15 h 88"/>
                    <a:gd name="T8" fmla="*/ 75 w 76"/>
                    <a:gd name="T9" fmla="*/ 29 h 88"/>
                    <a:gd name="T10" fmla="*/ 76 w 76"/>
                    <a:gd name="T11" fmla="*/ 48 h 88"/>
                    <a:gd name="T12" fmla="*/ 15 w 76"/>
                    <a:gd name="T13" fmla="*/ 48 h 88"/>
                    <a:gd name="T14" fmla="*/ 21 w 76"/>
                    <a:gd name="T15" fmla="*/ 68 h 88"/>
                    <a:gd name="T16" fmla="*/ 39 w 76"/>
                    <a:gd name="T17" fmla="*/ 76 h 88"/>
                    <a:gd name="T18" fmla="*/ 56 w 76"/>
                    <a:gd name="T19" fmla="*/ 68 h 88"/>
                    <a:gd name="T20" fmla="*/ 61 w 76"/>
                    <a:gd name="T21" fmla="*/ 59 h 88"/>
                    <a:gd name="T22" fmla="*/ 75 w 76"/>
                    <a:gd name="T23" fmla="*/ 59 h 88"/>
                    <a:gd name="T24" fmla="*/ 72 w 76"/>
                    <a:gd name="T25" fmla="*/ 69 h 88"/>
                    <a:gd name="T26" fmla="*/ 65 w 76"/>
                    <a:gd name="T27" fmla="*/ 78 h 88"/>
                    <a:gd name="T28" fmla="*/ 49 w 76"/>
                    <a:gd name="T29" fmla="*/ 87 h 88"/>
                    <a:gd name="T30" fmla="*/ 37 w 76"/>
                    <a:gd name="T31" fmla="*/ 88 h 88"/>
                    <a:gd name="T32" fmla="*/ 11 w 76"/>
                    <a:gd name="T33" fmla="*/ 77 h 88"/>
                    <a:gd name="T34" fmla="*/ 0 w 76"/>
                    <a:gd name="T35" fmla="*/ 45 h 88"/>
                    <a:gd name="T36" fmla="*/ 11 w 76"/>
                    <a:gd name="T37" fmla="*/ 12 h 88"/>
                    <a:gd name="T38" fmla="*/ 40 w 76"/>
                    <a:gd name="T39" fmla="*/ 0 h 88"/>
                    <a:gd name="T40" fmla="*/ 40 w 76"/>
                    <a:gd name="T41" fmla="*/ 0 h 88"/>
                    <a:gd name="T42" fmla="*/ 62 w 76"/>
                    <a:gd name="T43" fmla="*/ 37 h 88"/>
                    <a:gd name="T44" fmla="*/ 62 w 76"/>
                    <a:gd name="T45" fmla="*/ 37 h 88"/>
                    <a:gd name="T46" fmla="*/ 58 w 76"/>
                    <a:gd name="T47" fmla="*/ 22 h 88"/>
                    <a:gd name="T48" fmla="*/ 39 w 76"/>
                    <a:gd name="T49" fmla="*/ 12 h 88"/>
                    <a:gd name="T50" fmla="*/ 23 w 76"/>
                    <a:gd name="T51" fmla="*/ 19 h 88"/>
                    <a:gd name="T52" fmla="*/ 16 w 76"/>
                    <a:gd name="T53" fmla="*/ 37 h 88"/>
                    <a:gd name="T54" fmla="*/ 62 w 76"/>
                    <a:gd name="T55" fmla="*/ 37 h 88"/>
                    <a:gd name="T56" fmla="*/ 38 w 76"/>
                    <a:gd name="T57" fmla="*/ 0 h 88"/>
                    <a:gd name="T58" fmla="*/ 38 w 76"/>
                    <a:gd name="T59" fmla="*/ 0 h 88"/>
                    <a:gd name="T60" fmla="*/ 38 w 76"/>
                    <a:gd name="T6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88">
                      <a:moveTo>
                        <a:pt x="40" y="0"/>
                      </a:moveTo>
                      <a:lnTo>
                        <a:pt x="40" y="0"/>
                      </a:lnTo>
                      <a:cubicBezTo>
                        <a:pt x="46" y="0"/>
                        <a:pt x="51" y="1"/>
                        <a:pt x="57" y="4"/>
                      </a:cubicBezTo>
                      <a:cubicBezTo>
                        <a:pt x="62" y="7"/>
                        <a:pt x="67" y="10"/>
                        <a:pt x="69" y="15"/>
                      </a:cubicBezTo>
                      <a:cubicBezTo>
                        <a:pt x="72" y="19"/>
                        <a:pt x="74" y="24"/>
                        <a:pt x="75" y="29"/>
                      </a:cubicBezTo>
                      <a:cubicBezTo>
                        <a:pt x="76" y="33"/>
                        <a:pt x="76" y="39"/>
                        <a:pt x="76" y="48"/>
                      </a:cubicBezTo>
                      <a:lnTo>
                        <a:pt x="15" y="48"/>
                      </a:lnTo>
                      <a:cubicBezTo>
                        <a:pt x="16" y="56"/>
                        <a:pt x="18" y="63"/>
                        <a:pt x="21" y="68"/>
                      </a:cubicBezTo>
                      <a:cubicBezTo>
                        <a:pt x="25" y="73"/>
                        <a:pt x="31" y="76"/>
                        <a:pt x="39" y="76"/>
                      </a:cubicBezTo>
                      <a:cubicBezTo>
                        <a:pt x="46" y="76"/>
                        <a:pt x="52" y="73"/>
                        <a:pt x="56" y="68"/>
                      </a:cubicBezTo>
                      <a:cubicBezTo>
                        <a:pt x="59" y="66"/>
                        <a:pt x="60" y="62"/>
                        <a:pt x="61" y="59"/>
                      </a:cubicBezTo>
                      <a:lnTo>
                        <a:pt x="75" y="59"/>
                      </a:lnTo>
                      <a:cubicBezTo>
                        <a:pt x="75" y="62"/>
                        <a:pt x="74" y="65"/>
                        <a:pt x="72" y="69"/>
                      </a:cubicBezTo>
                      <a:cubicBezTo>
                        <a:pt x="69" y="73"/>
                        <a:pt x="67" y="76"/>
                        <a:pt x="65" y="78"/>
                      </a:cubicBezTo>
                      <a:cubicBezTo>
                        <a:pt x="60" y="82"/>
                        <a:pt x="55" y="85"/>
                        <a:pt x="49" y="87"/>
                      </a:cubicBezTo>
                      <a:cubicBezTo>
                        <a:pt x="46" y="87"/>
                        <a:pt x="42" y="88"/>
                        <a:pt x="37" y="88"/>
                      </a:cubicBezTo>
                      <a:cubicBezTo>
                        <a:pt x="27" y="88"/>
                        <a:pt x="18" y="84"/>
                        <a:pt x="11" y="77"/>
                      </a:cubicBezTo>
                      <a:cubicBezTo>
                        <a:pt x="4" y="69"/>
                        <a:pt x="0" y="58"/>
                        <a:pt x="0" y="45"/>
                      </a:cubicBezTo>
                      <a:cubicBezTo>
                        <a:pt x="0" y="32"/>
                        <a:pt x="4" y="21"/>
                        <a:pt x="11" y="12"/>
                      </a:cubicBezTo>
                      <a:cubicBezTo>
                        <a:pt x="18" y="4"/>
                        <a:pt x="28" y="0"/>
                        <a:pt x="40" y="0"/>
                      </a:cubicBezTo>
                      <a:lnTo>
                        <a:pt x="40" y="0"/>
                      </a:lnTo>
                      <a:close/>
                      <a:moveTo>
                        <a:pt x="62" y="37"/>
                      </a:moveTo>
                      <a:lnTo>
                        <a:pt x="62" y="37"/>
                      </a:lnTo>
                      <a:cubicBezTo>
                        <a:pt x="61" y="31"/>
                        <a:pt x="60" y="26"/>
                        <a:pt x="58" y="22"/>
                      </a:cubicBezTo>
                      <a:cubicBezTo>
                        <a:pt x="54" y="15"/>
                        <a:pt x="48" y="12"/>
                        <a:pt x="39" y="12"/>
                      </a:cubicBezTo>
                      <a:cubicBezTo>
                        <a:pt x="32" y="12"/>
                        <a:pt x="27" y="14"/>
                        <a:pt x="23" y="19"/>
                      </a:cubicBezTo>
                      <a:cubicBezTo>
                        <a:pt x="18" y="24"/>
                        <a:pt x="16" y="30"/>
                        <a:pt x="16" y="37"/>
                      </a:cubicBezTo>
                      <a:lnTo>
                        <a:pt x="62" y="37"/>
                      </a:lnTo>
                      <a:close/>
                      <a:moveTo>
                        <a:pt x="38" y="0"/>
                      </a:moveTo>
                      <a:lnTo>
                        <a:pt x="38" y="0"/>
                      </a:lnTo>
                      <a:lnTo>
                        <a:pt x="38"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92" name="Freeform 68"/>
                <p:cNvSpPr>
                  <a:spLocks/>
                </p:cNvSpPr>
                <p:nvPr/>
              </p:nvSpPr>
              <p:spPr bwMode="auto">
                <a:xfrm>
                  <a:off x="3331" y="2581"/>
                  <a:ext cx="63" cy="44"/>
                </a:xfrm>
                <a:custGeom>
                  <a:avLst/>
                  <a:gdLst>
                    <a:gd name="T0" fmla="*/ 0 w 112"/>
                    <a:gd name="T1" fmla="*/ 2 h 85"/>
                    <a:gd name="T2" fmla="*/ 0 w 112"/>
                    <a:gd name="T3" fmla="*/ 2 h 85"/>
                    <a:gd name="T4" fmla="*/ 14 w 112"/>
                    <a:gd name="T5" fmla="*/ 2 h 85"/>
                    <a:gd name="T6" fmla="*/ 14 w 112"/>
                    <a:gd name="T7" fmla="*/ 14 h 85"/>
                    <a:gd name="T8" fmla="*/ 23 w 112"/>
                    <a:gd name="T9" fmla="*/ 5 h 85"/>
                    <a:gd name="T10" fmla="*/ 39 w 112"/>
                    <a:gd name="T11" fmla="*/ 0 h 85"/>
                    <a:gd name="T12" fmla="*/ 55 w 112"/>
                    <a:gd name="T13" fmla="*/ 5 h 85"/>
                    <a:gd name="T14" fmla="*/ 61 w 112"/>
                    <a:gd name="T15" fmla="*/ 13 h 85"/>
                    <a:gd name="T16" fmla="*/ 72 w 112"/>
                    <a:gd name="T17" fmla="*/ 3 h 85"/>
                    <a:gd name="T18" fmla="*/ 86 w 112"/>
                    <a:gd name="T19" fmla="*/ 0 h 85"/>
                    <a:gd name="T20" fmla="*/ 109 w 112"/>
                    <a:gd name="T21" fmla="*/ 12 h 85"/>
                    <a:gd name="T22" fmla="*/ 112 w 112"/>
                    <a:gd name="T23" fmla="*/ 29 h 85"/>
                    <a:gd name="T24" fmla="*/ 112 w 112"/>
                    <a:gd name="T25" fmla="*/ 85 h 85"/>
                    <a:gd name="T26" fmla="*/ 97 w 112"/>
                    <a:gd name="T27" fmla="*/ 85 h 85"/>
                    <a:gd name="T28" fmla="*/ 97 w 112"/>
                    <a:gd name="T29" fmla="*/ 27 h 85"/>
                    <a:gd name="T30" fmla="*/ 93 w 112"/>
                    <a:gd name="T31" fmla="*/ 16 h 85"/>
                    <a:gd name="T32" fmla="*/ 83 w 112"/>
                    <a:gd name="T33" fmla="*/ 13 h 85"/>
                    <a:gd name="T34" fmla="*/ 69 w 112"/>
                    <a:gd name="T35" fmla="*/ 18 h 85"/>
                    <a:gd name="T36" fmla="*/ 63 w 112"/>
                    <a:gd name="T37" fmla="*/ 36 h 85"/>
                    <a:gd name="T38" fmla="*/ 63 w 112"/>
                    <a:gd name="T39" fmla="*/ 85 h 85"/>
                    <a:gd name="T40" fmla="*/ 49 w 112"/>
                    <a:gd name="T41" fmla="*/ 85 h 85"/>
                    <a:gd name="T42" fmla="*/ 49 w 112"/>
                    <a:gd name="T43" fmla="*/ 31 h 85"/>
                    <a:gd name="T44" fmla="*/ 47 w 112"/>
                    <a:gd name="T45" fmla="*/ 18 h 85"/>
                    <a:gd name="T46" fmla="*/ 35 w 112"/>
                    <a:gd name="T47" fmla="*/ 12 h 85"/>
                    <a:gd name="T48" fmla="*/ 20 w 112"/>
                    <a:gd name="T49" fmla="*/ 19 h 85"/>
                    <a:gd name="T50" fmla="*/ 14 w 112"/>
                    <a:gd name="T51" fmla="*/ 41 h 85"/>
                    <a:gd name="T52" fmla="*/ 14 w 112"/>
                    <a:gd name="T53" fmla="*/ 85 h 85"/>
                    <a:gd name="T54" fmla="*/ 0 w 112"/>
                    <a:gd name="T55" fmla="*/ 85 h 85"/>
                    <a:gd name="T56" fmla="*/ 0 w 112"/>
                    <a:gd name="T57" fmla="*/ 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2" h="85">
                      <a:moveTo>
                        <a:pt x="0" y="2"/>
                      </a:moveTo>
                      <a:lnTo>
                        <a:pt x="0" y="2"/>
                      </a:lnTo>
                      <a:lnTo>
                        <a:pt x="14" y="2"/>
                      </a:lnTo>
                      <a:lnTo>
                        <a:pt x="14" y="14"/>
                      </a:lnTo>
                      <a:cubicBezTo>
                        <a:pt x="17" y="9"/>
                        <a:pt x="20" y="6"/>
                        <a:pt x="23" y="5"/>
                      </a:cubicBezTo>
                      <a:cubicBezTo>
                        <a:pt x="27" y="1"/>
                        <a:pt x="33" y="0"/>
                        <a:pt x="39" y="0"/>
                      </a:cubicBezTo>
                      <a:cubicBezTo>
                        <a:pt x="45" y="0"/>
                        <a:pt x="50" y="1"/>
                        <a:pt x="55" y="5"/>
                      </a:cubicBezTo>
                      <a:cubicBezTo>
                        <a:pt x="57" y="7"/>
                        <a:pt x="59" y="9"/>
                        <a:pt x="61" y="13"/>
                      </a:cubicBezTo>
                      <a:cubicBezTo>
                        <a:pt x="64" y="9"/>
                        <a:pt x="67" y="5"/>
                        <a:pt x="72" y="3"/>
                      </a:cubicBezTo>
                      <a:cubicBezTo>
                        <a:pt x="76" y="1"/>
                        <a:pt x="81" y="0"/>
                        <a:pt x="86" y="0"/>
                      </a:cubicBezTo>
                      <a:cubicBezTo>
                        <a:pt x="97" y="0"/>
                        <a:pt x="105" y="4"/>
                        <a:pt x="109" y="12"/>
                      </a:cubicBezTo>
                      <a:cubicBezTo>
                        <a:pt x="111" y="16"/>
                        <a:pt x="112" y="22"/>
                        <a:pt x="112" y="29"/>
                      </a:cubicBezTo>
                      <a:lnTo>
                        <a:pt x="112" y="85"/>
                      </a:lnTo>
                      <a:lnTo>
                        <a:pt x="97" y="85"/>
                      </a:lnTo>
                      <a:lnTo>
                        <a:pt x="97" y="27"/>
                      </a:lnTo>
                      <a:cubicBezTo>
                        <a:pt x="97" y="22"/>
                        <a:pt x="96" y="18"/>
                        <a:pt x="93" y="16"/>
                      </a:cubicBezTo>
                      <a:cubicBezTo>
                        <a:pt x="90" y="14"/>
                        <a:pt x="87" y="13"/>
                        <a:pt x="83" y="13"/>
                      </a:cubicBezTo>
                      <a:cubicBezTo>
                        <a:pt x="78" y="13"/>
                        <a:pt x="73" y="14"/>
                        <a:pt x="69" y="18"/>
                      </a:cubicBezTo>
                      <a:cubicBezTo>
                        <a:pt x="65" y="22"/>
                        <a:pt x="63" y="28"/>
                        <a:pt x="63" y="36"/>
                      </a:cubicBezTo>
                      <a:lnTo>
                        <a:pt x="63" y="85"/>
                      </a:lnTo>
                      <a:lnTo>
                        <a:pt x="49" y="85"/>
                      </a:lnTo>
                      <a:lnTo>
                        <a:pt x="49" y="31"/>
                      </a:lnTo>
                      <a:cubicBezTo>
                        <a:pt x="49" y="25"/>
                        <a:pt x="48" y="21"/>
                        <a:pt x="47" y="18"/>
                      </a:cubicBezTo>
                      <a:cubicBezTo>
                        <a:pt x="45" y="14"/>
                        <a:pt x="41" y="12"/>
                        <a:pt x="35" y="12"/>
                      </a:cubicBezTo>
                      <a:cubicBezTo>
                        <a:pt x="30" y="12"/>
                        <a:pt x="25" y="14"/>
                        <a:pt x="20" y="19"/>
                      </a:cubicBezTo>
                      <a:cubicBezTo>
                        <a:pt x="16" y="23"/>
                        <a:pt x="14" y="30"/>
                        <a:pt x="14" y="41"/>
                      </a:cubicBezTo>
                      <a:lnTo>
                        <a:pt x="14" y="85"/>
                      </a:lnTo>
                      <a:lnTo>
                        <a:pt x="0" y="85"/>
                      </a:lnTo>
                      <a:lnTo>
                        <a:pt x="0" y="2"/>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93" name="Freeform 69"/>
                <p:cNvSpPr>
                  <a:spLocks noEditPoints="1"/>
                </p:cNvSpPr>
                <p:nvPr/>
              </p:nvSpPr>
              <p:spPr bwMode="auto">
                <a:xfrm>
                  <a:off x="3404" y="2581"/>
                  <a:ext cx="41" cy="47"/>
                </a:xfrm>
                <a:custGeom>
                  <a:avLst/>
                  <a:gdLst>
                    <a:gd name="T0" fmla="*/ 39 w 76"/>
                    <a:gd name="T1" fmla="*/ 0 h 88"/>
                    <a:gd name="T2" fmla="*/ 39 w 76"/>
                    <a:gd name="T3" fmla="*/ 0 h 88"/>
                    <a:gd name="T4" fmla="*/ 56 w 76"/>
                    <a:gd name="T5" fmla="*/ 4 h 88"/>
                    <a:gd name="T6" fmla="*/ 69 w 76"/>
                    <a:gd name="T7" fmla="*/ 15 h 88"/>
                    <a:gd name="T8" fmla="*/ 74 w 76"/>
                    <a:gd name="T9" fmla="*/ 29 h 88"/>
                    <a:gd name="T10" fmla="*/ 76 w 76"/>
                    <a:gd name="T11" fmla="*/ 48 h 88"/>
                    <a:gd name="T12" fmla="*/ 15 w 76"/>
                    <a:gd name="T13" fmla="*/ 48 h 88"/>
                    <a:gd name="T14" fmla="*/ 21 w 76"/>
                    <a:gd name="T15" fmla="*/ 68 h 88"/>
                    <a:gd name="T16" fmla="*/ 38 w 76"/>
                    <a:gd name="T17" fmla="*/ 76 h 88"/>
                    <a:gd name="T18" fmla="*/ 55 w 76"/>
                    <a:gd name="T19" fmla="*/ 68 h 88"/>
                    <a:gd name="T20" fmla="*/ 61 w 76"/>
                    <a:gd name="T21" fmla="*/ 59 h 88"/>
                    <a:gd name="T22" fmla="*/ 74 w 76"/>
                    <a:gd name="T23" fmla="*/ 59 h 88"/>
                    <a:gd name="T24" fmla="*/ 71 w 76"/>
                    <a:gd name="T25" fmla="*/ 69 h 88"/>
                    <a:gd name="T26" fmla="*/ 64 w 76"/>
                    <a:gd name="T27" fmla="*/ 78 h 88"/>
                    <a:gd name="T28" fmla="*/ 48 w 76"/>
                    <a:gd name="T29" fmla="*/ 87 h 88"/>
                    <a:gd name="T30" fmla="*/ 37 w 76"/>
                    <a:gd name="T31" fmla="*/ 88 h 88"/>
                    <a:gd name="T32" fmla="*/ 10 w 76"/>
                    <a:gd name="T33" fmla="*/ 77 h 88"/>
                    <a:gd name="T34" fmla="*/ 0 w 76"/>
                    <a:gd name="T35" fmla="*/ 45 h 88"/>
                    <a:gd name="T36" fmla="*/ 11 w 76"/>
                    <a:gd name="T37" fmla="*/ 12 h 88"/>
                    <a:gd name="T38" fmla="*/ 39 w 76"/>
                    <a:gd name="T39" fmla="*/ 0 h 88"/>
                    <a:gd name="T40" fmla="*/ 39 w 76"/>
                    <a:gd name="T41" fmla="*/ 0 h 88"/>
                    <a:gd name="T42" fmla="*/ 61 w 76"/>
                    <a:gd name="T43" fmla="*/ 37 h 88"/>
                    <a:gd name="T44" fmla="*/ 61 w 76"/>
                    <a:gd name="T45" fmla="*/ 37 h 88"/>
                    <a:gd name="T46" fmla="*/ 57 w 76"/>
                    <a:gd name="T47" fmla="*/ 22 h 88"/>
                    <a:gd name="T48" fmla="*/ 38 w 76"/>
                    <a:gd name="T49" fmla="*/ 12 h 88"/>
                    <a:gd name="T50" fmla="*/ 22 w 76"/>
                    <a:gd name="T51" fmla="*/ 19 h 88"/>
                    <a:gd name="T52" fmla="*/ 15 w 76"/>
                    <a:gd name="T53" fmla="*/ 37 h 88"/>
                    <a:gd name="T54" fmla="*/ 61 w 76"/>
                    <a:gd name="T55" fmla="*/ 37 h 88"/>
                    <a:gd name="T56" fmla="*/ 38 w 76"/>
                    <a:gd name="T57" fmla="*/ 0 h 88"/>
                    <a:gd name="T58" fmla="*/ 38 w 76"/>
                    <a:gd name="T59" fmla="*/ 0 h 88"/>
                    <a:gd name="T60" fmla="*/ 38 w 76"/>
                    <a:gd name="T6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88">
                      <a:moveTo>
                        <a:pt x="39" y="0"/>
                      </a:moveTo>
                      <a:lnTo>
                        <a:pt x="39" y="0"/>
                      </a:lnTo>
                      <a:cubicBezTo>
                        <a:pt x="45" y="0"/>
                        <a:pt x="51" y="1"/>
                        <a:pt x="56" y="4"/>
                      </a:cubicBezTo>
                      <a:cubicBezTo>
                        <a:pt x="62" y="7"/>
                        <a:pt x="66" y="10"/>
                        <a:pt x="69" y="15"/>
                      </a:cubicBezTo>
                      <a:cubicBezTo>
                        <a:pt x="72" y="19"/>
                        <a:pt x="73" y="24"/>
                        <a:pt x="74" y="29"/>
                      </a:cubicBezTo>
                      <a:cubicBezTo>
                        <a:pt x="75" y="33"/>
                        <a:pt x="76" y="39"/>
                        <a:pt x="76" y="48"/>
                      </a:cubicBezTo>
                      <a:lnTo>
                        <a:pt x="15" y="48"/>
                      </a:lnTo>
                      <a:cubicBezTo>
                        <a:pt x="15" y="56"/>
                        <a:pt x="17" y="63"/>
                        <a:pt x="21" y="68"/>
                      </a:cubicBezTo>
                      <a:cubicBezTo>
                        <a:pt x="24" y="73"/>
                        <a:pt x="30" y="76"/>
                        <a:pt x="38" y="76"/>
                      </a:cubicBezTo>
                      <a:cubicBezTo>
                        <a:pt x="45" y="76"/>
                        <a:pt x="51" y="73"/>
                        <a:pt x="55" y="68"/>
                      </a:cubicBezTo>
                      <a:cubicBezTo>
                        <a:pt x="58" y="66"/>
                        <a:pt x="60" y="62"/>
                        <a:pt x="61" y="59"/>
                      </a:cubicBezTo>
                      <a:lnTo>
                        <a:pt x="74" y="59"/>
                      </a:lnTo>
                      <a:cubicBezTo>
                        <a:pt x="74" y="62"/>
                        <a:pt x="73" y="65"/>
                        <a:pt x="71" y="69"/>
                      </a:cubicBezTo>
                      <a:cubicBezTo>
                        <a:pt x="69" y="73"/>
                        <a:pt x="66" y="76"/>
                        <a:pt x="64" y="78"/>
                      </a:cubicBezTo>
                      <a:cubicBezTo>
                        <a:pt x="60" y="82"/>
                        <a:pt x="54" y="85"/>
                        <a:pt x="48" y="87"/>
                      </a:cubicBezTo>
                      <a:cubicBezTo>
                        <a:pt x="45" y="87"/>
                        <a:pt x="41" y="88"/>
                        <a:pt x="37" y="88"/>
                      </a:cubicBezTo>
                      <a:cubicBezTo>
                        <a:pt x="26" y="88"/>
                        <a:pt x="18" y="84"/>
                        <a:pt x="10" y="77"/>
                      </a:cubicBezTo>
                      <a:cubicBezTo>
                        <a:pt x="3" y="69"/>
                        <a:pt x="0" y="58"/>
                        <a:pt x="0" y="45"/>
                      </a:cubicBezTo>
                      <a:cubicBezTo>
                        <a:pt x="0" y="32"/>
                        <a:pt x="3" y="21"/>
                        <a:pt x="11" y="12"/>
                      </a:cubicBezTo>
                      <a:cubicBezTo>
                        <a:pt x="18" y="4"/>
                        <a:pt x="27" y="0"/>
                        <a:pt x="39" y="0"/>
                      </a:cubicBezTo>
                      <a:lnTo>
                        <a:pt x="39" y="0"/>
                      </a:lnTo>
                      <a:close/>
                      <a:moveTo>
                        <a:pt x="61" y="37"/>
                      </a:moveTo>
                      <a:lnTo>
                        <a:pt x="61" y="37"/>
                      </a:lnTo>
                      <a:cubicBezTo>
                        <a:pt x="61" y="31"/>
                        <a:pt x="59" y="26"/>
                        <a:pt x="57" y="22"/>
                      </a:cubicBezTo>
                      <a:cubicBezTo>
                        <a:pt x="53" y="15"/>
                        <a:pt x="47" y="12"/>
                        <a:pt x="38" y="12"/>
                      </a:cubicBezTo>
                      <a:cubicBezTo>
                        <a:pt x="32" y="12"/>
                        <a:pt x="26" y="14"/>
                        <a:pt x="22" y="19"/>
                      </a:cubicBezTo>
                      <a:cubicBezTo>
                        <a:pt x="18" y="24"/>
                        <a:pt x="15" y="30"/>
                        <a:pt x="15" y="37"/>
                      </a:cubicBezTo>
                      <a:lnTo>
                        <a:pt x="61" y="37"/>
                      </a:lnTo>
                      <a:close/>
                      <a:moveTo>
                        <a:pt x="38" y="0"/>
                      </a:moveTo>
                      <a:lnTo>
                        <a:pt x="38" y="0"/>
                      </a:lnTo>
                      <a:lnTo>
                        <a:pt x="38"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94" name="Freeform 70"/>
                <p:cNvSpPr>
                  <a:spLocks noEditPoints="1"/>
                </p:cNvSpPr>
                <p:nvPr/>
              </p:nvSpPr>
              <p:spPr bwMode="auto">
                <a:xfrm>
                  <a:off x="3453" y="2581"/>
                  <a:ext cx="38" cy="44"/>
                </a:xfrm>
                <a:custGeom>
                  <a:avLst/>
                  <a:gdLst>
                    <a:gd name="T0" fmla="*/ 0 w 68"/>
                    <a:gd name="T1" fmla="*/ 2 h 85"/>
                    <a:gd name="T2" fmla="*/ 0 w 68"/>
                    <a:gd name="T3" fmla="*/ 2 h 85"/>
                    <a:gd name="T4" fmla="*/ 14 w 68"/>
                    <a:gd name="T5" fmla="*/ 2 h 85"/>
                    <a:gd name="T6" fmla="*/ 14 w 68"/>
                    <a:gd name="T7" fmla="*/ 14 h 85"/>
                    <a:gd name="T8" fmla="*/ 26 w 68"/>
                    <a:gd name="T9" fmla="*/ 3 h 85"/>
                    <a:gd name="T10" fmla="*/ 41 w 68"/>
                    <a:gd name="T11" fmla="*/ 0 h 85"/>
                    <a:gd name="T12" fmla="*/ 65 w 68"/>
                    <a:gd name="T13" fmla="*/ 12 h 85"/>
                    <a:gd name="T14" fmla="*/ 68 w 68"/>
                    <a:gd name="T15" fmla="*/ 32 h 85"/>
                    <a:gd name="T16" fmla="*/ 68 w 68"/>
                    <a:gd name="T17" fmla="*/ 85 h 85"/>
                    <a:gd name="T18" fmla="*/ 54 w 68"/>
                    <a:gd name="T19" fmla="*/ 85 h 85"/>
                    <a:gd name="T20" fmla="*/ 54 w 68"/>
                    <a:gd name="T21" fmla="*/ 32 h 85"/>
                    <a:gd name="T22" fmla="*/ 52 w 68"/>
                    <a:gd name="T23" fmla="*/ 20 h 85"/>
                    <a:gd name="T24" fmla="*/ 38 w 68"/>
                    <a:gd name="T25" fmla="*/ 12 h 85"/>
                    <a:gd name="T26" fmla="*/ 30 w 68"/>
                    <a:gd name="T27" fmla="*/ 13 h 85"/>
                    <a:gd name="T28" fmla="*/ 20 w 68"/>
                    <a:gd name="T29" fmla="*/ 20 h 85"/>
                    <a:gd name="T30" fmla="*/ 15 w 68"/>
                    <a:gd name="T31" fmla="*/ 29 h 85"/>
                    <a:gd name="T32" fmla="*/ 14 w 68"/>
                    <a:gd name="T33" fmla="*/ 41 h 85"/>
                    <a:gd name="T34" fmla="*/ 14 w 68"/>
                    <a:gd name="T35" fmla="*/ 85 h 85"/>
                    <a:gd name="T36" fmla="*/ 0 w 68"/>
                    <a:gd name="T37" fmla="*/ 85 h 85"/>
                    <a:gd name="T38" fmla="*/ 0 w 68"/>
                    <a:gd name="T39" fmla="*/ 2 h 85"/>
                    <a:gd name="T40" fmla="*/ 33 w 68"/>
                    <a:gd name="T41" fmla="*/ 0 h 85"/>
                    <a:gd name="T42" fmla="*/ 33 w 68"/>
                    <a:gd name="T43" fmla="*/ 0 h 85"/>
                    <a:gd name="T44" fmla="*/ 33 w 68"/>
                    <a:gd name="T4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 h="85">
                      <a:moveTo>
                        <a:pt x="0" y="2"/>
                      </a:moveTo>
                      <a:lnTo>
                        <a:pt x="0" y="2"/>
                      </a:lnTo>
                      <a:lnTo>
                        <a:pt x="14" y="2"/>
                      </a:lnTo>
                      <a:lnTo>
                        <a:pt x="14" y="14"/>
                      </a:lnTo>
                      <a:cubicBezTo>
                        <a:pt x="17" y="9"/>
                        <a:pt x="22" y="5"/>
                        <a:pt x="26" y="3"/>
                      </a:cubicBezTo>
                      <a:cubicBezTo>
                        <a:pt x="30" y="1"/>
                        <a:pt x="35" y="0"/>
                        <a:pt x="41" y="0"/>
                      </a:cubicBezTo>
                      <a:cubicBezTo>
                        <a:pt x="53" y="0"/>
                        <a:pt x="60" y="4"/>
                        <a:pt x="65" y="12"/>
                      </a:cubicBezTo>
                      <a:cubicBezTo>
                        <a:pt x="67" y="17"/>
                        <a:pt x="68" y="23"/>
                        <a:pt x="68" y="32"/>
                      </a:cubicBezTo>
                      <a:lnTo>
                        <a:pt x="68" y="85"/>
                      </a:lnTo>
                      <a:lnTo>
                        <a:pt x="54" y="85"/>
                      </a:lnTo>
                      <a:lnTo>
                        <a:pt x="54" y="32"/>
                      </a:lnTo>
                      <a:cubicBezTo>
                        <a:pt x="54" y="27"/>
                        <a:pt x="53" y="23"/>
                        <a:pt x="52" y="20"/>
                      </a:cubicBezTo>
                      <a:cubicBezTo>
                        <a:pt x="49" y="15"/>
                        <a:pt x="45" y="12"/>
                        <a:pt x="38" y="12"/>
                      </a:cubicBezTo>
                      <a:cubicBezTo>
                        <a:pt x="35" y="12"/>
                        <a:pt x="32" y="13"/>
                        <a:pt x="30" y="13"/>
                      </a:cubicBezTo>
                      <a:cubicBezTo>
                        <a:pt x="26" y="15"/>
                        <a:pt x="23" y="17"/>
                        <a:pt x="20" y="20"/>
                      </a:cubicBezTo>
                      <a:cubicBezTo>
                        <a:pt x="18" y="23"/>
                        <a:pt x="16" y="26"/>
                        <a:pt x="15" y="29"/>
                      </a:cubicBezTo>
                      <a:cubicBezTo>
                        <a:pt x="15" y="32"/>
                        <a:pt x="14" y="36"/>
                        <a:pt x="14" y="41"/>
                      </a:cubicBezTo>
                      <a:lnTo>
                        <a:pt x="14" y="85"/>
                      </a:lnTo>
                      <a:lnTo>
                        <a:pt x="0" y="85"/>
                      </a:lnTo>
                      <a:lnTo>
                        <a:pt x="0" y="2"/>
                      </a:lnTo>
                      <a:close/>
                      <a:moveTo>
                        <a:pt x="33" y="0"/>
                      </a:moveTo>
                      <a:lnTo>
                        <a:pt x="33" y="0"/>
                      </a:lnTo>
                      <a:lnTo>
                        <a:pt x="33"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95" name="Freeform 71"/>
                <p:cNvSpPr>
                  <a:spLocks/>
                </p:cNvSpPr>
                <p:nvPr/>
              </p:nvSpPr>
              <p:spPr bwMode="auto">
                <a:xfrm>
                  <a:off x="3499" y="2569"/>
                  <a:ext cx="21" cy="57"/>
                </a:xfrm>
                <a:custGeom>
                  <a:avLst/>
                  <a:gdLst>
                    <a:gd name="T0" fmla="*/ 11 w 38"/>
                    <a:gd name="T1" fmla="*/ 0 h 108"/>
                    <a:gd name="T2" fmla="*/ 11 w 38"/>
                    <a:gd name="T3" fmla="*/ 0 h 108"/>
                    <a:gd name="T4" fmla="*/ 25 w 38"/>
                    <a:gd name="T5" fmla="*/ 0 h 108"/>
                    <a:gd name="T6" fmla="*/ 25 w 38"/>
                    <a:gd name="T7" fmla="*/ 24 h 108"/>
                    <a:gd name="T8" fmla="*/ 38 w 38"/>
                    <a:gd name="T9" fmla="*/ 24 h 108"/>
                    <a:gd name="T10" fmla="*/ 38 w 38"/>
                    <a:gd name="T11" fmla="*/ 35 h 108"/>
                    <a:gd name="T12" fmla="*/ 25 w 38"/>
                    <a:gd name="T13" fmla="*/ 35 h 108"/>
                    <a:gd name="T14" fmla="*/ 25 w 38"/>
                    <a:gd name="T15" fmla="*/ 89 h 108"/>
                    <a:gd name="T16" fmla="*/ 28 w 38"/>
                    <a:gd name="T17" fmla="*/ 95 h 108"/>
                    <a:gd name="T18" fmla="*/ 34 w 38"/>
                    <a:gd name="T19" fmla="*/ 96 h 108"/>
                    <a:gd name="T20" fmla="*/ 36 w 38"/>
                    <a:gd name="T21" fmla="*/ 96 h 108"/>
                    <a:gd name="T22" fmla="*/ 38 w 38"/>
                    <a:gd name="T23" fmla="*/ 96 h 108"/>
                    <a:gd name="T24" fmla="*/ 38 w 38"/>
                    <a:gd name="T25" fmla="*/ 107 h 108"/>
                    <a:gd name="T26" fmla="*/ 33 w 38"/>
                    <a:gd name="T27" fmla="*/ 108 h 108"/>
                    <a:gd name="T28" fmla="*/ 28 w 38"/>
                    <a:gd name="T29" fmla="*/ 108 h 108"/>
                    <a:gd name="T30" fmla="*/ 15 w 38"/>
                    <a:gd name="T31" fmla="*/ 103 h 108"/>
                    <a:gd name="T32" fmla="*/ 11 w 38"/>
                    <a:gd name="T33" fmla="*/ 90 h 108"/>
                    <a:gd name="T34" fmla="*/ 11 w 38"/>
                    <a:gd name="T35" fmla="*/ 35 h 108"/>
                    <a:gd name="T36" fmla="*/ 0 w 38"/>
                    <a:gd name="T37" fmla="*/ 35 h 108"/>
                    <a:gd name="T38" fmla="*/ 0 w 38"/>
                    <a:gd name="T39" fmla="*/ 24 h 108"/>
                    <a:gd name="T40" fmla="*/ 11 w 38"/>
                    <a:gd name="T41" fmla="*/ 24 h 108"/>
                    <a:gd name="T42" fmla="*/ 11 w 38"/>
                    <a:gd name="T4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108">
                      <a:moveTo>
                        <a:pt x="11" y="0"/>
                      </a:moveTo>
                      <a:lnTo>
                        <a:pt x="11" y="0"/>
                      </a:lnTo>
                      <a:lnTo>
                        <a:pt x="25" y="0"/>
                      </a:lnTo>
                      <a:lnTo>
                        <a:pt x="25" y="24"/>
                      </a:lnTo>
                      <a:lnTo>
                        <a:pt x="38" y="24"/>
                      </a:lnTo>
                      <a:lnTo>
                        <a:pt x="38" y="35"/>
                      </a:lnTo>
                      <a:lnTo>
                        <a:pt x="25" y="35"/>
                      </a:lnTo>
                      <a:lnTo>
                        <a:pt x="25" y="89"/>
                      </a:lnTo>
                      <a:cubicBezTo>
                        <a:pt x="25" y="92"/>
                        <a:pt x="26" y="94"/>
                        <a:pt x="28" y="95"/>
                      </a:cubicBezTo>
                      <a:cubicBezTo>
                        <a:pt x="29" y="96"/>
                        <a:pt x="31" y="96"/>
                        <a:pt x="34" y="96"/>
                      </a:cubicBezTo>
                      <a:cubicBezTo>
                        <a:pt x="34" y="96"/>
                        <a:pt x="35" y="96"/>
                        <a:pt x="36" y="96"/>
                      </a:cubicBezTo>
                      <a:cubicBezTo>
                        <a:pt x="37" y="96"/>
                        <a:pt x="37" y="96"/>
                        <a:pt x="38" y="96"/>
                      </a:cubicBezTo>
                      <a:lnTo>
                        <a:pt x="38" y="107"/>
                      </a:lnTo>
                      <a:cubicBezTo>
                        <a:pt x="37" y="107"/>
                        <a:pt x="35" y="108"/>
                        <a:pt x="33" y="108"/>
                      </a:cubicBezTo>
                      <a:cubicBezTo>
                        <a:pt x="32" y="108"/>
                        <a:pt x="30" y="108"/>
                        <a:pt x="28" y="108"/>
                      </a:cubicBezTo>
                      <a:cubicBezTo>
                        <a:pt x="21" y="108"/>
                        <a:pt x="17" y="107"/>
                        <a:pt x="15" y="103"/>
                      </a:cubicBezTo>
                      <a:cubicBezTo>
                        <a:pt x="12" y="100"/>
                        <a:pt x="11" y="95"/>
                        <a:pt x="11" y="90"/>
                      </a:cubicBezTo>
                      <a:lnTo>
                        <a:pt x="11" y="35"/>
                      </a:lnTo>
                      <a:lnTo>
                        <a:pt x="0" y="35"/>
                      </a:lnTo>
                      <a:lnTo>
                        <a:pt x="0" y="24"/>
                      </a:lnTo>
                      <a:lnTo>
                        <a:pt x="11" y="24"/>
                      </a:lnTo>
                      <a:lnTo>
                        <a:pt x="11"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96" name="Freeform 77"/>
                <p:cNvSpPr>
                  <a:spLocks noEditPoints="1"/>
                </p:cNvSpPr>
                <p:nvPr/>
              </p:nvSpPr>
              <p:spPr bwMode="auto">
                <a:xfrm>
                  <a:off x="470" y="1642"/>
                  <a:ext cx="621" cy="202"/>
                </a:xfrm>
                <a:custGeom>
                  <a:avLst/>
                  <a:gdLst>
                    <a:gd name="T0" fmla="*/ 0 w 1134"/>
                    <a:gd name="T1" fmla="*/ 0 h 378"/>
                    <a:gd name="T2" fmla="*/ 0 w 1134"/>
                    <a:gd name="T3" fmla="*/ 0 h 378"/>
                    <a:gd name="T4" fmla="*/ 1134 w 1134"/>
                    <a:gd name="T5" fmla="*/ 0 h 378"/>
                    <a:gd name="T6" fmla="*/ 1134 w 1134"/>
                    <a:gd name="T7" fmla="*/ 378 h 378"/>
                    <a:gd name="T8" fmla="*/ 0 w 1134"/>
                    <a:gd name="T9" fmla="*/ 378 h 378"/>
                    <a:gd name="T10" fmla="*/ 0 w 1134"/>
                    <a:gd name="T11" fmla="*/ 0 h 378"/>
                    <a:gd name="T12" fmla="*/ 0 w 1134"/>
                    <a:gd name="T13" fmla="*/ 0 h 378"/>
                    <a:gd name="T14" fmla="*/ 0 w 1134"/>
                    <a:gd name="T15" fmla="*/ 0 h 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4" h="378">
                      <a:moveTo>
                        <a:pt x="0" y="0"/>
                      </a:moveTo>
                      <a:lnTo>
                        <a:pt x="0" y="0"/>
                      </a:lnTo>
                      <a:lnTo>
                        <a:pt x="1134" y="0"/>
                      </a:lnTo>
                      <a:lnTo>
                        <a:pt x="1134" y="378"/>
                      </a:lnTo>
                      <a:lnTo>
                        <a:pt x="0" y="378"/>
                      </a:lnTo>
                      <a:lnTo>
                        <a:pt x="0" y="0"/>
                      </a:lnTo>
                      <a:close/>
                      <a:moveTo>
                        <a:pt x="0" y="0"/>
                      </a:moveTo>
                      <a:lnTo>
                        <a:pt x="0" y="0"/>
                      </a:lnTo>
                      <a:close/>
                    </a:path>
                  </a:pathLst>
                </a:custGeom>
                <a:solidFill>
                  <a:srgbClr val="00B05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97" name="Freeform 78"/>
                <p:cNvSpPr>
                  <a:spLocks noEditPoints="1"/>
                </p:cNvSpPr>
                <p:nvPr/>
              </p:nvSpPr>
              <p:spPr bwMode="auto">
                <a:xfrm>
                  <a:off x="470" y="1642"/>
                  <a:ext cx="621" cy="205"/>
                </a:xfrm>
                <a:custGeom>
                  <a:avLst/>
                  <a:gdLst>
                    <a:gd name="T0" fmla="*/ 0 w 1133"/>
                    <a:gd name="T1" fmla="*/ 9 h 383"/>
                    <a:gd name="T2" fmla="*/ 0 w 1133"/>
                    <a:gd name="T3" fmla="*/ 9 h 383"/>
                    <a:gd name="T4" fmla="*/ 1133 w 1133"/>
                    <a:gd name="T5" fmla="*/ 9 h 383"/>
                    <a:gd name="T6" fmla="*/ 1133 w 1133"/>
                    <a:gd name="T7" fmla="*/ 383 h 383"/>
                    <a:gd name="T8" fmla="*/ 0 w 1133"/>
                    <a:gd name="T9" fmla="*/ 383 h 383"/>
                    <a:gd name="T10" fmla="*/ 0 w 1133"/>
                    <a:gd name="T11" fmla="*/ 9 h 383"/>
                    <a:gd name="T12" fmla="*/ 0 w 1133"/>
                    <a:gd name="T13" fmla="*/ 0 h 383"/>
                    <a:gd name="T14" fmla="*/ 0 w 1133"/>
                    <a:gd name="T15" fmla="*/ 0 h 3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3" h="383">
                      <a:moveTo>
                        <a:pt x="0" y="9"/>
                      </a:moveTo>
                      <a:lnTo>
                        <a:pt x="0" y="9"/>
                      </a:lnTo>
                      <a:lnTo>
                        <a:pt x="1133" y="9"/>
                      </a:lnTo>
                      <a:lnTo>
                        <a:pt x="1133" y="383"/>
                      </a:lnTo>
                      <a:lnTo>
                        <a:pt x="0" y="383"/>
                      </a:lnTo>
                      <a:lnTo>
                        <a:pt x="0" y="9"/>
                      </a:lnTo>
                      <a:close/>
                      <a:moveTo>
                        <a:pt x="0" y="0"/>
                      </a:moveTo>
                      <a:lnTo>
                        <a:pt x="0" y="0"/>
                      </a:lnTo>
                      <a:close/>
                    </a:path>
                  </a:pathLst>
                </a:custGeom>
                <a:noFill/>
                <a:ln w="11113" cap="rnd">
                  <a:solidFill>
                    <a:srgbClr val="000000"/>
                  </a:solidFill>
                  <a:prstDash val="solid"/>
                  <a:round/>
                  <a:headEnd/>
                  <a:tailEnd/>
                </a:ln>
                <a:extLst/>
              </p:spPr>
              <p:txBody>
                <a:bodyPr lIns="68580" tIns="34290" rIns="68580" bIns="34290"/>
                <a:lstStyle/>
                <a:p>
                  <a:pPr>
                    <a:defRPr/>
                  </a:pPr>
                  <a:endParaRPr lang="en-US" sz="1350">
                    <a:solidFill>
                      <a:prstClr val="black"/>
                    </a:solidFill>
                    <a:latin typeface="Calibri" panose="020F0502020204030204"/>
                  </a:endParaRPr>
                </a:p>
              </p:txBody>
            </p:sp>
            <p:sp>
              <p:nvSpPr>
                <p:cNvPr id="198" name="Freeform 79"/>
                <p:cNvSpPr>
                  <a:spLocks noEditPoints="1"/>
                </p:cNvSpPr>
                <p:nvPr/>
              </p:nvSpPr>
              <p:spPr bwMode="auto">
                <a:xfrm>
                  <a:off x="695" y="1710"/>
                  <a:ext cx="50" cy="63"/>
                </a:xfrm>
                <a:custGeom>
                  <a:avLst/>
                  <a:gdLst>
                    <a:gd name="T0" fmla="*/ 15 w 91"/>
                    <a:gd name="T1" fmla="*/ 80 h 120"/>
                    <a:gd name="T2" fmla="*/ 15 w 91"/>
                    <a:gd name="T3" fmla="*/ 80 h 120"/>
                    <a:gd name="T4" fmla="*/ 19 w 91"/>
                    <a:gd name="T5" fmla="*/ 96 h 120"/>
                    <a:gd name="T6" fmla="*/ 46 w 91"/>
                    <a:gd name="T7" fmla="*/ 107 h 120"/>
                    <a:gd name="T8" fmla="*/ 62 w 91"/>
                    <a:gd name="T9" fmla="*/ 105 h 120"/>
                    <a:gd name="T10" fmla="*/ 76 w 91"/>
                    <a:gd name="T11" fmla="*/ 87 h 120"/>
                    <a:gd name="T12" fmla="*/ 70 w 91"/>
                    <a:gd name="T13" fmla="*/ 74 h 120"/>
                    <a:gd name="T14" fmla="*/ 52 w 91"/>
                    <a:gd name="T15" fmla="*/ 67 h 120"/>
                    <a:gd name="T16" fmla="*/ 36 w 91"/>
                    <a:gd name="T17" fmla="*/ 64 h 120"/>
                    <a:gd name="T18" fmla="*/ 15 w 91"/>
                    <a:gd name="T19" fmla="*/ 56 h 120"/>
                    <a:gd name="T20" fmla="*/ 4 w 91"/>
                    <a:gd name="T21" fmla="*/ 35 h 120"/>
                    <a:gd name="T22" fmla="*/ 15 w 91"/>
                    <a:gd name="T23" fmla="*/ 10 h 120"/>
                    <a:gd name="T24" fmla="*/ 45 w 91"/>
                    <a:gd name="T25" fmla="*/ 0 h 120"/>
                    <a:gd name="T26" fmla="*/ 75 w 91"/>
                    <a:gd name="T27" fmla="*/ 8 h 120"/>
                    <a:gd name="T28" fmla="*/ 88 w 91"/>
                    <a:gd name="T29" fmla="*/ 36 h 120"/>
                    <a:gd name="T30" fmla="*/ 73 w 91"/>
                    <a:gd name="T31" fmla="*/ 36 h 120"/>
                    <a:gd name="T32" fmla="*/ 68 w 91"/>
                    <a:gd name="T33" fmla="*/ 22 h 120"/>
                    <a:gd name="T34" fmla="*/ 44 w 91"/>
                    <a:gd name="T35" fmla="*/ 13 h 120"/>
                    <a:gd name="T36" fmla="*/ 25 w 91"/>
                    <a:gd name="T37" fmla="*/ 19 h 120"/>
                    <a:gd name="T38" fmla="*/ 19 w 91"/>
                    <a:gd name="T39" fmla="*/ 32 h 120"/>
                    <a:gd name="T40" fmla="*/ 26 w 91"/>
                    <a:gd name="T41" fmla="*/ 45 h 120"/>
                    <a:gd name="T42" fmla="*/ 46 w 91"/>
                    <a:gd name="T43" fmla="*/ 51 h 120"/>
                    <a:gd name="T44" fmla="*/ 62 w 91"/>
                    <a:gd name="T45" fmla="*/ 54 h 120"/>
                    <a:gd name="T46" fmla="*/ 80 w 91"/>
                    <a:gd name="T47" fmla="*/ 62 h 120"/>
                    <a:gd name="T48" fmla="*/ 91 w 91"/>
                    <a:gd name="T49" fmla="*/ 85 h 120"/>
                    <a:gd name="T50" fmla="*/ 77 w 91"/>
                    <a:gd name="T51" fmla="*/ 112 h 120"/>
                    <a:gd name="T52" fmla="*/ 45 w 91"/>
                    <a:gd name="T53" fmla="*/ 120 h 120"/>
                    <a:gd name="T54" fmla="*/ 12 w 91"/>
                    <a:gd name="T55" fmla="*/ 109 h 120"/>
                    <a:gd name="T56" fmla="*/ 0 w 91"/>
                    <a:gd name="T57" fmla="*/ 80 h 120"/>
                    <a:gd name="T58" fmla="*/ 15 w 91"/>
                    <a:gd name="T59" fmla="*/ 80 h 120"/>
                    <a:gd name="T60" fmla="*/ 46 w 91"/>
                    <a:gd name="T61" fmla="*/ 0 h 120"/>
                    <a:gd name="T62" fmla="*/ 46 w 91"/>
                    <a:gd name="T63" fmla="*/ 0 h 120"/>
                    <a:gd name="T64" fmla="*/ 46 w 91"/>
                    <a:gd name="T6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120">
                      <a:moveTo>
                        <a:pt x="15" y="80"/>
                      </a:moveTo>
                      <a:lnTo>
                        <a:pt x="15" y="80"/>
                      </a:lnTo>
                      <a:cubicBezTo>
                        <a:pt x="15" y="86"/>
                        <a:pt x="17" y="92"/>
                        <a:pt x="19" y="96"/>
                      </a:cubicBezTo>
                      <a:cubicBezTo>
                        <a:pt x="24" y="103"/>
                        <a:pt x="33" y="107"/>
                        <a:pt x="46" y="107"/>
                      </a:cubicBezTo>
                      <a:cubicBezTo>
                        <a:pt x="52" y="107"/>
                        <a:pt x="58" y="106"/>
                        <a:pt x="62" y="105"/>
                      </a:cubicBezTo>
                      <a:cubicBezTo>
                        <a:pt x="71" y="101"/>
                        <a:pt x="76" y="96"/>
                        <a:pt x="76" y="87"/>
                      </a:cubicBezTo>
                      <a:cubicBezTo>
                        <a:pt x="76" y="81"/>
                        <a:pt x="74" y="77"/>
                        <a:pt x="70" y="74"/>
                      </a:cubicBezTo>
                      <a:cubicBezTo>
                        <a:pt x="66" y="71"/>
                        <a:pt x="60" y="69"/>
                        <a:pt x="52" y="67"/>
                      </a:cubicBezTo>
                      <a:lnTo>
                        <a:pt x="36" y="64"/>
                      </a:lnTo>
                      <a:cubicBezTo>
                        <a:pt x="26" y="61"/>
                        <a:pt x="19" y="59"/>
                        <a:pt x="15" y="56"/>
                      </a:cubicBezTo>
                      <a:cubicBezTo>
                        <a:pt x="8" y="51"/>
                        <a:pt x="4" y="44"/>
                        <a:pt x="4" y="35"/>
                      </a:cubicBezTo>
                      <a:cubicBezTo>
                        <a:pt x="4" y="25"/>
                        <a:pt x="8" y="16"/>
                        <a:pt x="15" y="10"/>
                      </a:cubicBezTo>
                      <a:cubicBezTo>
                        <a:pt x="22" y="3"/>
                        <a:pt x="32" y="0"/>
                        <a:pt x="45" y="0"/>
                      </a:cubicBezTo>
                      <a:cubicBezTo>
                        <a:pt x="57" y="0"/>
                        <a:pt x="67" y="3"/>
                        <a:pt x="75" y="8"/>
                      </a:cubicBezTo>
                      <a:cubicBezTo>
                        <a:pt x="84" y="14"/>
                        <a:pt x="88" y="23"/>
                        <a:pt x="88" y="36"/>
                      </a:cubicBezTo>
                      <a:lnTo>
                        <a:pt x="73" y="36"/>
                      </a:lnTo>
                      <a:cubicBezTo>
                        <a:pt x="73" y="30"/>
                        <a:pt x="71" y="25"/>
                        <a:pt x="68" y="22"/>
                      </a:cubicBezTo>
                      <a:cubicBezTo>
                        <a:pt x="64" y="16"/>
                        <a:pt x="56" y="13"/>
                        <a:pt x="44" y="13"/>
                      </a:cubicBezTo>
                      <a:cubicBezTo>
                        <a:pt x="35" y="13"/>
                        <a:pt x="29" y="15"/>
                        <a:pt x="25" y="19"/>
                      </a:cubicBezTo>
                      <a:cubicBezTo>
                        <a:pt x="21" y="23"/>
                        <a:pt x="19" y="27"/>
                        <a:pt x="19" y="32"/>
                      </a:cubicBezTo>
                      <a:cubicBezTo>
                        <a:pt x="19" y="38"/>
                        <a:pt x="21" y="42"/>
                        <a:pt x="26" y="45"/>
                      </a:cubicBezTo>
                      <a:cubicBezTo>
                        <a:pt x="29" y="46"/>
                        <a:pt x="36" y="48"/>
                        <a:pt x="46" y="51"/>
                      </a:cubicBezTo>
                      <a:lnTo>
                        <a:pt x="62" y="54"/>
                      </a:lnTo>
                      <a:cubicBezTo>
                        <a:pt x="70" y="56"/>
                        <a:pt x="76" y="59"/>
                        <a:pt x="80" y="62"/>
                      </a:cubicBezTo>
                      <a:cubicBezTo>
                        <a:pt x="88" y="67"/>
                        <a:pt x="91" y="75"/>
                        <a:pt x="91" y="85"/>
                      </a:cubicBezTo>
                      <a:cubicBezTo>
                        <a:pt x="91" y="97"/>
                        <a:pt x="87" y="106"/>
                        <a:pt x="77" y="112"/>
                      </a:cubicBezTo>
                      <a:cubicBezTo>
                        <a:pt x="68" y="117"/>
                        <a:pt x="58" y="120"/>
                        <a:pt x="45" y="120"/>
                      </a:cubicBezTo>
                      <a:cubicBezTo>
                        <a:pt x="31" y="120"/>
                        <a:pt x="20" y="116"/>
                        <a:pt x="12" y="109"/>
                      </a:cubicBezTo>
                      <a:cubicBezTo>
                        <a:pt x="4" y="102"/>
                        <a:pt x="0" y="92"/>
                        <a:pt x="0" y="80"/>
                      </a:cubicBezTo>
                      <a:lnTo>
                        <a:pt x="15" y="80"/>
                      </a:lnTo>
                      <a:close/>
                      <a:moveTo>
                        <a:pt x="46" y="0"/>
                      </a:moveTo>
                      <a:lnTo>
                        <a:pt x="46" y="0"/>
                      </a:lnTo>
                      <a:lnTo>
                        <a:pt x="46"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99" name="Freeform 80"/>
                <p:cNvSpPr>
                  <a:spLocks noEditPoints="1"/>
                </p:cNvSpPr>
                <p:nvPr/>
              </p:nvSpPr>
              <p:spPr bwMode="auto">
                <a:xfrm>
                  <a:off x="754" y="1710"/>
                  <a:ext cx="50" cy="63"/>
                </a:xfrm>
                <a:custGeom>
                  <a:avLst/>
                  <a:gdLst>
                    <a:gd name="T0" fmla="*/ 14 w 91"/>
                    <a:gd name="T1" fmla="*/ 80 h 120"/>
                    <a:gd name="T2" fmla="*/ 14 w 91"/>
                    <a:gd name="T3" fmla="*/ 80 h 120"/>
                    <a:gd name="T4" fmla="*/ 19 w 91"/>
                    <a:gd name="T5" fmla="*/ 96 h 120"/>
                    <a:gd name="T6" fmla="*/ 46 w 91"/>
                    <a:gd name="T7" fmla="*/ 107 h 120"/>
                    <a:gd name="T8" fmla="*/ 62 w 91"/>
                    <a:gd name="T9" fmla="*/ 105 h 120"/>
                    <a:gd name="T10" fmla="*/ 76 w 91"/>
                    <a:gd name="T11" fmla="*/ 87 h 120"/>
                    <a:gd name="T12" fmla="*/ 70 w 91"/>
                    <a:gd name="T13" fmla="*/ 74 h 120"/>
                    <a:gd name="T14" fmla="*/ 52 w 91"/>
                    <a:gd name="T15" fmla="*/ 67 h 120"/>
                    <a:gd name="T16" fmla="*/ 36 w 91"/>
                    <a:gd name="T17" fmla="*/ 64 h 120"/>
                    <a:gd name="T18" fmla="*/ 15 w 91"/>
                    <a:gd name="T19" fmla="*/ 56 h 120"/>
                    <a:gd name="T20" fmla="*/ 4 w 91"/>
                    <a:gd name="T21" fmla="*/ 35 h 120"/>
                    <a:gd name="T22" fmla="*/ 14 w 91"/>
                    <a:gd name="T23" fmla="*/ 10 h 120"/>
                    <a:gd name="T24" fmla="*/ 45 w 91"/>
                    <a:gd name="T25" fmla="*/ 0 h 120"/>
                    <a:gd name="T26" fmla="*/ 75 w 91"/>
                    <a:gd name="T27" fmla="*/ 8 h 120"/>
                    <a:gd name="T28" fmla="*/ 88 w 91"/>
                    <a:gd name="T29" fmla="*/ 36 h 120"/>
                    <a:gd name="T30" fmla="*/ 73 w 91"/>
                    <a:gd name="T31" fmla="*/ 36 h 120"/>
                    <a:gd name="T32" fmla="*/ 68 w 91"/>
                    <a:gd name="T33" fmla="*/ 22 h 120"/>
                    <a:gd name="T34" fmla="*/ 44 w 91"/>
                    <a:gd name="T35" fmla="*/ 13 h 120"/>
                    <a:gd name="T36" fmla="*/ 24 w 91"/>
                    <a:gd name="T37" fmla="*/ 19 h 120"/>
                    <a:gd name="T38" fmla="*/ 18 w 91"/>
                    <a:gd name="T39" fmla="*/ 32 h 120"/>
                    <a:gd name="T40" fmla="*/ 25 w 91"/>
                    <a:gd name="T41" fmla="*/ 45 h 120"/>
                    <a:gd name="T42" fmla="*/ 46 w 91"/>
                    <a:gd name="T43" fmla="*/ 51 h 120"/>
                    <a:gd name="T44" fmla="*/ 62 w 91"/>
                    <a:gd name="T45" fmla="*/ 54 h 120"/>
                    <a:gd name="T46" fmla="*/ 80 w 91"/>
                    <a:gd name="T47" fmla="*/ 62 h 120"/>
                    <a:gd name="T48" fmla="*/ 91 w 91"/>
                    <a:gd name="T49" fmla="*/ 85 h 120"/>
                    <a:gd name="T50" fmla="*/ 77 w 91"/>
                    <a:gd name="T51" fmla="*/ 112 h 120"/>
                    <a:gd name="T52" fmla="*/ 45 w 91"/>
                    <a:gd name="T53" fmla="*/ 120 h 120"/>
                    <a:gd name="T54" fmla="*/ 12 w 91"/>
                    <a:gd name="T55" fmla="*/ 109 h 120"/>
                    <a:gd name="T56" fmla="*/ 0 w 91"/>
                    <a:gd name="T57" fmla="*/ 80 h 120"/>
                    <a:gd name="T58" fmla="*/ 14 w 91"/>
                    <a:gd name="T59" fmla="*/ 80 h 120"/>
                    <a:gd name="T60" fmla="*/ 46 w 91"/>
                    <a:gd name="T61" fmla="*/ 0 h 120"/>
                    <a:gd name="T62" fmla="*/ 46 w 91"/>
                    <a:gd name="T63" fmla="*/ 0 h 120"/>
                    <a:gd name="T64" fmla="*/ 46 w 91"/>
                    <a:gd name="T6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1" h="120">
                      <a:moveTo>
                        <a:pt x="14" y="80"/>
                      </a:moveTo>
                      <a:lnTo>
                        <a:pt x="14" y="80"/>
                      </a:lnTo>
                      <a:cubicBezTo>
                        <a:pt x="15" y="86"/>
                        <a:pt x="16" y="92"/>
                        <a:pt x="19" y="96"/>
                      </a:cubicBezTo>
                      <a:cubicBezTo>
                        <a:pt x="24" y="103"/>
                        <a:pt x="33" y="107"/>
                        <a:pt x="46" y="107"/>
                      </a:cubicBezTo>
                      <a:cubicBezTo>
                        <a:pt x="52" y="107"/>
                        <a:pt x="57" y="106"/>
                        <a:pt x="62" y="105"/>
                      </a:cubicBezTo>
                      <a:cubicBezTo>
                        <a:pt x="71" y="101"/>
                        <a:pt x="76" y="96"/>
                        <a:pt x="76" y="87"/>
                      </a:cubicBezTo>
                      <a:cubicBezTo>
                        <a:pt x="76" y="81"/>
                        <a:pt x="74" y="77"/>
                        <a:pt x="70" y="74"/>
                      </a:cubicBezTo>
                      <a:cubicBezTo>
                        <a:pt x="66" y="71"/>
                        <a:pt x="60" y="69"/>
                        <a:pt x="52" y="67"/>
                      </a:cubicBezTo>
                      <a:lnTo>
                        <a:pt x="36" y="64"/>
                      </a:lnTo>
                      <a:cubicBezTo>
                        <a:pt x="26" y="61"/>
                        <a:pt x="19" y="59"/>
                        <a:pt x="15" y="56"/>
                      </a:cubicBezTo>
                      <a:cubicBezTo>
                        <a:pt x="7" y="51"/>
                        <a:pt x="4" y="44"/>
                        <a:pt x="4" y="35"/>
                      </a:cubicBezTo>
                      <a:cubicBezTo>
                        <a:pt x="4" y="25"/>
                        <a:pt x="7" y="16"/>
                        <a:pt x="14" y="10"/>
                      </a:cubicBezTo>
                      <a:cubicBezTo>
                        <a:pt x="21" y="3"/>
                        <a:pt x="32" y="0"/>
                        <a:pt x="45" y="0"/>
                      </a:cubicBezTo>
                      <a:cubicBezTo>
                        <a:pt x="56" y="0"/>
                        <a:pt x="67" y="3"/>
                        <a:pt x="75" y="8"/>
                      </a:cubicBezTo>
                      <a:cubicBezTo>
                        <a:pt x="83" y="14"/>
                        <a:pt x="88" y="23"/>
                        <a:pt x="88" y="36"/>
                      </a:cubicBezTo>
                      <a:lnTo>
                        <a:pt x="73" y="36"/>
                      </a:lnTo>
                      <a:cubicBezTo>
                        <a:pt x="72" y="30"/>
                        <a:pt x="71" y="25"/>
                        <a:pt x="68" y="22"/>
                      </a:cubicBezTo>
                      <a:cubicBezTo>
                        <a:pt x="63" y="16"/>
                        <a:pt x="55" y="13"/>
                        <a:pt x="44" y="13"/>
                      </a:cubicBezTo>
                      <a:cubicBezTo>
                        <a:pt x="35" y="13"/>
                        <a:pt x="28" y="15"/>
                        <a:pt x="24" y="19"/>
                      </a:cubicBezTo>
                      <a:cubicBezTo>
                        <a:pt x="20" y="23"/>
                        <a:pt x="18" y="27"/>
                        <a:pt x="18" y="32"/>
                      </a:cubicBezTo>
                      <a:cubicBezTo>
                        <a:pt x="18" y="38"/>
                        <a:pt x="21" y="42"/>
                        <a:pt x="25" y="45"/>
                      </a:cubicBezTo>
                      <a:cubicBezTo>
                        <a:pt x="28" y="46"/>
                        <a:pt x="35" y="48"/>
                        <a:pt x="46" y="51"/>
                      </a:cubicBezTo>
                      <a:lnTo>
                        <a:pt x="62" y="54"/>
                      </a:lnTo>
                      <a:cubicBezTo>
                        <a:pt x="70" y="56"/>
                        <a:pt x="76" y="59"/>
                        <a:pt x="80" y="62"/>
                      </a:cubicBezTo>
                      <a:cubicBezTo>
                        <a:pt x="87" y="67"/>
                        <a:pt x="91" y="75"/>
                        <a:pt x="91" y="85"/>
                      </a:cubicBezTo>
                      <a:cubicBezTo>
                        <a:pt x="91" y="97"/>
                        <a:pt x="86" y="106"/>
                        <a:pt x="77" y="112"/>
                      </a:cubicBezTo>
                      <a:cubicBezTo>
                        <a:pt x="68" y="117"/>
                        <a:pt x="57" y="120"/>
                        <a:pt x="45" y="120"/>
                      </a:cubicBezTo>
                      <a:cubicBezTo>
                        <a:pt x="31" y="120"/>
                        <a:pt x="20" y="116"/>
                        <a:pt x="12" y="109"/>
                      </a:cubicBezTo>
                      <a:cubicBezTo>
                        <a:pt x="4" y="102"/>
                        <a:pt x="0" y="92"/>
                        <a:pt x="0" y="80"/>
                      </a:cubicBezTo>
                      <a:lnTo>
                        <a:pt x="14" y="80"/>
                      </a:lnTo>
                      <a:close/>
                      <a:moveTo>
                        <a:pt x="46" y="0"/>
                      </a:moveTo>
                      <a:lnTo>
                        <a:pt x="46" y="0"/>
                      </a:lnTo>
                      <a:lnTo>
                        <a:pt x="46"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00" name="Freeform 81"/>
                <p:cNvSpPr>
                  <a:spLocks/>
                </p:cNvSpPr>
                <p:nvPr/>
              </p:nvSpPr>
              <p:spPr bwMode="auto">
                <a:xfrm>
                  <a:off x="814" y="1710"/>
                  <a:ext cx="50" cy="62"/>
                </a:xfrm>
                <a:custGeom>
                  <a:avLst/>
                  <a:gdLst>
                    <a:gd name="T0" fmla="*/ 0 w 91"/>
                    <a:gd name="T1" fmla="*/ 0 h 114"/>
                    <a:gd name="T2" fmla="*/ 0 w 91"/>
                    <a:gd name="T3" fmla="*/ 0 h 114"/>
                    <a:gd name="T4" fmla="*/ 16 w 91"/>
                    <a:gd name="T5" fmla="*/ 0 h 114"/>
                    <a:gd name="T6" fmla="*/ 16 w 91"/>
                    <a:gd name="T7" fmla="*/ 47 h 114"/>
                    <a:gd name="T8" fmla="*/ 75 w 91"/>
                    <a:gd name="T9" fmla="*/ 47 h 114"/>
                    <a:gd name="T10" fmla="*/ 75 w 91"/>
                    <a:gd name="T11" fmla="*/ 0 h 114"/>
                    <a:gd name="T12" fmla="*/ 91 w 91"/>
                    <a:gd name="T13" fmla="*/ 0 h 114"/>
                    <a:gd name="T14" fmla="*/ 91 w 91"/>
                    <a:gd name="T15" fmla="*/ 114 h 114"/>
                    <a:gd name="T16" fmla="*/ 75 w 91"/>
                    <a:gd name="T17" fmla="*/ 114 h 114"/>
                    <a:gd name="T18" fmla="*/ 75 w 91"/>
                    <a:gd name="T19" fmla="*/ 60 h 114"/>
                    <a:gd name="T20" fmla="*/ 16 w 91"/>
                    <a:gd name="T21" fmla="*/ 60 h 114"/>
                    <a:gd name="T22" fmla="*/ 16 w 91"/>
                    <a:gd name="T23" fmla="*/ 114 h 114"/>
                    <a:gd name="T24" fmla="*/ 0 w 91"/>
                    <a:gd name="T25" fmla="*/ 114 h 114"/>
                    <a:gd name="T26" fmla="*/ 0 w 91"/>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114">
                      <a:moveTo>
                        <a:pt x="0" y="0"/>
                      </a:moveTo>
                      <a:lnTo>
                        <a:pt x="0" y="0"/>
                      </a:lnTo>
                      <a:lnTo>
                        <a:pt x="16" y="0"/>
                      </a:lnTo>
                      <a:lnTo>
                        <a:pt x="16" y="47"/>
                      </a:lnTo>
                      <a:lnTo>
                        <a:pt x="75" y="47"/>
                      </a:lnTo>
                      <a:lnTo>
                        <a:pt x="75" y="0"/>
                      </a:lnTo>
                      <a:lnTo>
                        <a:pt x="91" y="0"/>
                      </a:lnTo>
                      <a:lnTo>
                        <a:pt x="91" y="114"/>
                      </a:lnTo>
                      <a:lnTo>
                        <a:pt x="75" y="114"/>
                      </a:lnTo>
                      <a:lnTo>
                        <a:pt x="75" y="60"/>
                      </a:lnTo>
                      <a:lnTo>
                        <a:pt x="16" y="60"/>
                      </a:lnTo>
                      <a:lnTo>
                        <a:pt x="16" y="114"/>
                      </a:lnTo>
                      <a:lnTo>
                        <a:pt x="0" y="114"/>
                      </a:lnTo>
                      <a:lnTo>
                        <a:pt x="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01" name="Freeform 82"/>
                <p:cNvSpPr>
                  <a:spLocks noEditPoints="1"/>
                </p:cNvSpPr>
                <p:nvPr/>
              </p:nvSpPr>
              <p:spPr bwMode="auto">
                <a:xfrm>
                  <a:off x="3783" y="1642"/>
                  <a:ext cx="621" cy="202"/>
                </a:xfrm>
                <a:custGeom>
                  <a:avLst/>
                  <a:gdLst>
                    <a:gd name="T0" fmla="*/ 0 w 1134"/>
                    <a:gd name="T1" fmla="*/ 0 h 378"/>
                    <a:gd name="T2" fmla="*/ 0 w 1134"/>
                    <a:gd name="T3" fmla="*/ 0 h 378"/>
                    <a:gd name="T4" fmla="*/ 1134 w 1134"/>
                    <a:gd name="T5" fmla="*/ 0 h 378"/>
                    <a:gd name="T6" fmla="*/ 1134 w 1134"/>
                    <a:gd name="T7" fmla="*/ 378 h 378"/>
                    <a:gd name="T8" fmla="*/ 0 w 1134"/>
                    <a:gd name="T9" fmla="*/ 378 h 378"/>
                    <a:gd name="T10" fmla="*/ 0 w 1134"/>
                    <a:gd name="T11" fmla="*/ 0 h 378"/>
                    <a:gd name="T12" fmla="*/ 0 w 1134"/>
                    <a:gd name="T13" fmla="*/ 0 h 378"/>
                    <a:gd name="T14" fmla="*/ 0 w 1134"/>
                    <a:gd name="T15" fmla="*/ 0 h 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4" h="378">
                      <a:moveTo>
                        <a:pt x="0" y="0"/>
                      </a:moveTo>
                      <a:lnTo>
                        <a:pt x="0" y="0"/>
                      </a:lnTo>
                      <a:lnTo>
                        <a:pt x="1134" y="0"/>
                      </a:lnTo>
                      <a:lnTo>
                        <a:pt x="1134" y="378"/>
                      </a:lnTo>
                      <a:lnTo>
                        <a:pt x="0" y="378"/>
                      </a:lnTo>
                      <a:lnTo>
                        <a:pt x="0" y="0"/>
                      </a:lnTo>
                      <a:close/>
                      <a:moveTo>
                        <a:pt x="0" y="0"/>
                      </a:moveTo>
                      <a:lnTo>
                        <a:pt x="0" y="0"/>
                      </a:lnTo>
                      <a:close/>
                    </a:path>
                  </a:pathLst>
                </a:custGeom>
                <a:solidFill>
                  <a:srgbClr val="00B05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02" name="Freeform 83"/>
                <p:cNvSpPr>
                  <a:spLocks noEditPoints="1"/>
                </p:cNvSpPr>
                <p:nvPr/>
              </p:nvSpPr>
              <p:spPr bwMode="auto">
                <a:xfrm>
                  <a:off x="3788" y="1642"/>
                  <a:ext cx="621" cy="205"/>
                </a:xfrm>
                <a:custGeom>
                  <a:avLst/>
                  <a:gdLst>
                    <a:gd name="T0" fmla="*/ 0 w 1134"/>
                    <a:gd name="T1" fmla="*/ 9 h 383"/>
                    <a:gd name="T2" fmla="*/ 0 w 1134"/>
                    <a:gd name="T3" fmla="*/ 9 h 383"/>
                    <a:gd name="T4" fmla="*/ 1134 w 1134"/>
                    <a:gd name="T5" fmla="*/ 9 h 383"/>
                    <a:gd name="T6" fmla="*/ 1134 w 1134"/>
                    <a:gd name="T7" fmla="*/ 383 h 383"/>
                    <a:gd name="T8" fmla="*/ 0 w 1134"/>
                    <a:gd name="T9" fmla="*/ 383 h 383"/>
                    <a:gd name="T10" fmla="*/ 0 w 1134"/>
                    <a:gd name="T11" fmla="*/ 9 h 383"/>
                    <a:gd name="T12" fmla="*/ 0 w 1134"/>
                    <a:gd name="T13" fmla="*/ 0 h 383"/>
                    <a:gd name="T14" fmla="*/ 0 w 1134"/>
                    <a:gd name="T15" fmla="*/ 0 h 3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4" h="383">
                      <a:moveTo>
                        <a:pt x="0" y="9"/>
                      </a:moveTo>
                      <a:lnTo>
                        <a:pt x="0" y="9"/>
                      </a:lnTo>
                      <a:lnTo>
                        <a:pt x="1134" y="9"/>
                      </a:lnTo>
                      <a:lnTo>
                        <a:pt x="1134" y="383"/>
                      </a:lnTo>
                      <a:lnTo>
                        <a:pt x="0" y="383"/>
                      </a:lnTo>
                      <a:lnTo>
                        <a:pt x="0" y="9"/>
                      </a:lnTo>
                      <a:close/>
                      <a:moveTo>
                        <a:pt x="0" y="0"/>
                      </a:moveTo>
                      <a:lnTo>
                        <a:pt x="0" y="0"/>
                      </a:lnTo>
                      <a:close/>
                    </a:path>
                  </a:pathLst>
                </a:custGeom>
                <a:noFill/>
                <a:ln w="11113" cap="rnd">
                  <a:solidFill>
                    <a:srgbClr val="000000"/>
                  </a:solidFill>
                  <a:prstDash val="solid"/>
                  <a:round/>
                  <a:headEnd/>
                  <a:tailEnd/>
                </a:ln>
                <a:extLst/>
              </p:spPr>
              <p:txBody>
                <a:bodyPr lIns="68580" tIns="34290" rIns="68580" bIns="34290"/>
                <a:lstStyle/>
                <a:p>
                  <a:pPr>
                    <a:defRPr/>
                  </a:pPr>
                  <a:endParaRPr lang="en-US" sz="1350">
                    <a:solidFill>
                      <a:prstClr val="black"/>
                    </a:solidFill>
                    <a:latin typeface="Calibri" panose="020F0502020204030204"/>
                  </a:endParaRPr>
                </a:p>
              </p:txBody>
            </p:sp>
            <p:sp>
              <p:nvSpPr>
                <p:cNvPr id="203" name="Freeform 84"/>
                <p:cNvSpPr>
                  <a:spLocks noEditPoints="1"/>
                </p:cNvSpPr>
                <p:nvPr/>
              </p:nvSpPr>
              <p:spPr bwMode="auto">
                <a:xfrm>
                  <a:off x="3976" y="1710"/>
                  <a:ext cx="53" cy="62"/>
                </a:xfrm>
                <a:custGeom>
                  <a:avLst/>
                  <a:gdLst>
                    <a:gd name="T0" fmla="*/ 44 w 95"/>
                    <a:gd name="T1" fmla="*/ 101 h 114"/>
                    <a:gd name="T2" fmla="*/ 44 w 95"/>
                    <a:gd name="T3" fmla="*/ 101 h 114"/>
                    <a:gd name="T4" fmla="*/ 56 w 95"/>
                    <a:gd name="T5" fmla="*/ 99 h 114"/>
                    <a:gd name="T6" fmla="*/ 71 w 95"/>
                    <a:gd name="T7" fmla="*/ 87 h 114"/>
                    <a:gd name="T8" fmla="*/ 78 w 95"/>
                    <a:gd name="T9" fmla="*/ 70 h 114"/>
                    <a:gd name="T10" fmla="*/ 79 w 95"/>
                    <a:gd name="T11" fmla="*/ 58 h 114"/>
                    <a:gd name="T12" fmla="*/ 70 w 95"/>
                    <a:gd name="T13" fmla="*/ 25 h 114"/>
                    <a:gd name="T14" fmla="*/ 43 w 95"/>
                    <a:gd name="T15" fmla="*/ 13 h 114"/>
                    <a:gd name="T16" fmla="*/ 16 w 95"/>
                    <a:gd name="T17" fmla="*/ 13 h 114"/>
                    <a:gd name="T18" fmla="*/ 16 w 95"/>
                    <a:gd name="T19" fmla="*/ 101 h 114"/>
                    <a:gd name="T20" fmla="*/ 44 w 95"/>
                    <a:gd name="T21" fmla="*/ 101 h 114"/>
                    <a:gd name="T22" fmla="*/ 0 w 95"/>
                    <a:gd name="T23" fmla="*/ 0 h 114"/>
                    <a:gd name="T24" fmla="*/ 0 w 95"/>
                    <a:gd name="T25" fmla="*/ 0 h 114"/>
                    <a:gd name="T26" fmla="*/ 47 w 95"/>
                    <a:gd name="T27" fmla="*/ 0 h 114"/>
                    <a:gd name="T28" fmla="*/ 83 w 95"/>
                    <a:gd name="T29" fmla="*/ 16 h 114"/>
                    <a:gd name="T30" fmla="*/ 95 w 95"/>
                    <a:gd name="T31" fmla="*/ 55 h 114"/>
                    <a:gd name="T32" fmla="*/ 88 w 95"/>
                    <a:gd name="T33" fmla="*/ 88 h 114"/>
                    <a:gd name="T34" fmla="*/ 46 w 95"/>
                    <a:gd name="T35" fmla="*/ 114 h 114"/>
                    <a:gd name="T36" fmla="*/ 0 w 95"/>
                    <a:gd name="T37" fmla="*/ 114 h 114"/>
                    <a:gd name="T38" fmla="*/ 0 w 95"/>
                    <a:gd name="T3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44" y="101"/>
                      </a:moveTo>
                      <a:lnTo>
                        <a:pt x="44" y="101"/>
                      </a:lnTo>
                      <a:cubicBezTo>
                        <a:pt x="49" y="101"/>
                        <a:pt x="53" y="100"/>
                        <a:pt x="56" y="99"/>
                      </a:cubicBezTo>
                      <a:cubicBezTo>
                        <a:pt x="62" y="97"/>
                        <a:pt x="67" y="93"/>
                        <a:pt x="71" y="87"/>
                      </a:cubicBezTo>
                      <a:cubicBezTo>
                        <a:pt x="74" y="83"/>
                        <a:pt x="76" y="77"/>
                        <a:pt x="78" y="70"/>
                      </a:cubicBezTo>
                      <a:cubicBezTo>
                        <a:pt x="79" y="65"/>
                        <a:pt x="79" y="61"/>
                        <a:pt x="79" y="58"/>
                      </a:cubicBezTo>
                      <a:cubicBezTo>
                        <a:pt x="79" y="43"/>
                        <a:pt x="76" y="32"/>
                        <a:pt x="70" y="25"/>
                      </a:cubicBezTo>
                      <a:cubicBezTo>
                        <a:pt x="65" y="17"/>
                        <a:pt x="56" y="13"/>
                        <a:pt x="43" y="13"/>
                      </a:cubicBezTo>
                      <a:lnTo>
                        <a:pt x="16" y="13"/>
                      </a:lnTo>
                      <a:lnTo>
                        <a:pt x="16" y="101"/>
                      </a:lnTo>
                      <a:lnTo>
                        <a:pt x="44" y="101"/>
                      </a:lnTo>
                      <a:close/>
                      <a:moveTo>
                        <a:pt x="0" y="0"/>
                      </a:moveTo>
                      <a:lnTo>
                        <a:pt x="0" y="0"/>
                      </a:lnTo>
                      <a:lnTo>
                        <a:pt x="47" y="0"/>
                      </a:lnTo>
                      <a:cubicBezTo>
                        <a:pt x="62" y="0"/>
                        <a:pt x="74" y="5"/>
                        <a:pt x="83" y="16"/>
                      </a:cubicBezTo>
                      <a:cubicBezTo>
                        <a:pt x="91" y="26"/>
                        <a:pt x="95" y="39"/>
                        <a:pt x="95" y="55"/>
                      </a:cubicBezTo>
                      <a:cubicBezTo>
                        <a:pt x="95" y="67"/>
                        <a:pt x="92" y="78"/>
                        <a:pt x="88" y="88"/>
                      </a:cubicBezTo>
                      <a:cubicBezTo>
                        <a:pt x="80" y="105"/>
                        <a:pt x="66" y="114"/>
                        <a:pt x="46" y="114"/>
                      </a:cubicBezTo>
                      <a:lnTo>
                        <a:pt x="0" y="114"/>
                      </a:lnTo>
                      <a:lnTo>
                        <a:pt x="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04" name="Freeform 85"/>
                <p:cNvSpPr>
                  <a:spLocks/>
                </p:cNvSpPr>
                <p:nvPr/>
              </p:nvSpPr>
              <p:spPr bwMode="auto">
                <a:xfrm>
                  <a:off x="4040" y="1710"/>
                  <a:ext cx="50" cy="62"/>
                </a:xfrm>
                <a:custGeom>
                  <a:avLst/>
                  <a:gdLst>
                    <a:gd name="T0" fmla="*/ 0 w 90"/>
                    <a:gd name="T1" fmla="*/ 0 h 114"/>
                    <a:gd name="T2" fmla="*/ 0 w 90"/>
                    <a:gd name="T3" fmla="*/ 0 h 114"/>
                    <a:gd name="T4" fmla="*/ 15 w 90"/>
                    <a:gd name="T5" fmla="*/ 0 h 114"/>
                    <a:gd name="T6" fmla="*/ 15 w 90"/>
                    <a:gd name="T7" fmla="*/ 47 h 114"/>
                    <a:gd name="T8" fmla="*/ 75 w 90"/>
                    <a:gd name="T9" fmla="*/ 47 h 114"/>
                    <a:gd name="T10" fmla="*/ 75 w 90"/>
                    <a:gd name="T11" fmla="*/ 0 h 114"/>
                    <a:gd name="T12" fmla="*/ 90 w 90"/>
                    <a:gd name="T13" fmla="*/ 0 h 114"/>
                    <a:gd name="T14" fmla="*/ 90 w 90"/>
                    <a:gd name="T15" fmla="*/ 114 h 114"/>
                    <a:gd name="T16" fmla="*/ 75 w 90"/>
                    <a:gd name="T17" fmla="*/ 114 h 114"/>
                    <a:gd name="T18" fmla="*/ 75 w 90"/>
                    <a:gd name="T19" fmla="*/ 60 h 114"/>
                    <a:gd name="T20" fmla="*/ 15 w 90"/>
                    <a:gd name="T21" fmla="*/ 60 h 114"/>
                    <a:gd name="T22" fmla="*/ 15 w 90"/>
                    <a:gd name="T23" fmla="*/ 114 h 114"/>
                    <a:gd name="T24" fmla="*/ 0 w 90"/>
                    <a:gd name="T25" fmla="*/ 114 h 114"/>
                    <a:gd name="T26" fmla="*/ 0 w 90"/>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114">
                      <a:moveTo>
                        <a:pt x="0" y="0"/>
                      </a:moveTo>
                      <a:lnTo>
                        <a:pt x="0" y="0"/>
                      </a:lnTo>
                      <a:lnTo>
                        <a:pt x="15" y="0"/>
                      </a:lnTo>
                      <a:lnTo>
                        <a:pt x="15" y="47"/>
                      </a:lnTo>
                      <a:lnTo>
                        <a:pt x="75" y="47"/>
                      </a:lnTo>
                      <a:lnTo>
                        <a:pt x="75" y="0"/>
                      </a:lnTo>
                      <a:lnTo>
                        <a:pt x="90" y="0"/>
                      </a:lnTo>
                      <a:lnTo>
                        <a:pt x="90" y="114"/>
                      </a:lnTo>
                      <a:lnTo>
                        <a:pt x="75" y="114"/>
                      </a:lnTo>
                      <a:lnTo>
                        <a:pt x="75" y="60"/>
                      </a:lnTo>
                      <a:lnTo>
                        <a:pt x="15" y="60"/>
                      </a:lnTo>
                      <a:lnTo>
                        <a:pt x="15" y="114"/>
                      </a:lnTo>
                      <a:lnTo>
                        <a:pt x="0" y="114"/>
                      </a:lnTo>
                      <a:lnTo>
                        <a:pt x="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05" name="Freeform 86"/>
                <p:cNvSpPr>
                  <a:spLocks noEditPoints="1"/>
                </p:cNvSpPr>
                <p:nvPr/>
              </p:nvSpPr>
              <p:spPr bwMode="auto">
                <a:xfrm>
                  <a:off x="4100" y="1710"/>
                  <a:ext cx="56" cy="63"/>
                </a:xfrm>
                <a:custGeom>
                  <a:avLst/>
                  <a:gdLst>
                    <a:gd name="T0" fmla="*/ 53 w 101"/>
                    <a:gd name="T1" fmla="*/ 0 h 120"/>
                    <a:gd name="T2" fmla="*/ 53 w 101"/>
                    <a:gd name="T3" fmla="*/ 0 h 120"/>
                    <a:gd name="T4" fmla="*/ 86 w 101"/>
                    <a:gd name="T5" fmla="*/ 11 h 120"/>
                    <a:gd name="T6" fmla="*/ 100 w 101"/>
                    <a:gd name="T7" fmla="*/ 37 h 120"/>
                    <a:gd name="T8" fmla="*/ 85 w 101"/>
                    <a:gd name="T9" fmla="*/ 37 h 120"/>
                    <a:gd name="T10" fmla="*/ 74 w 101"/>
                    <a:gd name="T11" fmla="*/ 19 h 120"/>
                    <a:gd name="T12" fmla="*/ 53 w 101"/>
                    <a:gd name="T13" fmla="*/ 13 h 120"/>
                    <a:gd name="T14" fmla="*/ 26 w 101"/>
                    <a:gd name="T15" fmla="*/ 25 h 120"/>
                    <a:gd name="T16" fmla="*/ 15 w 101"/>
                    <a:gd name="T17" fmla="*/ 61 h 120"/>
                    <a:gd name="T18" fmla="*/ 25 w 101"/>
                    <a:gd name="T19" fmla="*/ 94 h 120"/>
                    <a:gd name="T20" fmla="*/ 53 w 101"/>
                    <a:gd name="T21" fmla="*/ 106 h 120"/>
                    <a:gd name="T22" fmla="*/ 79 w 101"/>
                    <a:gd name="T23" fmla="*/ 93 h 120"/>
                    <a:gd name="T24" fmla="*/ 86 w 101"/>
                    <a:gd name="T25" fmla="*/ 75 h 120"/>
                    <a:gd name="T26" fmla="*/ 101 w 101"/>
                    <a:gd name="T27" fmla="*/ 75 h 120"/>
                    <a:gd name="T28" fmla="*/ 88 w 101"/>
                    <a:gd name="T29" fmla="*/ 105 h 120"/>
                    <a:gd name="T30" fmla="*/ 51 w 101"/>
                    <a:gd name="T31" fmla="*/ 120 h 120"/>
                    <a:gd name="T32" fmla="*/ 17 w 101"/>
                    <a:gd name="T33" fmla="*/ 108 h 120"/>
                    <a:gd name="T34" fmla="*/ 0 w 101"/>
                    <a:gd name="T35" fmla="*/ 58 h 120"/>
                    <a:gd name="T36" fmla="*/ 13 w 101"/>
                    <a:gd name="T37" fmla="*/ 17 h 120"/>
                    <a:gd name="T38" fmla="*/ 53 w 101"/>
                    <a:gd name="T39" fmla="*/ 0 h 120"/>
                    <a:gd name="T40" fmla="*/ 53 w 101"/>
                    <a:gd name="T41" fmla="*/ 0 h 120"/>
                    <a:gd name="T42" fmla="*/ 50 w 101"/>
                    <a:gd name="T43" fmla="*/ 0 h 120"/>
                    <a:gd name="T44" fmla="*/ 50 w 101"/>
                    <a:gd name="T45" fmla="*/ 0 h 120"/>
                    <a:gd name="T46" fmla="*/ 50 w 101"/>
                    <a:gd name="T4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1" h="120">
                      <a:moveTo>
                        <a:pt x="53" y="0"/>
                      </a:moveTo>
                      <a:lnTo>
                        <a:pt x="53" y="0"/>
                      </a:lnTo>
                      <a:cubicBezTo>
                        <a:pt x="67" y="0"/>
                        <a:pt x="79" y="3"/>
                        <a:pt x="86" y="11"/>
                      </a:cubicBezTo>
                      <a:cubicBezTo>
                        <a:pt x="94" y="19"/>
                        <a:pt x="99" y="27"/>
                        <a:pt x="100" y="37"/>
                      </a:cubicBezTo>
                      <a:lnTo>
                        <a:pt x="85" y="37"/>
                      </a:lnTo>
                      <a:cubicBezTo>
                        <a:pt x="83" y="30"/>
                        <a:pt x="80" y="24"/>
                        <a:pt x="74" y="19"/>
                      </a:cubicBezTo>
                      <a:cubicBezTo>
                        <a:pt x="69" y="15"/>
                        <a:pt x="62" y="13"/>
                        <a:pt x="53" y="13"/>
                      </a:cubicBezTo>
                      <a:cubicBezTo>
                        <a:pt x="42" y="13"/>
                        <a:pt x="33" y="17"/>
                        <a:pt x="26" y="25"/>
                      </a:cubicBezTo>
                      <a:cubicBezTo>
                        <a:pt x="19" y="33"/>
                        <a:pt x="15" y="45"/>
                        <a:pt x="15" y="61"/>
                      </a:cubicBezTo>
                      <a:cubicBezTo>
                        <a:pt x="15" y="74"/>
                        <a:pt x="19" y="85"/>
                        <a:pt x="25" y="94"/>
                      </a:cubicBezTo>
                      <a:cubicBezTo>
                        <a:pt x="31" y="102"/>
                        <a:pt x="40" y="106"/>
                        <a:pt x="53" y="106"/>
                      </a:cubicBezTo>
                      <a:cubicBezTo>
                        <a:pt x="64" y="106"/>
                        <a:pt x="73" y="102"/>
                        <a:pt x="79" y="93"/>
                      </a:cubicBezTo>
                      <a:cubicBezTo>
                        <a:pt x="82" y="88"/>
                        <a:pt x="84" y="82"/>
                        <a:pt x="86" y="75"/>
                      </a:cubicBezTo>
                      <a:lnTo>
                        <a:pt x="101" y="75"/>
                      </a:lnTo>
                      <a:cubicBezTo>
                        <a:pt x="100" y="87"/>
                        <a:pt x="95" y="97"/>
                        <a:pt x="88" y="105"/>
                      </a:cubicBezTo>
                      <a:cubicBezTo>
                        <a:pt x="78" y="115"/>
                        <a:pt x="66" y="120"/>
                        <a:pt x="51" y="120"/>
                      </a:cubicBezTo>
                      <a:cubicBezTo>
                        <a:pt x="38" y="120"/>
                        <a:pt x="26" y="116"/>
                        <a:pt x="17" y="108"/>
                      </a:cubicBezTo>
                      <a:cubicBezTo>
                        <a:pt x="6" y="97"/>
                        <a:pt x="0" y="81"/>
                        <a:pt x="0" y="58"/>
                      </a:cubicBezTo>
                      <a:cubicBezTo>
                        <a:pt x="0" y="42"/>
                        <a:pt x="4" y="28"/>
                        <a:pt x="13" y="17"/>
                      </a:cubicBezTo>
                      <a:cubicBezTo>
                        <a:pt x="23" y="5"/>
                        <a:pt x="36" y="0"/>
                        <a:pt x="53" y="0"/>
                      </a:cubicBezTo>
                      <a:lnTo>
                        <a:pt x="53" y="0"/>
                      </a:lnTo>
                      <a:close/>
                      <a:moveTo>
                        <a:pt x="50" y="0"/>
                      </a:moveTo>
                      <a:lnTo>
                        <a:pt x="50" y="0"/>
                      </a:lnTo>
                      <a:lnTo>
                        <a:pt x="5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06" name="Freeform 87"/>
                <p:cNvSpPr>
                  <a:spLocks noEditPoints="1"/>
                </p:cNvSpPr>
                <p:nvPr/>
              </p:nvSpPr>
              <p:spPr bwMode="auto">
                <a:xfrm>
                  <a:off x="4166" y="1710"/>
                  <a:ext cx="48" cy="62"/>
                </a:xfrm>
                <a:custGeom>
                  <a:avLst/>
                  <a:gdLst>
                    <a:gd name="T0" fmla="*/ 0 w 85"/>
                    <a:gd name="T1" fmla="*/ 0 h 114"/>
                    <a:gd name="T2" fmla="*/ 0 w 85"/>
                    <a:gd name="T3" fmla="*/ 0 h 114"/>
                    <a:gd name="T4" fmla="*/ 51 w 85"/>
                    <a:gd name="T5" fmla="*/ 0 h 114"/>
                    <a:gd name="T6" fmla="*/ 76 w 85"/>
                    <a:gd name="T7" fmla="*/ 8 h 114"/>
                    <a:gd name="T8" fmla="*/ 85 w 85"/>
                    <a:gd name="T9" fmla="*/ 32 h 114"/>
                    <a:gd name="T10" fmla="*/ 77 w 85"/>
                    <a:gd name="T11" fmla="*/ 56 h 114"/>
                    <a:gd name="T12" fmla="*/ 51 w 85"/>
                    <a:gd name="T13" fmla="*/ 65 h 114"/>
                    <a:gd name="T14" fmla="*/ 15 w 85"/>
                    <a:gd name="T15" fmla="*/ 65 h 114"/>
                    <a:gd name="T16" fmla="*/ 15 w 85"/>
                    <a:gd name="T17" fmla="*/ 114 h 114"/>
                    <a:gd name="T18" fmla="*/ 0 w 85"/>
                    <a:gd name="T19" fmla="*/ 114 h 114"/>
                    <a:gd name="T20" fmla="*/ 0 w 85"/>
                    <a:gd name="T21" fmla="*/ 0 h 114"/>
                    <a:gd name="T22" fmla="*/ 69 w 85"/>
                    <a:gd name="T23" fmla="*/ 32 h 114"/>
                    <a:gd name="T24" fmla="*/ 69 w 85"/>
                    <a:gd name="T25" fmla="*/ 32 h 114"/>
                    <a:gd name="T26" fmla="*/ 60 w 85"/>
                    <a:gd name="T27" fmla="*/ 15 h 114"/>
                    <a:gd name="T28" fmla="*/ 46 w 85"/>
                    <a:gd name="T29" fmla="*/ 13 h 114"/>
                    <a:gd name="T30" fmla="*/ 15 w 85"/>
                    <a:gd name="T31" fmla="*/ 13 h 114"/>
                    <a:gd name="T32" fmla="*/ 15 w 85"/>
                    <a:gd name="T33" fmla="*/ 52 h 114"/>
                    <a:gd name="T34" fmla="*/ 46 w 85"/>
                    <a:gd name="T35" fmla="*/ 52 h 114"/>
                    <a:gd name="T36" fmla="*/ 63 w 85"/>
                    <a:gd name="T37" fmla="*/ 48 h 114"/>
                    <a:gd name="T38" fmla="*/ 69 w 85"/>
                    <a:gd name="T39" fmla="*/ 32 h 114"/>
                    <a:gd name="T40" fmla="*/ 69 w 85"/>
                    <a:gd name="T41" fmla="*/ 3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114">
                      <a:moveTo>
                        <a:pt x="0" y="0"/>
                      </a:moveTo>
                      <a:lnTo>
                        <a:pt x="0" y="0"/>
                      </a:lnTo>
                      <a:lnTo>
                        <a:pt x="51" y="0"/>
                      </a:lnTo>
                      <a:cubicBezTo>
                        <a:pt x="61" y="0"/>
                        <a:pt x="69" y="3"/>
                        <a:pt x="76" y="8"/>
                      </a:cubicBezTo>
                      <a:cubicBezTo>
                        <a:pt x="82" y="14"/>
                        <a:pt x="85" y="22"/>
                        <a:pt x="85" y="32"/>
                      </a:cubicBezTo>
                      <a:cubicBezTo>
                        <a:pt x="85" y="41"/>
                        <a:pt x="82" y="49"/>
                        <a:pt x="77" y="56"/>
                      </a:cubicBezTo>
                      <a:cubicBezTo>
                        <a:pt x="71" y="62"/>
                        <a:pt x="63" y="65"/>
                        <a:pt x="51" y="65"/>
                      </a:cubicBezTo>
                      <a:lnTo>
                        <a:pt x="15" y="65"/>
                      </a:lnTo>
                      <a:lnTo>
                        <a:pt x="15" y="114"/>
                      </a:lnTo>
                      <a:lnTo>
                        <a:pt x="0" y="114"/>
                      </a:lnTo>
                      <a:lnTo>
                        <a:pt x="0" y="0"/>
                      </a:lnTo>
                      <a:close/>
                      <a:moveTo>
                        <a:pt x="69" y="32"/>
                      </a:moveTo>
                      <a:lnTo>
                        <a:pt x="69" y="32"/>
                      </a:lnTo>
                      <a:cubicBezTo>
                        <a:pt x="69" y="24"/>
                        <a:pt x="66" y="18"/>
                        <a:pt x="60" y="15"/>
                      </a:cubicBezTo>
                      <a:cubicBezTo>
                        <a:pt x="57" y="14"/>
                        <a:pt x="52" y="13"/>
                        <a:pt x="46" y="13"/>
                      </a:cubicBezTo>
                      <a:lnTo>
                        <a:pt x="15" y="13"/>
                      </a:lnTo>
                      <a:lnTo>
                        <a:pt x="15" y="52"/>
                      </a:lnTo>
                      <a:lnTo>
                        <a:pt x="46" y="52"/>
                      </a:lnTo>
                      <a:cubicBezTo>
                        <a:pt x="53" y="52"/>
                        <a:pt x="59" y="51"/>
                        <a:pt x="63" y="48"/>
                      </a:cubicBezTo>
                      <a:cubicBezTo>
                        <a:pt x="67" y="45"/>
                        <a:pt x="69" y="40"/>
                        <a:pt x="69" y="32"/>
                      </a:cubicBezTo>
                      <a:lnTo>
                        <a:pt x="69" y="32"/>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07" name="Freeform 88"/>
                <p:cNvSpPr>
                  <a:spLocks noEditPoints="1"/>
                </p:cNvSpPr>
                <p:nvPr/>
              </p:nvSpPr>
              <p:spPr bwMode="auto">
                <a:xfrm>
                  <a:off x="2127" y="1239"/>
                  <a:ext cx="621" cy="202"/>
                </a:xfrm>
                <a:custGeom>
                  <a:avLst/>
                  <a:gdLst>
                    <a:gd name="T0" fmla="*/ 0 w 1134"/>
                    <a:gd name="T1" fmla="*/ 0 h 378"/>
                    <a:gd name="T2" fmla="*/ 0 w 1134"/>
                    <a:gd name="T3" fmla="*/ 0 h 378"/>
                    <a:gd name="T4" fmla="*/ 1134 w 1134"/>
                    <a:gd name="T5" fmla="*/ 0 h 378"/>
                    <a:gd name="T6" fmla="*/ 1134 w 1134"/>
                    <a:gd name="T7" fmla="*/ 378 h 378"/>
                    <a:gd name="T8" fmla="*/ 0 w 1134"/>
                    <a:gd name="T9" fmla="*/ 378 h 378"/>
                    <a:gd name="T10" fmla="*/ 0 w 1134"/>
                    <a:gd name="T11" fmla="*/ 0 h 378"/>
                    <a:gd name="T12" fmla="*/ 0 w 1134"/>
                    <a:gd name="T13" fmla="*/ 0 h 378"/>
                    <a:gd name="T14" fmla="*/ 0 w 1134"/>
                    <a:gd name="T15" fmla="*/ 0 h 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4" h="378">
                      <a:moveTo>
                        <a:pt x="0" y="0"/>
                      </a:moveTo>
                      <a:lnTo>
                        <a:pt x="0" y="0"/>
                      </a:lnTo>
                      <a:lnTo>
                        <a:pt x="1134" y="0"/>
                      </a:lnTo>
                      <a:lnTo>
                        <a:pt x="1134" y="378"/>
                      </a:lnTo>
                      <a:lnTo>
                        <a:pt x="0" y="378"/>
                      </a:lnTo>
                      <a:lnTo>
                        <a:pt x="0" y="0"/>
                      </a:lnTo>
                      <a:close/>
                      <a:moveTo>
                        <a:pt x="0" y="0"/>
                      </a:moveTo>
                      <a:lnTo>
                        <a:pt x="0" y="0"/>
                      </a:lnTo>
                      <a:close/>
                    </a:path>
                  </a:pathLst>
                </a:custGeom>
                <a:solidFill>
                  <a:srgbClr val="00B05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08" name="Freeform 89"/>
                <p:cNvSpPr>
                  <a:spLocks noEditPoints="1"/>
                </p:cNvSpPr>
                <p:nvPr/>
              </p:nvSpPr>
              <p:spPr bwMode="auto">
                <a:xfrm>
                  <a:off x="2130" y="1239"/>
                  <a:ext cx="621" cy="202"/>
                </a:xfrm>
                <a:custGeom>
                  <a:avLst/>
                  <a:gdLst>
                    <a:gd name="T0" fmla="*/ 0 w 1133"/>
                    <a:gd name="T1" fmla="*/ 5 h 379"/>
                    <a:gd name="T2" fmla="*/ 0 w 1133"/>
                    <a:gd name="T3" fmla="*/ 5 h 379"/>
                    <a:gd name="T4" fmla="*/ 1133 w 1133"/>
                    <a:gd name="T5" fmla="*/ 5 h 379"/>
                    <a:gd name="T6" fmla="*/ 1133 w 1133"/>
                    <a:gd name="T7" fmla="*/ 379 h 379"/>
                    <a:gd name="T8" fmla="*/ 0 w 1133"/>
                    <a:gd name="T9" fmla="*/ 379 h 379"/>
                    <a:gd name="T10" fmla="*/ 0 w 1133"/>
                    <a:gd name="T11" fmla="*/ 5 h 379"/>
                    <a:gd name="T12" fmla="*/ 0 w 1133"/>
                    <a:gd name="T13" fmla="*/ 0 h 379"/>
                    <a:gd name="T14" fmla="*/ 0 w 1133"/>
                    <a:gd name="T15" fmla="*/ 0 h 3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3" h="379">
                      <a:moveTo>
                        <a:pt x="0" y="5"/>
                      </a:moveTo>
                      <a:lnTo>
                        <a:pt x="0" y="5"/>
                      </a:lnTo>
                      <a:lnTo>
                        <a:pt x="1133" y="5"/>
                      </a:lnTo>
                      <a:lnTo>
                        <a:pt x="1133" y="379"/>
                      </a:lnTo>
                      <a:lnTo>
                        <a:pt x="0" y="379"/>
                      </a:lnTo>
                      <a:lnTo>
                        <a:pt x="0" y="5"/>
                      </a:lnTo>
                      <a:close/>
                      <a:moveTo>
                        <a:pt x="0" y="0"/>
                      </a:moveTo>
                      <a:lnTo>
                        <a:pt x="0" y="0"/>
                      </a:lnTo>
                      <a:close/>
                    </a:path>
                  </a:pathLst>
                </a:custGeom>
                <a:noFill/>
                <a:ln w="11113" cap="rnd">
                  <a:solidFill>
                    <a:srgbClr val="000000"/>
                  </a:solidFill>
                  <a:prstDash val="solid"/>
                  <a:round/>
                  <a:headEnd/>
                  <a:tailEnd/>
                </a:ln>
                <a:extLst/>
              </p:spPr>
              <p:txBody>
                <a:bodyPr lIns="68580" tIns="34290" rIns="68580" bIns="34290"/>
                <a:lstStyle/>
                <a:p>
                  <a:pPr>
                    <a:defRPr/>
                  </a:pPr>
                  <a:endParaRPr lang="en-US" sz="1350">
                    <a:solidFill>
                      <a:prstClr val="black"/>
                    </a:solidFill>
                    <a:latin typeface="Calibri" panose="020F0502020204030204"/>
                  </a:endParaRPr>
                </a:p>
              </p:txBody>
            </p:sp>
            <p:sp>
              <p:nvSpPr>
                <p:cNvPr id="209" name="Freeform 90"/>
                <p:cNvSpPr>
                  <a:spLocks noEditPoints="1"/>
                </p:cNvSpPr>
                <p:nvPr/>
              </p:nvSpPr>
              <p:spPr bwMode="auto">
                <a:xfrm>
                  <a:off x="2251" y="1273"/>
                  <a:ext cx="38" cy="48"/>
                </a:xfrm>
                <a:custGeom>
                  <a:avLst/>
                  <a:gdLst>
                    <a:gd name="T0" fmla="*/ 13 w 69"/>
                    <a:gd name="T1" fmla="*/ 59 h 89"/>
                    <a:gd name="T2" fmla="*/ 13 w 69"/>
                    <a:gd name="T3" fmla="*/ 59 h 89"/>
                    <a:gd name="T4" fmla="*/ 17 w 69"/>
                    <a:gd name="T5" fmla="*/ 70 h 89"/>
                    <a:gd name="T6" fmla="*/ 35 w 69"/>
                    <a:gd name="T7" fmla="*/ 77 h 89"/>
                    <a:gd name="T8" fmla="*/ 49 w 69"/>
                    <a:gd name="T9" fmla="*/ 73 h 89"/>
                    <a:gd name="T10" fmla="*/ 55 w 69"/>
                    <a:gd name="T11" fmla="*/ 63 h 89"/>
                    <a:gd name="T12" fmla="*/ 50 w 69"/>
                    <a:gd name="T13" fmla="*/ 55 h 89"/>
                    <a:gd name="T14" fmla="*/ 38 w 69"/>
                    <a:gd name="T15" fmla="*/ 51 h 89"/>
                    <a:gd name="T16" fmla="*/ 27 w 69"/>
                    <a:gd name="T17" fmla="*/ 48 h 89"/>
                    <a:gd name="T18" fmla="*/ 11 w 69"/>
                    <a:gd name="T19" fmla="*/ 42 h 89"/>
                    <a:gd name="T20" fmla="*/ 2 w 69"/>
                    <a:gd name="T21" fmla="*/ 27 h 89"/>
                    <a:gd name="T22" fmla="*/ 11 w 69"/>
                    <a:gd name="T23" fmla="*/ 7 h 89"/>
                    <a:gd name="T24" fmla="*/ 34 w 69"/>
                    <a:gd name="T25" fmla="*/ 0 h 89"/>
                    <a:gd name="T26" fmla="*/ 61 w 69"/>
                    <a:gd name="T27" fmla="*/ 11 h 89"/>
                    <a:gd name="T28" fmla="*/ 66 w 69"/>
                    <a:gd name="T29" fmla="*/ 26 h 89"/>
                    <a:gd name="T30" fmla="*/ 53 w 69"/>
                    <a:gd name="T31" fmla="*/ 26 h 89"/>
                    <a:gd name="T32" fmla="*/ 49 w 69"/>
                    <a:gd name="T33" fmla="*/ 18 h 89"/>
                    <a:gd name="T34" fmla="*/ 33 w 69"/>
                    <a:gd name="T35" fmla="*/ 12 h 89"/>
                    <a:gd name="T36" fmla="*/ 21 w 69"/>
                    <a:gd name="T37" fmla="*/ 15 h 89"/>
                    <a:gd name="T38" fmla="*/ 16 w 69"/>
                    <a:gd name="T39" fmla="*/ 23 h 89"/>
                    <a:gd name="T40" fmla="*/ 22 w 69"/>
                    <a:gd name="T41" fmla="*/ 32 h 89"/>
                    <a:gd name="T42" fmla="*/ 31 w 69"/>
                    <a:gd name="T43" fmla="*/ 35 h 89"/>
                    <a:gd name="T44" fmla="*/ 40 w 69"/>
                    <a:gd name="T45" fmla="*/ 37 h 89"/>
                    <a:gd name="T46" fmla="*/ 60 w 69"/>
                    <a:gd name="T47" fmla="*/ 45 h 89"/>
                    <a:gd name="T48" fmla="*/ 69 w 69"/>
                    <a:gd name="T49" fmla="*/ 61 h 89"/>
                    <a:gd name="T50" fmla="*/ 60 w 69"/>
                    <a:gd name="T51" fmla="*/ 81 h 89"/>
                    <a:gd name="T52" fmla="*/ 34 w 69"/>
                    <a:gd name="T53" fmla="*/ 89 h 89"/>
                    <a:gd name="T54" fmla="*/ 8 w 69"/>
                    <a:gd name="T55" fmla="*/ 80 h 89"/>
                    <a:gd name="T56" fmla="*/ 0 w 69"/>
                    <a:gd name="T57" fmla="*/ 59 h 89"/>
                    <a:gd name="T58" fmla="*/ 13 w 69"/>
                    <a:gd name="T59" fmla="*/ 59 h 89"/>
                    <a:gd name="T60" fmla="*/ 34 w 69"/>
                    <a:gd name="T61" fmla="*/ 0 h 89"/>
                    <a:gd name="T62" fmla="*/ 34 w 69"/>
                    <a:gd name="T63" fmla="*/ 0 h 89"/>
                    <a:gd name="T64" fmla="*/ 34 w 69"/>
                    <a:gd name="T6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89">
                      <a:moveTo>
                        <a:pt x="13" y="59"/>
                      </a:moveTo>
                      <a:lnTo>
                        <a:pt x="13" y="59"/>
                      </a:lnTo>
                      <a:cubicBezTo>
                        <a:pt x="14" y="64"/>
                        <a:pt x="15" y="68"/>
                        <a:pt x="17" y="70"/>
                      </a:cubicBezTo>
                      <a:cubicBezTo>
                        <a:pt x="20" y="75"/>
                        <a:pt x="26" y="77"/>
                        <a:pt x="35" y="77"/>
                      </a:cubicBezTo>
                      <a:cubicBezTo>
                        <a:pt x="40" y="77"/>
                        <a:pt x="45" y="76"/>
                        <a:pt x="49" y="73"/>
                      </a:cubicBezTo>
                      <a:cubicBezTo>
                        <a:pt x="53" y="71"/>
                        <a:pt x="55" y="68"/>
                        <a:pt x="55" y="63"/>
                      </a:cubicBezTo>
                      <a:cubicBezTo>
                        <a:pt x="55" y="59"/>
                        <a:pt x="53" y="57"/>
                        <a:pt x="50" y="55"/>
                      </a:cubicBezTo>
                      <a:cubicBezTo>
                        <a:pt x="48" y="54"/>
                        <a:pt x="44" y="52"/>
                        <a:pt x="38" y="51"/>
                      </a:cubicBezTo>
                      <a:lnTo>
                        <a:pt x="27" y="48"/>
                      </a:lnTo>
                      <a:cubicBezTo>
                        <a:pt x="20" y="46"/>
                        <a:pt x="15" y="44"/>
                        <a:pt x="11" y="42"/>
                      </a:cubicBezTo>
                      <a:cubicBezTo>
                        <a:pt x="5" y="38"/>
                        <a:pt x="2" y="33"/>
                        <a:pt x="2" y="27"/>
                      </a:cubicBezTo>
                      <a:cubicBezTo>
                        <a:pt x="2" y="19"/>
                        <a:pt x="5" y="12"/>
                        <a:pt x="11" y="7"/>
                      </a:cubicBezTo>
                      <a:cubicBezTo>
                        <a:pt x="16" y="3"/>
                        <a:pt x="24" y="0"/>
                        <a:pt x="34" y="0"/>
                      </a:cubicBezTo>
                      <a:cubicBezTo>
                        <a:pt x="46" y="0"/>
                        <a:pt x="55" y="4"/>
                        <a:pt x="61" y="11"/>
                      </a:cubicBezTo>
                      <a:cubicBezTo>
                        <a:pt x="64" y="16"/>
                        <a:pt x="66" y="21"/>
                        <a:pt x="66" y="26"/>
                      </a:cubicBezTo>
                      <a:lnTo>
                        <a:pt x="53" y="26"/>
                      </a:lnTo>
                      <a:cubicBezTo>
                        <a:pt x="52" y="23"/>
                        <a:pt x="51" y="20"/>
                        <a:pt x="49" y="18"/>
                      </a:cubicBezTo>
                      <a:cubicBezTo>
                        <a:pt x="46" y="14"/>
                        <a:pt x="40" y="12"/>
                        <a:pt x="33" y="12"/>
                      </a:cubicBezTo>
                      <a:cubicBezTo>
                        <a:pt x="27" y="12"/>
                        <a:pt x="23" y="13"/>
                        <a:pt x="21" y="15"/>
                      </a:cubicBezTo>
                      <a:cubicBezTo>
                        <a:pt x="18" y="17"/>
                        <a:pt x="16" y="20"/>
                        <a:pt x="16" y="23"/>
                      </a:cubicBezTo>
                      <a:cubicBezTo>
                        <a:pt x="16" y="27"/>
                        <a:pt x="18" y="30"/>
                        <a:pt x="22" y="32"/>
                      </a:cubicBezTo>
                      <a:cubicBezTo>
                        <a:pt x="24" y="33"/>
                        <a:pt x="27" y="34"/>
                        <a:pt x="31" y="35"/>
                      </a:cubicBezTo>
                      <a:lnTo>
                        <a:pt x="40" y="37"/>
                      </a:lnTo>
                      <a:cubicBezTo>
                        <a:pt x="50" y="40"/>
                        <a:pt x="57" y="42"/>
                        <a:pt x="60" y="45"/>
                      </a:cubicBezTo>
                      <a:cubicBezTo>
                        <a:pt x="66" y="48"/>
                        <a:pt x="69" y="54"/>
                        <a:pt x="69" y="61"/>
                      </a:cubicBezTo>
                      <a:cubicBezTo>
                        <a:pt x="69" y="69"/>
                        <a:pt x="66" y="75"/>
                        <a:pt x="60" y="81"/>
                      </a:cubicBezTo>
                      <a:cubicBezTo>
                        <a:pt x="54" y="86"/>
                        <a:pt x="46" y="89"/>
                        <a:pt x="34" y="89"/>
                      </a:cubicBezTo>
                      <a:cubicBezTo>
                        <a:pt x="22" y="89"/>
                        <a:pt x="13" y="86"/>
                        <a:pt x="8" y="80"/>
                      </a:cubicBezTo>
                      <a:cubicBezTo>
                        <a:pt x="3" y="75"/>
                        <a:pt x="0" y="68"/>
                        <a:pt x="0" y="59"/>
                      </a:cubicBezTo>
                      <a:lnTo>
                        <a:pt x="13" y="59"/>
                      </a:lnTo>
                      <a:close/>
                      <a:moveTo>
                        <a:pt x="34" y="0"/>
                      </a:moveTo>
                      <a:lnTo>
                        <a:pt x="34" y="0"/>
                      </a:lnTo>
                      <a:lnTo>
                        <a:pt x="34"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10" name="Freeform 91"/>
                <p:cNvSpPr>
                  <a:spLocks noEditPoints="1"/>
                </p:cNvSpPr>
                <p:nvPr/>
              </p:nvSpPr>
              <p:spPr bwMode="auto">
                <a:xfrm>
                  <a:off x="2294" y="1273"/>
                  <a:ext cx="42" cy="47"/>
                </a:xfrm>
                <a:custGeom>
                  <a:avLst/>
                  <a:gdLst>
                    <a:gd name="T0" fmla="*/ 40 w 76"/>
                    <a:gd name="T1" fmla="*/ 0 h 88"/>
                    <a:gd name="T2" fmla="*/ 40 w 76"/>
                    <a:gd name="T3" fmla="*/ 0 h 88"/>
                    <a:gd name="T4" fmla="*/ 57 w 76"/>
                    <a:gd name="T5" fmla="*/ 5 h 88"/>
                    <a:gd name="T6" fmla="*/ 69 w 76"/>
                    <a:gd name="T7" fmla="*/ 15 h 88"/>
                    <a:gd name="T8" fmla="*/ 75 w 76"/>
                    <a:gd name="T9" fmla="*/ 30 h 88"/>
                    <a:gd name="T10" fmla="*/ 76 w 76"/>
                    <a:gd name="T11" fmla="*/ 48 h 88"/>
                    <a:gd name="T12" fmla="*/ 15 w 76"/>
                    <a:gd name="T13" fmla="*/ 48 h 88"/>
                    <a:gd name="T14" fmla="*/ 21 w 76"/>
                    <a:gd name="T15" fmla="*/ 69 h 88"/>
                    <a:gd name="T16" fmla="*/ 39 w 76"/>
                    <a:gd name="T17" fmla="*/ 76 h 88"/>
                    <a:gd name="T18" fmla="*/ 56 w 76"/>
                    <a:gd name="T19" fmla="*/ 69 h 88"/>
                    <a:gd name="T20" fmla="*/ 61 w 76"/>
                    <a:gd name="T21" fmla="*/ 59 h 88"/>
                    <a:gd name="T22" fmla="*/ 75 w 76"/>
                    <a:gd name="T23" fmla="*/ 59 h 88"/>
                    <a:gd name="T24" fmla="*/ 72 w 76"/>
                    <a:gd name="T25" fmla="*/ 70 h 88"/>
                    <a:gd name="T26" fmla="*/ 65 w 76"/>
                    <a:gd name="T27" fmla="*/ 79 h 88"/>
                    <a:gd name="T28" fmla="*/ 49 w 76"/>
                    <a:gd name="T29" fmla="*/ 87 h 88"/>
                    <a:gd name="T30" fmla="*/ 37 w 76"/>
                    <a:gd name="T31" fmla="*/ 88 h 88"/>
                    <a:gd name="T32" fmla="*/ 11 w 76"/>
                    <a:gd name="T33" fmla="*/ 77 h 88"/>
                    <a:gd name="T34" fmla="*/ 0 w 76"/>
                    <a:gd name="T35" fmla="*/ 45 h 88"/>
                    <a:gd name="T36" fmla="*/ 11 w 76"/>
                    <a:gd name="T37" fmla="*/ 13 h 88"/>
                    <a:gd name="T38" fmla="*/ 40 w 76"/>
                    <a:gd name="T39" fmla="*/ 0 h 88"/>
                    <a:gd name="T40" fmla="*/ 40 w 76"/>
                    <a:gd name="T41" fmla="*/ 0 h 88"/>
                    <a:gd name="T42" fmla="*/ 62 w 76"/>
                    <a:gd name="T43" fmla="*/ 37 h 88"/>
                    <a:gd name="T44" fmla="*/ 62 w 76"/>
                    <a:gd name="T45" fmla="*/ 37 h 88"/>
                    <a:gd name="T46" fmla="*/ 58 w 76"/>
                    <a:gd name="T47" fmla="*/ 23 h 88"/>
                    <a:gd name="T48" fmla="*/ 39 w 76"/>
                    <a:gd name="T49" fmla="*/ 13 h 88"/>
                    <a:gd name="T50" fmla="*/ 23 w 76"/>
                    <a:gd name="T51" fmla="*/ 20 h 88"/>
                    <a:gd name="T52" fmla="*/ 16 w 76"/>
                    <a:gd name="T53" fmla="*/ 37 h 88"/>
                    <a:gd name="T54" fmla="*/ 62 w 76"/>
                    <a:gd name="T55" fmla="*/ 37 h 88"/>
                    <a:gd name="T56" fmla="*/ 38 w 76"/>
                    <a:gd name="T57" fmla="*/ 0 h 88"/>
                    <a:gd name="T58" fmla="*/ 38 w 76"/>
                    <a:gd name="T59" fmla="*/ 0 h 88"/>
                    <a:gd name="T60" fmla="*/ 38 w 76"/>
                    <a:gd name="T6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88">
                      <a:moveTo>
                        <a:pt x="40" y="0"/>
                      </a:moveTo>
                      <a:lnTo>
                        <a:pt x="40" y="0"/>
                      </a:lnTo>
                      <a:cubicBezTo>
                        <a:pt x="46" y="0"/>
                        <a:pt x="51" y="2"/>
                        <a:pt x="57" y="5"/>
                      </a:cubicBezTo>
                      <a:cubicBezTo>
                        <a:pt x="62" y="7"/>
                        <a:pt x="67" y="11"/>
                        <a:pt x="69" y="15"/>
                      </a:cubicBezTo>
                      <a:cubicBezTo>
                        <a:pt x="72" y="20"/>
                        <a:pt x="74" y="24"/>
                        <a:pt x="75" y="30"/>
                      </a:cubicBezTo>
                      <a:cubicBezTo>
                        <a:pt x="76" y="34"/>
                        <a:pt x="76" y="40"/>
                        <a:pt x="76" y="48"/>
                      </a:cubicBezTo>
                      <a:lnTo>
                        <a:pt x="15" y="48"/>
                      </a:lnTo>
                      <a:cubicBezTo>
                        <a:pt x="16" y="57"/>
                        <a:pt x="18" y="64"/>
                        <a:pt x="21" y="69"/>
                      </a:cubicBezTo>
                      <a:cubicBezTo>
                        <a:pt x="25" y="74"/>
                        <a:pt x="31" y="76"/>
                        <a:pt x="39" y="76"/>
                      </a:cubicBezTo>
                      <a:cubicBezTo>
                        <a:pt x="46" y="76"/>
                        <a:pt x="52" y="74"/>
                        <a:pt x="56" y="69"/>
                      </a:cubicBezTo>
                      <a:cubicBezTo>
                        <a:pt x="59" y="66"/>
                        <a:pt x="60" y="63"/>
                        <a:pt x="61" y="59"/>
                      </a:cubicBezTo>
                      <a:lnTo>
                        <a:pt x="75" y="59"/>
                      </a:lnTo>
                      <a:cubicBezTo>
                        <a:pt x="75" y="62"/>
                        <a:pt x="74" y="66"/>
                        <a:pt x="72" y="70"/>
                      </a:cubicBezTo>
                      <a:cubicBezTo>
                        <a:pt x="69" y="73"/>
                        <a:pt x="67" y="76"/>
                        <a:pt x="65" y="79"/>
                      </a:cubicBezTo>
                      <a:cubicBezTo>
                        <a:pt x="60" y="83"/>
                        <a:pt x="55" y="86"/>
                        <a:pt x="49" y="87"/>
                      </a:cubicBezTo>
                      <a:cubicBezTo>
                        <a:pt x="46" y="88"/>
                        <a:pt x="42" y="88"/>
                        <a:pt x="37" y="88"/>
                      </a:cubicBezTo>
                      <a:cubicBezTo>
                        <a:pt x="27" y="88"/>
                        <a:pt x="18" y="85"/>
                        <a:pt x="11" y="77"/>
                      </a:cubicBezTo>
                      <a:cubicBezTo>
                        <a:pt x="4" y="70"/>
                        <a:pt x="0" y="59"/>
                        <a:pt x="0" y="45"/>
                      </a:cubicBezTo>
                      <a:cubicBezTo>
                        <a:pt x="0" y="32"/>
                        <a:pt x="4" y="21"/>
                        <a:pt x="11" y="13"/>
                      </a:cubicBezTo>
                      <a:cubicBezTo>
                        <a:pt x="18" y="5"/>
                        <a:pt x="28" y="0"/>
                        <a:pt x="40" y="0"/>
                      </a:cubicBezTo>
                      <a:lnTo>
                        <a:pt x="40" y="0"/>
                      </a:lnTo>
                      <a:close/>
                      <a:moveTo>
                        <a:pt x="62" y="37"/>
                      </a:moveTo>
                      <a:lnTo>
                        <a:pt x="62" y="37"/>
                      </a:lnTo>
                      <a:cubicBezTo>
                        <a:pt x="61" y="31"/>
                        <a:pt x="60" y="26"/>
                        <a:pt x="58" y="23"/>
                      </a:cubicBezTo>
                      <a:cubicBezTo>
                        <a:pt x="54" y="16"/>
                        <a:pt x="48" y="13"/>
                        <a:pt x="39" y="13"/>
                      </a:cubicBezTo>
                      <a:cubicBezTo>
                        <a:pt x="32" y="13"/>
                        <a:pt x="27" y="15"/>
                        <a:pt x="23" y="20"/>
                      </a:cubicBezTo>
                      <a:cubicBezTo>
                        <a:pt x="18" y="24"/>
                        <a:pt x="16" y="30"/>
                        <a:pt x="16" y="37"/>
                      </a:cubicBezTo>
                      <a:lnTo>
                        <a:pt x="62" y="37"/>
                      </a:lnTo>
                      <a:close/>
                      <a:moveTo>
                        <a:pt x="38" y="0"/>
                      </a:moveTo>
                      <a:lnTo>
                        <a:pt x="38" y="0"/>
                      </a:lnTo>
                      <a:lnTo>
                        <a:pt x="38"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11" name="Freeform 92"/>
                <p:cNvSpPr>
                  <a:spLocks noEditPoints="1"/>
                </p:cNvSpPr>
                <p:nvPr/>
              </p:nvSpPr>
              <p:spPr bwMode="auto">
                <a:xfrm>
                  <a:off x="2343" y="1273"/>
                  <a:ext cx="39" cy="47"/>
                </a:xfrm>
                <a:custGeom>
                  <a:avLst/>
                  <a:gdLst>
                    <a:gd name="T0" fmla="*/ 38 w 72"/>
                    <a:gd name="T1" fmla="*/ 0 h 88"/>
                    <a:gd name="T2" fmla="*/ 38 w 72"/>
                    <a:gd name="T3" fmla="*/ 0 h 88"/>
                    <a:gd name="T4" fmla="*/ 61 w 72"/>
                    <a:gd name="T5" fmla="*/ 7 h 88"/>
                    <a:gd name="T6" fmla="*/ 72 w 72"/>
                    <a:gd name="T7" fmla="*/ 30 h 88"/>
                    <a:gd name="T8" fmla="*/ 58 w 72"/>
                    <a:gd name="T9" fmla="*/ 30 h 88"/>
                    <a:gd name="T10" fmla="*/ 52 w 72"/>
                    <a:gd name="T11" fmla="*/ 18 h 88"/>
                    <a:gd name="T12" fmla="*/ 38 w 72"/>
                    <a:gd name="T13" fmla="*/ 12 h 88"/>
                    <a:gd name="T14" fmla="*/ 19 w 72"/>
                    <a:gd name="T15" fmla="*/ 25 h 88"/>
                    <a:gd name="T16" fmla="*/ 15 w 72"/>
                    <a:gd name="T17" fmla="*/ 46 h 88"/>
                    <a:gd name="T18" fmla="*/ 21 w 72"/>
                    <a:gd name="T19" fmla="*/ 67 h 88"/>
                    <a:gd name="T20" fmla="*/ 37 w 72"/>
                    <a:gd name="T21" fmla="*/ 76 h 88"/>
                    <a:gd name="T22" fmla="*/ 51 w 72"/>
                    <a:gd name="T23" fmla="*/ 71 h 88"/>
                    <a:gd name="T24" fmla="*/ 58 w 72"/>
                    <a:gd name="T25" fmla="*/ 56 h 88"/>
                    <a:gd name="T26" fmla="*/ 72 w 72"/>
                    <a:gd name="T27" fmla="*/ 56 h 88"/>
                    <a:gd name="T28" fmla="*/ 60 w 72"/>
                    <a:gd name="T29" fmla="*/ 80 h 88"/>
                    <a:gd name="T30" fmla="*/ 36 w 72"/>
                    <a:gd name="T31" fmla="*/ 88 h 88"/>
                    <a:gd name="T32" fmla="*/ 10 w 72"/>
                    <a:gd name="T33" fmla="*/ 76 h 88"/>
                    <a:gd name="T34" fmla="*/ 0 w 72"/>
                    <a:gd name="T35" fmla="*/ 46 h 88"/>
                    <a:gd name="T36" fmla="*/ 11 w 72"/>
                    <a:gd name="T37" fmla="*/ 12 h 88"/>
                    <a:gd name="T38" fmla="*/ 38 w 72"/>
                    <a:gd name="T39" fmla="*/ 0 h 88"/>
                    <a:gd name="T40" fmla="*/ 38 w 72"/>
                    <a:gd name="T41" fmla="*/ 0 h 88"/>
                    <a:gd name="T42" fmla="*/ 36 w 72"/>
                    <a:gd name="T43" fmla="*/ 0 h 88"/>
                    <a:gd name="T44" fmla="*/ 36 w 72"/>
                    <a:gd name="T45" fmla="*/ 0 h 88"/>
                    <a:gd name="T46" fmla="*/ 36 w 72"/>
                    <a:gd name="T4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88">
                      <a:moveTo>
                        <a:pt x="38" y="0"/>
                      </a:moveTo>
                      <a:lnTo>
                        <a:pt x="38" y="0"/>
                      </a:lnTo>
                      <a:cubicBezTo>
                        <a:pt x="47" y="0"/>
                        <a:pt x="55" y="2"/>
                        <a:pt x="61" y="7"/>
                      </a:cubicBezTo>
                      <a:cubicBezTo>
                        <a:pt x="67" y="11"/>
                        <a:pt x="70" y="19"/>
                        <a:pt x="72" y="30"/>
                      </a:cubicBezTo>
                      <a:lnTo>
                        <a:pt x="58" y="30"/>
                      </a:lnTo>
                      <a:cubicBezTo>
                        <a:pt x="57" y="25"/>
                        <a:pt x="55" y="21"/>
                        <a:pt x="52" y="18"/>
                      </a:cubicBezTo>
                      <a:cubicBezTo>
                        <a:pt x="49" y="14"/>
                        <a:pt x="45" y="12"/>
                        <a:pt x="38" y="12"/>
                      </a:cubicBezTo>
                      <a:cubicBezTo>
                        <a:pt x="29" y="12"/>
                        <a:pt x="23" y="17"/>
                        <a:pt x="19" y="25"/>
                      </a:cubicBezTo>
                      <a:cubicBezTo>
                        <a:pt x="17" y="31"/>
                        <a:pt x="15" y="38"/>
                        <a:pt x="15" y="46"/>
                      </a:cubicBezTo>
                      <a:cubicBezTo>
                        <a:pt x="15" y="55"/>
                        <a:pt x="17" y="62"/>
                        <a:pt x="21" y="67"/>
                      </a:cubicBezTo>
                      <a:cubicBezTo>
                        <a:pt x="24" y="73"/>
                        <a:pt x="30" y="76"/>
                        <a:pt x="37" y="76"/>
                      </a:cubicBezTo>
                      <a:cubicBezTo>
                        <a:pt x="43" y="76"/>
                        <a:pt x="48" y="74"/>
                        <a:pt x="51" y="71"/>
                      </a:cubicBezTo>
                      <a:cubicBezTo>
                        <a:pt x="54" y="67"/>
                        <a:pt x="57" y="62"/>
                        <a:pt x="58" y="56"/>
                      </a:cubicBezTo>
                      <a:lnTo>
                        <a:pt x="72" y="56"/>
                      </a:lnTo>
                      <a:cubicBezTo>
                        <a:pt x="70" y="67"/>
                        <a:pt x="66" y="75"/>
                        <a:pt x="60" y="80"/>
                      </a:cubicBezTo>
                      <a:cubicBezTo>
                        <a:pt x="54" y="85"/>
                        <a:pt x="46" y="88"/>
                        <a:pt x="36" y="88"/>
                      </a:cubicBezTo>
                      <a:cubicBezTo>
                        <a:pt x="25" y="88"/>
                        <a:pt x="17" y="84"/>
                        <a:pt x="10" y="76"/>
                      </a:cubicBezTo>
                      <a:cubicBezTo>
                        <a:pt x="4" y="68"/>
                        <a:pt x="0" y="58"/>
                        <a:pt x="0" y="46"/>
                      </a:cubicBezTo>
                      <a:cubicBezTo>
                        <a:pt x="0" y="32"/>
                        <a:pt x="4" y="20"/>
                        <a:pt x="11" y="12"/>
                      </a:cubicBezTo>
                      <a:cubicBezTo>
                        <a:pt x="18" y="4"/>
                        <a:pt x="27" y="0"/>
                        <a:pt x="38" y="0"/>
                      </a:cubicBezTo>
                      <a:lnTo>
                        <a:pt x="38" y="0"/>
                      </a:lnTo>
                      <a:close/>
                      <a:moveTo>
                        <a:pt x="36" y="0"/>
                      </a:moveTo>
                      <a:lnTo>
                        <a:pt x="36" y="0"/>
                      </a:lnTo>
                      <a:lnTo>
                        <a:pt x="36"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12" name="Freeform 93"/>
                <p:cNvSpPr>
                  <a:spLocks/>
                </p:cNvSpPr>
                <p:nvPr/>
              </p:nvSpPr>
              <p:spPr bwMode="auto">
                <a:xfrm>
                  <a:off x="2407" y="1258"/>
                  <a:ext cx="27" cy="62"/>
                </a:xfrm>
                <a:custGeom>
                  <a:avLst/>
                  <a:gdLst>
                    <a:gd name="T0" fmla="*/ 36 w 48"/>
                    <a:gd name="T1" fmla="*/ 0 h 114"/>
                    <a:gd name="T2" fmla="*/ 36 w 48"/>
                    <a:gd name="T3" fmla="*/ 0 h 114"/>
                    <a:gd name="T4" fmla="*/ 48 w 48"/>
                    <a:gd name="T5" fmla="*/ 0 h 114"/>
                    <a:gd name="T6" fmla="*/ 12 w 48"/>
                    <a:gd name="T7" fmla="*/ 114 h 114"/>
                    <a:gd name="T8" fmla="*/ 0 w 48"/>
                    <a:gd name="T9" fmla="*/ 114 h 114"/>
                    <a:gd name="T10" fmla="*/ 36 w 48"/>
                    <a:gd name="T11" fmla="*/ 0 h 114"/>
                  </a:gdLst>
                  <a:ahLst/>
                  <a:cxnLst>
                    <a:cxn ang="0">
                      <a:pos x="T0" y="T1"/>
                    </a:cxn>
                    <a:cxn ang="0">
                      <a:pos x="T2" y="T3"/>
                    </a:cxn>
                    <a:cxn ang="0">
                      <a:pos x="T4" y="T5"/>
                    </a:cxn>
                    <a:cxn ang="0">
                      <a:pos x="T6" y="T7"/>
                    </a:cxn>
                    <a:cxn ang="0">
                      <a:pos x="T8" y="T9"/>
                    </a:cxn>
                    <a:cxn ang="0">
                      <a:pos x="T10" y="T11"/>
                    </a:cxn>
                  </a:cxnLst>
                  <a:rect l="0" t="0" r="r" b="b"/>
                  <a:pathLst>
                    <a:path w="48" h="114">
                      <a:moveTo>
                        <a:pt x="36" y="0"/>
                      </a:moveTo>
                      <a:lnTo>
                        <a:pt x="36" y="0"/>
                      </a:lnTo>
                      <a:lnTo>
                        <a:pt x="48" y="0"/>
                      </a:lnTo>
                      <a:lnTo>
                        <a:pt x="12" y="114"/>
                      </a:lnTo>
                      <a:lnTo>
                        <a:pt x="0" y="114"/>
                      </a:lnTo>
                      <a:lnTo>
                        <a:pt x="36"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13" name="Freeform 94"/>
                <p:cNvSpPr>
                  <a:spLocks noEditPoints="1"/>
                </p:cNvSpPr>
                <p:nvPr/>
              </p:nvSpPr>
              <p:spPr bwMode="auto">
                <a:xfrm>
                  <a:off x="2460" y="1273"/>
                  <a:ext cx="42" cy="47"/>
                </a:xfrm>
                <a:custGeom>
                  <a:avLst/>
                  <a:gdLst>
                    <a:gd name="T0" fmla="*/ 15 w 79"/>
                    <a:gd name="T1" fmla="*/ 63 h 88"/>
                    <a:gd name="T2" fmla="*/ 15 w 79"/>
                    <a:gd name="T3" fmla="*/ 63 h 88"/>
                    <a:gd name="T4" fmla="*/ 20 w 79"/>
                    <a:gd name="T5" fmla="*/ 73 h 88"/>
                    <a:gd name="T6" fmla="*/ 30 w 79"/>
                    <a:gd name="T7" fmla="*/ 76 h 88"/>
                    <a:gd name="T8" fmla="*/ 44 w 79"/>
                    <a:gd name="T9" fmla="*/ 73 h 88"/>
                    <a:gd name="T10" fmla="*/ 56 w 79"/>
                    <a:gd name="T11" fmla="*/ 54 h 88"/>
                    <a:gd name="T12" fmla="*/ 56 w 79"/>
                    <a:gd name="T13" fmla="*/ 43 h 88"/>
                    <a:gd name="T14" fmla="*/ 49 w 79"/>
                    <a:gd name="T15" fmla="*/ 46 h 88"/>
                    <a:gd name="T16" fmla="*/ 41 w 79"/>
                    <a:gd name="T17" fmla="*/ 47 h 88"/>
                    <a:gd name="T18" fmla="*/ 33 w 79"/>
                    <a:gd name="T19" fmla="*/ 49 h 88"/>
                    <a:gd name="T20" fmla="*/ 22 w 79"/>
                    <a:gd name="T21" fmla="*/ 52 h 88"/>
                    <a:gd name="T22" fmla="*/ 15 w 79"/>
                    <a:gd name="T23" fmla="*/ 63 h 88"/>
                    <a:gd name="T24" fmla="*/ 15 w 79"/>
                    <a:gd name="T25" fmla="*/ 63 h 88"/>
                    <a:gd name="T26" fmla="*/ 49 w 79"/>
                    <a:gd name="T27" fmla="*/ 35 h 88"/>
                    <a:gd name="T28" fmla="*/ 49 w 79"/>
                    <a:gd name="T29" fmla="*/ 35 h 88"/>
                    <a:gd name="T30" fmla="*/ 55 w 79"/>
                    <a:gd name="T31" fmla="*/ 31 h 88"/>
                    <a:gd name="T32" fmla="*/ 56 w 79"/>
                    <a:gd name="T33" fmla="*/ 26 h 88"/>
                    <a:gd name="T34" fmla="*/ 51 w 79"/>
                    <a:gd name="T35" fmla="*/ 15 h 88"/>
                    <a:gd name="T36" fmla="*/ 37 w 79"/>
                    <a:gd name="T37" fmla="*/ 12 h 88"/>
                    <a:gd name="T38" fmla="*/ 21 w 79"/>
                    <a:gd name="T39" fmla="*/ 18 h 88"/>
                    <a:gd name="T40" fmla="*/ 18 w 79"/>
                    <a:gd name="T41" fmla="*/ 28 h 88"/>
                    <a:gd name="T42" fmla="*/ 5 w 79"/>
                    <a:gd name="T43" fmla="*/ 28 h 88"/>
                    <a:gd name="T44" fmla="*/ 15 w 79"/>
                    <a:gd name="T45" fmla="*/ 6 h 88"/>
                    <a:gd name="T46" fmla="*/ 37 w 79"/>
                    <a:gd name="T47" fmla="*/ 0 h 88"/>
                    <a:gd name="T48" fmla="*/ 61 w 79"/>
                    <a:gd name="T49" fmla="*/ 6 h 88"/>
                    <a:gd name="T50" fmla="*/ 70 w 79"/>
                    <a:gd name="T51" fmla="*/ 23 h 88"/>
                    <a:gd name="T52" fmla="*/ 70 w 79"/>
                    <a:gd name="T53" fmla="*/ 71 h 88"/>
                    <a:gd name="T54" fmla="*/ 71 w 79"/>
                    <a:gd name="T55" fmla="*/ 75 h 88"/>
                    <a:gd name="T56" fmla="*/ 75 w 79"/>
                    <a:gd name="T57" fmla="*/ 76 h 88"/>
                    <a:gd name="T58" fmla="*/ 77 w 79"/>
                    <a:gd name="T59" fmla="*/ 76 h 88"/>
                    <a:gd name="T60" fmla="*/ 79 w 79"/>
                    <a:gd name="T61" fmla="*/ 76 h 88"/>
                    <a:gd name="T62" fmla="*/ 79 w 79"/>
                    <a:gd name="T63" fmla="*/ 86 h 88"/>
                    <a:gd name="T64" fmla="*/ 74 w 79"/>
                    <a:gd name="T65" fmla="*/ 87 h 88"/>
                    <a:gd name="T66" fmla="*/ 70 w 79"/>
                    <a:gd name="T67" fmla="*/ 87 h 88"/>
                    <a:gd name="T68" fmla="*/ 59 w 79"/>
                    <a:gd name="T69" fmla="*/ 82 h 88"/>
                    <a:gd name="T70" fmla="*/ 57 w 79"/>
                    <a:gd name="T71" fmla="*/ 74 h 88"/>
                    <a:gd name="T72" fmla="*/ 44 w 79"/>
                    <a:gd name="T73" fmla="*/ 84 h 88"/>
                    <a:gd name="T74" fmla="*/ 27 w 79"/>
                    <a:gd name="T75" fmla="*/ 88 h 88"/>
                    <a:gd name="T76" fmla="*/ 8 w 79"/>
                    <a:gd name="T77" fmla="*/ 81 h 88"/>
                    <a:gd name="T78" fmla="*/ 0 w 79"/>
                    <a:gd name="T79" fmla="*/ 64 h 88"/>
                    <a:gd name="T80" fmla="*/ 8 w 79"/>
                    <a:gd name="T81" fmla="*/ 46 h 88"/>
                    <a:gd name="T82" fmla="*/ 27 w 79"/>
                    <a:gd name="T83" fmla="*/ 38 h 88"/>
                    <a:gd name="T84" fmla="*/ 49 w 79"/>
                    <a:gd name="T85" fmla="*/ 35 h 88"/>
                    <a:gd name="T86" fmla="*/ 37 w 79"/>
                    <a:gd name="T87" fmla="*/ 0 h 88"/>
                    <a:gd name="T88" fmla="*/ 37 w 79"/>
                    <a:gd name="T89" fmla="*/ 0 h 88"/>
                    <a:gd name="T90" fmla="*/ 37 w 79"/>
                    <a:gd name="T9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9" h="88">
                      <a:moveTo>
                        <a:pt x="15" y="63"/>
                      </a:moveTo>
                      <a:lnTo>
                        <a:pt x="15" y="63"/>
                      </a:lnTo>
                      <a:cubicBezTo>
                        <a:pt x="15" y="67"/>
                        <a:pt x="17" y="71"/>
                        <a:pt x="20" y="73"/>
                      </a:cubicBezTo>
                      <a:cubicBezTo>
                        <a:pt x="22" y="75"/>
                        <a:pt x="26" y="76"/>
                        <a:pt x="30" y="76"/>
                      </a:cubicBezTo>
                      <a:cubicBezTo>
                        <a:pt x="35" y="76"/>
                        <a:pt x="40" y="75"/>
                        <a:pt x="44" y="73"/>
                      </a:cubicBezTo>
                      <a:cubicBezTo>
                        <a:pt x="52" y="69"/>
                        <a:pt x="56" y="63"/>
                        <a:pt x="56" y="54"/>
                      </a:cubicBezTo>
                      <a:lnTo>
                        <a:pt x="56" y="43"/>
                      </a:lnTo>
                      <a:cubicBezTo>
                        <a:pt x="54" y="44"/>
                        <a:pt x="52" y="45"/>
                        <a:pt x="49" y="46"/>
                      </a:cubicBezTo>
                      <a:cubicBezTo>
                        <a:pt x="47" y="47"/>
                        <a:pt x="44" y="47"/>
                        <a:pt x="41" y="47"/>
                      </a:cubicBezTo>
                      <a:lnTo>
                        <a:pt x="33" y="49"/>
                      </a:lnTo>
                      <a:cubicBezTo>
                        <a:pt x="28" y="49"/>
                        <a:pt x="24" y="50"/>
                        <a:pt x="22" y="52"/>
                      </a:cubicBezTo>
                      <a:cubicBezTo>
                        <a:pt x="17" y="54"/>
                        <a:pt x="15" y="58"/>
                        <a:pt x="15" y="63"/>
                      </a:cubicBezTo>
                      <a:lnTo>
                        <a:pt x="15" y="63"/>
                      </a:lnTo>
                      <a:close/>
                      <a:moveTo>
                        <a:pt x="49" y="35"/>
                      </a:moveTo>
                      <a:lnTo>
                        <a:pt x="49" y="35"/>
                      </a:lnTo>
                      <a:cubicBezTo>
                        <a:pt x="52" y="35"/>
                        <a:pt x="54" y="33"/>
                        <a:pt x="55" y="31"/>
                      </a:cubicBezTo>
                      <a:cubicBezTo>
                        <a:pt x="56" y="30"/>
                        <a:pt x="56" y="28"/>
                        <a:pt x="56" y="26"/>
                      </a:cubicBezTo>
                      <a:cubicBezTo>
                        <a:pt x="56" y="21"/>
                        <a:pt x="55" y="17"/>
                        <a:pt x="51" y="15"/>
                      </a:cubicBezTo>
                      <a:cubicBezTo>
                        <a:pt x="48" y="13"/>
                        <a:pt x="43" y="12"/>
                        <a:pt x="37" y="12"/>
                      </a:cubicBezTo>
                      <a:cubicBezTo>
                        <a:pt x="29" y="12"/>
                        <a:pt x="24" y="14"/>
                        <a:pt x="21" y="18"/>
                      </a:cubicBezTo>
                      <a:cubicBezTo>
                        <a:pt x="19" y="20"/>
                        <a:pt x="18" y="23"/>
                        <a:pt x="18" y="28"/>
                      </a:cubicBezTo>
                      <a:lnTo>
                        <a:pt x="5" y="28"/>
                      </a:lnTo>
                      <a:cubicBezTo>
                        <a:pt x="5" y="17"/>
                        <a:pt x="8" y="10"/>
                        <a:pt x="15" y="6"/>
                      </a:cubicBezTo>
                      <a:cubicBezTo>
                        <a:pt x="21" y="2"/>
                        <a:pt x="29" y="0"/>
                        <a:pt x="37" y="0"/>
                      </a:cubicBezTo>
                      <a:cubicBezTo>
                        <a:pt x="47" y="0"/>
                        <a:pt x="55" y="2"/>
                        <a:pt x="61" y="6"/>
                      </a:cubicBezTo>
                      <a:cubicBezTo>
                        <a:pt x="67" y="10"/>
                        <a:pt x="70" y="15"/>
                        <a:pt x="70" y="23"/>
                      </a:cubicBezTo>
                      <a:lnTo>
                        <a:pt x="70" y="71"/>
                      </a:lnTo>
                      <a:cubicBezTo>
                        <a:pt x="70" y="73"/>
                        <a:pt x="70" y="74"/>
                        <a:pt x="71" y="75"/>
                      </a:cubicBezTo>
                      <a:cubicBezTo>
                        <a:pt x="71" y="76"/>
                        <a:pt x="73" y="76"/>
                        <a:pt x="75" y="76"/>
                      </a:cubicBezTo>
                      <a:cubicBezTo>
                        <a:pt x="75" y="76"/>
                        <a:pt x="76" y="76"/>
                        <a:pt x="77" y="76"/>
                      </a:cubicBezTo>
                      <a:cubicBezTo>
                        <a:pt x="77" y="76"/>
                        <a:pt x="78" y="76"/>
                        <a:pt x="79" y="76"/>
                      </a:cubicBezTo>
                      <a:lnTo>
                        <a:pt x="79" y="86"/>
                      </a:lnTo>
                      <a:cubicBezTo>
                        <a:pt x="77" y="86"/>
                        <a:pt x="75" y="87"/>
                        <a:pt x="74" y="87"/>
                      </a:cubicBezTo>
                      <a:cubicBezTo>
                        <a:pt x="73" y="87"/>
                        <a:pt x="71" y="87"/>
                        <a:pt x="70" y="87"/>
                      </a:cubicBezTo>
                      <a:cubicBezTo>
                        <a:pt x="65" y="87"/>
                        <a:pt x="61" y="86"/>
                        <a:pt x="59" y="82"/>
                      </a:cubicBezTo>
                      <a:cubicBezTo>
                        <a:pt x="58" y="80"/>
                        <a:pt x="57" y="78"/>
                        <a:pt x="57" y="74"/>
                      </a:cubicBezTo>
                      <a:cubicBezTo>
                        <a:pt x="54" y="78"/>
                        <a:pt x="50" y="81"/>
                        <a:pt x="44" y="84"/>
                      </a:cubicBezTo>
                      <a:cubicBezTo>
                        <a:pt x="39" y="87"/>
                        <a:pt x="33" y="88"/>
                        <a:pt x="27" y="88"/>
                      </a:cubicBezTo>
                      <a:cubicBezTo>
                        <a:pt x="19" y="88"/>
                        <a:pt x="13" y="86"/>
                        <a:pt x="8" y="81"/>
                      </a:cubicBezTo>
                      <a:cubicBezTo>
                        <a:pt x="3" y="77"/>
                        <a:pt x="0" y="71"/>
                        <a:pt x="0" y="64"/>
                      </a:cubicBezTo>
                      <a:cubicBezTo>
                        <a:pt x="0" y="56"/>
                        <a:pt x="3" y="50"/>
                        <a:pt x="8" y="46"/>
                      </a:cubicBezTo>
                      <a:cubicBezTo>
                        <a:pt x="13" y="41"/>
                        <a:pt x="19" y="39"/>
                        <a:pt x="27" y="38"/>
                      </a:cubicBezTo>
                      <a:lnTo>
                        <a:pt x="49" y="35"/>
                      </a:lnTo>
                      <a:close/>
                      <a:moveTo>
                        <a:pt x="37" y="0"/>
                      </a:moveTo>
                      <a:lnTo>
                        <a:pt x="37" y="0"/>
                      </a:lnTo>
                      <a:lnTo>
                        <a:pt x="37"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14" name="Freeform 95"/>
                <p:cNvSpPr>
                  <a:spLocks noEditPoints="1"/>
                </p:cNvSpPr>
                <p:nvPr/>
              </p:nvSpPr>
              <p:spPr bwMode="auto">
                <a:xfrm>
                  <a:off x="2511" y="1273"/>
                  <a:ext cx="36" cy="47"/>
                </a:xfrm>
                <a:custGeom>
                  <a:avLst/>
                  <a:gdLst>
                    <a:gd name="T0" fmla="*/ 14 w 67"/>
                    <a:gd name="T1" fmla="*/ 2 h 88"/>
                    <a:gd name="T2" fmla="*/ 14 w 67"/>
                    <a:gd name="T3" fmla="*/ 2 h 88"/>
                    <a:gd name="T4" fmla="*/ 14 w 67"/>
                    <a:gd name="T5" fmla="*/ 58 h 88"/>
                    <a:gd name="T6" fmla="*/ 16 w 67"/>
                    <a:gd name="T7" fmla="*/ 68 h 88"/>
                    <a:gd name="T8" fmla="*/ 30 w 67"/>
                    <a:gd name="T9" fmla="*/ 75 h 88"/>
                    <a:gd name="T10" fmla="*/ 50 w 67"/>
                    <a:gd name="T11" fmla="*/ 62 h 88"/>
                    <a:gd name="T12" fmla="*/ 53 w 67"/>
                    <a:gd name="T13" fmla="*/ 43 h 88"/>
                    <a:gd name="T14" fmla="*/ 53 w 67"/>
                    <a:gd name="T15" fmla="*/ 2 h 88"/>
                    <a:gd name="T16" fmla="*/ 67 w 67"/>
                    <a:gd name="T17" fmla="*/ 2 h 88"/>
                    <a:gd name="T18" fmla="*/ 67 w 67"/>
                    <a:gd name="T19" fmla="*/ 85 h 88"/>
                    <a:gd name="T20" fmla="*/ 54 w 67"/>
                    <a:gd name="T21" fmla="*/ 85 h 88"/>
                    <a:gd name="T22" fmla="*/ 54 w 67"/>
                    <a:gd name="T23" fmla="*/ 73 h 88"/>
                    <a:gd name="T24" fmla="*/ 47 w 67"/>
                    <a:gd name="T25" fmla="*/ 81 h 88"/>
                    <a:gd name="T26" fmla="*/ 28 w 67"/>
                    <a:gd name="T27" fmla="*/ 88 h 88"/>
                    <a:gd name="T28" fmla="*/ 4 w 67"/>
                    <a:gd name="T29" fmla="*/ 76 h 88"/>
                    <a:gd name="T30" fmla="*/ 0 w 67"/>
                    <a:gd name="T31" fmla="*/ 59 h 88"/>
                    <a:gd name="T32" fmla="*/ 0 w 67"/>
                    <a:gd name="T33" fmla="*/ 2 h 88"/>
                    <a:gd name="T34" fmla="*/ 14 w 67"/>
                    <a:gd name="T35" fmla="*/ 2 h 88"/>
                    <a:gd name="T36" fmla="*/ 34 w 67"/>
                    <a:gd name="T37" fmla="*/ 0 h 88"/>
                    <a:gd name="T38" fmla="*/ 34 w 67"/>
                    <a:gd name="T39" fmla="*/ 0 h 88"/>
                    <a:gd name="T40" fmla="*/ 34 w 67"/>
                    <a:gd name="T4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88">
                      <a:moveTo>
                        <a:pt x="14" y="2"/>
                      </a:moveTo>
                      <a:lnTo>
                        <a:pt x="14" y="2"/>
                      </a:lnTo>
                      <a:lnTo>
                        <a:pt x="14" y="58"/>
                      </a:lnTo>
                      <a:cubicBezTo>
                        <a:pt x="14" y="62"/>
                        <a:pt x="15" y="65"/>
                        <a:pt x="16" y="68"/>
                      </a:cubicBezTo>
                      <a:cubicBezTo>
                        <a:pt x="19" y="73"/>
                        <a:pt x="23" y="75"/>
                        <a:pt x="30" y="75"/>
                      </a:cubicBezTo>
                      <a:cubicBezTo>
                        <a:pt x="40" y="75"/>
                        <a:pt x="47" y="71"/>
                        <a:pt x="50" y="62"/>
                      </a:cubicBezTo>
                      <a:cubicBezTo>
                        <a:pt x="52" y="58"/>
                        <a:pt x="53" y="51"/>
                        <a:pt x="53" y="43"/>
                      </a:cubicBezTo>
                      <a:lnTo>
                        <a:pt x="53" y="2"/>
                      </a:lnTo>
                      <a:lnTo>
                        <a:pt x="67" y="2"/>
                      </a:lnTo>
                      <a:lnTo>
                        <a:pt x="67" y="85"/>
                      </a:lnTo>
                      <a:lnTo>
                        <a:pt x="54" y="85"/>
                      </a:lnTo>
                      <a:lnTo>
                        <a:pt x="54" y="73"/>
                      </a:lnTo>
                      <a:cubicBezTo>
                        <a:pt x="52" y="76"/>
                        <a:pt x="50" y="79"/>
                        <a:pt x="47" y="81"/>
                      </a:cubicBezTo>
                      <a:cubicBezTo>
                        <a:pt x="42" y="86"/>
                        <a:pt x="35" y="88"/>
                        <a:pt x="28" y="88"/>
                      </a:cubicBezTo>
                      <a:cubicBezTo>
                        <a:pt x="16" y="88"/>
                        <a:pt x="8" y="84"/>
                        <a:pt x="4" y="76"/>
                      </a:cubicBezTo>
                      <a:cubicBezTo>
                        <a:pt x="1" y="72"/>
                        <a:pt x="0" y="66"/>
                        <a:pt x="0" y="59"/>
                      </a:cubicBezTo>
                      <a:lnTo>
                        <a:pt x="0" y="2"/>
                      </a:lnTo>
                      <a:lnTo>
                        <a:pt x="14" y="2"/>
                      </a:lnTo>
                      <a:close/>
                      <a:moveTo>
                        <a:pt x="34" y="0"/>
                      </a:moveTo>
                      <a:lnTo>
                        <a:pt x="34" y="0"/>
                      </a:lnTo>
                      <a:lnTo>
                        <a:pt x="34"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15" name="Freeform 96"/>
                <p:cNvSpPr>
                  <a:spLocks/>
                </p:cNvSpPr>
                <p:nvPr/>
              </p:nvSpPr>
              <p:spPr bwMode="auto">
                <a:xfrm>
                  <a:off x="2555" y="1262"/>
                  <a:ext cx="23" cy="57"/>
                </a:xfrm>
                <a:custGeom>
                  <a:avLst/>
                  <a:gdLst>
                    <a:gd name="T0" fmla="*/ 11 w 39"/>
                    <a:gd name="T1" fmla="*/ 0 h 108"/>
                    <a:gd name="T2" fmla="*/ 11 w 39"/>
                    <a:gd name="T3" fmla="*/ 0 h 108"/>
                    <a:gd name="T4" fmla="*/ 25 w 39"/>
                    <a:gd name="T5" fmla="*/ 0 h 108"/>
                    <a:gd name="T6" fmla="*/ 25 w 39"/>
                    <a:gd name="T7" fmla="*/ 23 h 108"/>
                    <a:gd name="T8" fmla="*/ 39 w 39"/>
                    <a:gd name="T9" fmla="*/ 23 h 108"/>
                    <a:gd name="T10" fmla="*/ 39 w 39"/>
                    <a:gd name="T11" fmla="*/ 35 h 108"/>
                    <a:gd name="T12" fmla="*/ 25 w 39"/>
                    <a:gd name="T13" fmla="*/ 35 h 108"/>
                    <a:gd name="T14" fmla="*/ 25 w 39"/>
                    <a:gd name="T15" fmla="*/ 89 h 108"/>
                    <a:gd name="T16" fmla="*/ 28 w 39"/>
                    <a:gd name="T17" fmla="*/ 95 h 108"/>
                    <a:gd name="T18" fmla="*/ 34 w 39"/>
                    <a:gd name="T19" fmla="*/ 96 h 108"/>
                    <a:gd name="T20" fmla="*/ 36 w 39"/>
                    <a:gd name="T21" fmla="*/ 96 h 108"/>
                    <a:gd name="T22" fmla="*/ 39 w 39"/>
                    <a:gd name="T23" fmla="*/ 95 h 108"/>
                    <a:gd name="T24" fmla="*/ 39 w 39"/>
                    <a:gd name="T25" fmla="*/ 106 h 108"/>
                    <a:gd name="T26" fmla="*/ 34 w 39"/>
                    <a:gd name="T27" fmla="*/ 107 h 108"/>
                    <a:gd name="T28" fmla="*/ 28 w 39"/>
                    <a:gd name="T29" fmla="*/ 108 h 108"/>
                    <a:gd name="T30" fmla="*/ 15 w 39"/>
                    <a:gd name="T31" fmla="*/ 103 h 108"/>
                    <a:gd name="T32" fmla="*/ 11 w 39"/>
                    <a:gd name="T33" fmla="*/ 90 h 108"/>
                    <a:gd name="T34" fmla="*/ 11 w 39"/>
                    <a:gd name="T35" fmla="*/ 35 h 108"/>
                    <a:gd name="T36" fmla="*/ 0 w 39"/>
                    <a:gd name="T37" fmla="*/ 35 h 108"/>
                    <a:gd name="T38" fmla="*/ 0 w 39"/>
                    <a:gd name="T39" fmla="*/ 23 h 108"/>
                    <a:gd name="T40" fmla="*/ 11 w 39"/>
                    <a:gd name="T41" fmla="*/ 23 h 108"/>
                    <a:gd name="T42" fmla="*/ 11 w 39"/>
                    <a:gd name="T4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108">
                      <a:moveTo>
                        <a:pt x="11" y="0"/>
                      </a:moveTo>
                      <a:lnTo>
                        <a:pt x="11" y="0"/>
                      </a:lnTo>
                      <a:lnTo>
                        <a:pt x="25" y="0"/>
                      </a:lnTo>
                      <a:lnTo>
                        <a:pt x="25" y="23"/>
                      </a:lnTo>
                      <a:lnTo>
                        <a:pt x="39" y="23"/>
                      </a:lnTo>
                      <a:lnTo>
                        <a:pt x="39" y="35"/>
                      </a:lnTo>
                      <a:lnTo>
                        <a:pt x="25" y="35"/>
                      </a:lnTo>
                      <a:lnTo>
                        <a:pt x="25" y="89"/>
                      </a:lnTo>
                      <a:cubicBezTo>
                        <a:pt x="25" y="92"/>
                        <a:pt x="26" y="94"/>
                        <a:pt x="28" y="95"/>
                      </a:cubicBezTo>
                      <a:cubicBezTo>
                        <a:pt x="29" y="95"/>
                        <a:pt x="31" y="96"/>
                        <a:pt x="34" y="96"/>
                      </a:cubicBezTo>
                      <a:cubicBezTo>
                        <a:pt x="34" y="96"/>
                        <a:pt x="35" y="96"/>
                        <a:pt x="36" y="96"/>
                      </a:cubicBezTo>
                      <a:cubicBezTo>
                        <a:pt x="37" y="96"/>
                        <a:pt x="38" y="96"/>
                        <a:pt x="39" y="95"/>
                      </a:cubicBezTo>
                      <a:lnTo>
                        <a:pt x="39" y="106"/>
                      </a:lnTo>
                      <a:cubicBezTo>
                        <a:pt x="37" y="107"/>
                        <a:pt x="35" y="107"/>
                        <a:pt x="34" y="107"/>
                      </a:cubicBezTo>
                      <a:cubicBezTo>
                        <a:pt x="32" y="108"/>
                        <a:pt x="30" y="108"/>
                        <a:pt x="28" y="108"/>
                      </a:cubicBezTo>
                      <a:cubicBezTo>
                        <a:pt x="21" y="108"/>
                        <a:pt x="17" y="106"/>
                        <a:pt x="15" y="103"/>
                      </a:cubicBezTo>
                      <a:cubicBezTo>
                        <a:pt x="12" y="99"/>
                        <a:pt x="11" y="95"/>
                        <a:pt x="11" y="90"/>
                      </a:cubicBezTo>
                      <a:lnTo>
                        <a:pt x="11" y="35"/>
                      </a:lnTo>
                      <a:lnTo>
                        <a:pt x="0" y="35"/>
                      </a:lnTo>
                      <a:lnTo>
                        <a:pt x="0" y="23"/>
                      </a:lnTo>
                      <a:lnTo>
                        <a:pt x="11" y="23"/>
                      </a:lnTo>
                      <a:lnTo>
                        <a:pt x="11"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16" name="Freeform 97"/>
                <p:cNvSpPr>
                  <a:spLocks/>
                </p:cNvSpPr>
                <p:nvPr/>
              </p:nvSpPr>
              <p:spPr bwMode="auto">
                <a:xfrm>
                  <a:off x="2585" y="1258"/>
                  <a:ext cx="36" cy="62"/>
                </a:xfrm>
                <a:custGeom>
                  <a:avLst/>
                  <a:gdLst>
                    <a:gd name="T0" fmla="*/ 0 w 68"/>
                    <a:gd name="T1" fmla="*/ 0 h 114"/>
                    <a:gd name="T2" fmla="*/ 0 w 68"/>
                    <a:gd name="T3" fmla="*/ 0 h 114"/>
                    <a:gd name="T4" fmla="*/ 14 w 68"/>
                    <a:gd name="T5" fmla="*/ 0 h 114"/>
                    <a:gd name="T6" fmla="*/ 14 w 68"/>
                    <a:gd name="T7" fmla="*/ 43 h 114"/>
                    <a:gd name="T8" fmla="*/ 23 w 68"/>
                    <a:gd name="T9" fmla="*/ 34 h 114"/>
                    <a:gd name="T10" fmla="*/ 40 w 68"/>
                    <a:gd name="T11" fmla="*/ 29 h 114"/>
                    <a:gd name="T12" fmla="*/ 64 w 68"/>
                    <a:gd name="T13" fmla="*/ 42 h 114"/>
                    <a:gd name="T14" fmla="*/ 68 w 68"/>
                    <a:gd name="T15" fmla="*/ 61 h 114"/>
                    <a:gd name="T16" fmla="*/ 68 w 68"/>
                    <a:gd name="T17" fmla="*/ 114 h 114"/>
                    <a:gd name="T18" fmla="*/ 53 w 68"/>
                    <a:gd name="T19" fmla="*/ 114 h 114"/>
                    <a:gd name="T20" fmla="*/ 53 w 68"/>
                    <a:gd name="T21" fmla="*/ 62 h 114"/>
                    <a:gd name="T22" fmla="*/ 51 w 68"/>
                    <a:gd name="T23" fmla="*/ 49 h 114"/>
                    <a:gd name="T24" fmla="*/ 37 w 68"/>
                    <a:gd name="T25" fmla="*/ 42 h 114"/>
                    <a:gd name="T26" fmla="*/ 21 w 68"/>
                    <a:gd name="T27" fmla="*/ 48 h 114"/>
                    <a:gd name="T28" fmla="*/ 14 w 68"/>
                    <a:gd name="T29" fmla="*/ 70 h 114"/>
                    <a:gd name="T30" fmla="*/ 14 w 68"/>
                    <a:gd name="T31" fmla="*/ 114 h 114"/>
                    <a:gd name="T32" fmla="*/ 0 w 68"/>
                    <a:gd name="T33" fmla="*/ 114 h 114"/>
                    <a:gd name="T34" fmla="*/ 0 w 68"/>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114">
                      <a:moveTo>
                        <a:pt x="0" y="0"/>
                      </a:moveTo>
                      <a:lnTo>
                        <a:pt x="0" y="0"/>
                      </a:lnTo>
                      <a:lnTo>
                        <a:pt x="14" y="0"/>
                      </a:lnTo>
                      <a:lnTo>
                        <a:pt x="14" y="43"/>
                      </a:lnTo>
                      <a:cubicBezTo>
                        <a:pt x="17" y="38"/>
                        <a:pt x="20" y="35"/>
                        <a:pt x="23" y="34"/>
                      </a:cubicBezTo>
                      <a:cubicBezTo>
                        <a:pt x="27" y="31"/>
                        <a:pt x="33" y="29"/>
                        <a:pt x="40" y="29"/>
                      </a:cubicBezTo>
                      <a:cubicBezTo>
                        <a:pt x="52" y="29"/>
                        <a:pt x="60" y="34"/>
                        <a:pt x="64" y="42"/>
                      </a:cubicBezTo>
                      <a:cubicBezTo>
                        <a:pt x="66" y="47"/>
                        <a:pt x="68" y="53"/>
                        <a:pt x="68" y="61"/>
                      </a:cubicBezTo>
                      <a:lnTo>
                        <a:pt x="68" y="114"/>
                      </a:lnTo>
                      <a:lnTo>
                        <a:pt x="53" y="114"/>
                      </a:lnTo>
                      <a:lnTo>
                        <a:pt x="53" y="62"/>
                      </a:lnTo>
                      <a:cubicBezTo>
                        <a:pt x="53" y="56"/>
                        <a:pt x="52" y="51"/>
                        <a:pt x="51" y="49"/>
                      </a:cubicBezTo>
                      <a:cubicBezTo>
                        <a:pt x="48" y="44"/>
                        <a:pt x="44" y="42"/>
                        <a:pt x="37" y="42"/>
                      </a:cubicBezTo>
                      <a:cubicBezTo>
                        <a:pt x="31" y="42"/>
                        <a:pt x="26" y="44"/>
                        <a:pt x="21" y="48"/>
                      </a:cubicBezTo>
                      <a:cubicBezTo>
                        <a:pt x="16" y="52"/>
                        <a:pt x="14" y="59"/>
                        <a:pt x="14" y="70"/>
                      </a:cubicBezTo>
                      <a:lnTo>
                        <a:pt x="14" y="114"/>
                      </a:lnTo>
                      <a:lnTo>
                        <a:pt x="0" y="114"/>
                      </a:lnTo>
                      <a:lnTo>
                        <a:pt x="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17" name="Freeform 98"/>
                <p:cNvSpPr>
                  <a:spLocks/>
                </p:cNvSpPr>
                <p:nvPr/>
              </p:nvSpPr>
              <p:spPr bwMode="auto">
                <a:xfrm>
                  <a:off x="2324" y="1358"/>
                  <a:ext cx="6" cy="59"/>
                </a:xfrm>
                <a:custGeom>
                  <a:avLst/>
                  <a:gdLst>
                    <a:gd name="T0" fmla="*/ 0 w 14"/>
                    <a:gd name="T1" fmla="*/ 0 h 114"/>
                    <a:gd name="T2" fmla="*/ 0 w 14"/>
                    <a:gd name="T3" fmla="*/ 0 h 114"/>
                    <a:gd name="T4" fmla="*/ 14 w 14"/>
                    <a:gd name="T5" fmla="*/ 0 h 114"/>
                    <a:gd name="T6" fmla="*/ 14 w 14"/>
                    <a:gd name="T7" fmla="*/ 114 h 114"/>
                    <a:gd name="T8" fmla="*/ 0 w 14"/>
                    <a:gd name="T9" fmla="*/ 114 h 114"/>
                    <a:gd name="T10" fmla="*/ 0 w 14"/>
                    <a:gd name="T11" fmla="*/ 0 h 114"/>
                  </a:gdLst>
                  <a:ahLst/>
                  <a:cxnLst>
                    <a:cxn ang="0">
                      <a:pos x="T0" y="T1"/>
                    </a:cxn>
                    <a:cxn ang="0">
                      <a:pos x="T2" y="T3"/>
                    </a:cxn>
                    <a:cxn ang="0">
                      <a:pos x="T4" y="T5"/>
                    </a:cxn>
                    <a:cxn ang="0">
                      <a:pos x="T6" y="T7"/>
                    </a:cxn>
                    <a:cxn ang="0">
                      <a:pos x="T8" y="T9"/>
                    </a:cxn>
                    <a:cxn ang="0">
                      <a:pos x="T10" y="T11"/>
                    </a:cxn>
                  </a:cxnLst>
                  <a:rect l="0" t="0" r="r" b="b"/>
                  <a:pathLst>
                    <a:path w="14" h="114">
                      <a:moveTo>
                        <a:pt x="0" y="0"/>
                      </a:moveTo>
                      <a:lnTo>
                        <a:pt x="0" y="0"/>
                      </a:lnTo>
                      <a:lnTo>
                        <a:pt x="14" y="0"/>
                      </a:lnTo>
                      <a:lnTo>
                        <a:pt x="14" y="114"/>
                      </a:lnTo>
                      <a:lnTo>
                        <a:pt x="0" y="114"/>
                      </a:lnTo>
                      <a:lnTo>
                        <a:pt x="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18" name="Freeform 99"/>
                <p:cNvSpPr>
                  <a:spLocks noEditPoints="1"/>
                </p:cNvSpPr>
                <p:nvPr/>
              </p:nvSpPr>
              <p:spPr bwMode="auto">
                <a:xfrm>
                  <a:off x="2343" y="1358"/>
                  <a:ext cx="9" cy="59"/>
                </a:xfrm>
                <a:custGeom>
                  <a:avLst/>
                  <a:gdLst>
                    <a:gd name="T0" fmla="*/ 0 w 14"/>
                    <a:gd name="T1" fmla="*/ 31 h 114"/>
                    <a:gd name="T2" fmla="*/ 0 w 14"/>
                    <a:gd name="T3" fmla="*/ 31 h 114"/>
                    <a:gd name="T4" fmla="*/ 14 w 14"/>
                    <a:gd name="T5" fmla="*/ 31 h 114"/>
                    <a:gd name="T6" fmla="*/ 14 w 14"/>
                    <a:gd name="T7" fmla="*/ 114 h 114"/>
                    <a:gd name="T8" fmla="*/ 0 w 14"/>
                    <a:gd name="T9" fmla="*/ 114 h 114"/>
                    <a:gd name="T10" fmla="*/ 0 w 14"/>
                    <a:gd name="T11" fmla="*/ 31 h 114"/>
                    <a:gd name="T12" fmla="*/ 0 w 14"/>
                    <a:gd name="T13" fmla="*/ 0 h 114"/>
                    <a:gd name="T14" fmla="*/ 0 w 14"/>
                    <a:gd name="T15" fmla="*/ 0 h 114"/>
                    <a:gd name="T16" fmla="*/ 14 w 14"/>
                    <a:gd name="T17" fmla="*/ 0 h 114"/>
                    <a:gd name="T18" fmla="*/ 14 w 14"/>
                    <a:gd name="T19" fmla="*/ 16 h 114"/>
                    <a:gd name="T20" fmla="*/ 0 w 14"/>
                    <a:gd name="T21" fmla="*/ 16 h 114"/>
                    <a:gd name="T22" fmla="*/ 0 w 14"/>
                    <a:gd name="T2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14">
                      <a:moveTo>
                        <a:pt x="0" y="31"/>
                      </a:moveTo>
                      <a:lnTo>
                        <a:pt x="0" y="31"/>
                      </a:lnTo>
                      <a:lnTo>
                        <a:pt x="14" y="31"/>
                      </a:lnTo>
                      <a:lnTo>
                        <a:pt x="14" y="114"/>
                      </a:lnTo>
                      <a:lnTo>
                        <a:pt x="0" y="114"/>
                      </a:lnTo>
                      <a:lnTo>
                        <a:pt x="0" y="31"/>
                      </a:lnTo>
                      <a:close/>
                      <a:moveTo>
                        <a:pt x="0" y="0"/>
                      </a:moveTo>
                      <a:lnTo>
                        <a:pt x="0" y="0"/>
                      </a:lnTo>
                      <a:lnTo>
                        <a:pt x="14" y="0"/>
                      </a:lnTo>
                      <a:lnTo>
                        <a:pt x="14" y="16"/>
                      </a:lnTo>
                      <a:lnTo>
                        <a:pt x="0" y="16"/>
                      </a:lnTo>
                      <a:lnTo>
                        <a:pt x="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19" name="Freeform 100"/>
                <p:cNvSpPr>
                  <a:spLocks noEditPoints="1"/>
                </p:cNvSpPr>
                <p:nvPr/>
              </p:nvSpPr>
              <p:spPr bwMode="auto">
                <a:xfrm>
                  <a:off x="2362" y="1358"/>
                  <a:ext cx="39" cy="62"/>
                </a:xfrm>
                <a:custGeom>
                  <a:avLst/>
                  <a:gdLst>
                    <a:gd name="T0" fmla="*/ 0 w 73"/>
                    <a:gd name="T1" fmla="*/ 0 h 117"/>
                    <a:gd name="T2" fmla="*/ 0 w 73"/>
                    <a:gd name="T3" fmla="*/ 0 h 117"/>
                    <a:gd name="T4" fmla="*/ 14 w 73"/>
                    <a:gd name="T5" fmla="*/ 0 h 117"/>
                    <a:gd name="T6" fmla="*/ 14 w 73"/>
                    <a:gd name="T7" fmla="*/ 41 h 117"/>
                    <a:gd name="T8" fmla="*/ 25 w 73"/>
                    <a:gd name="T9" fmla="*/ 32 h 117"/>
                    <a:gd name="T10" fmla="*/ 38 w 73"/>
                    <a:gd name="T11" fmla="*/ 29 h 117"/>
                    <a:gd name="T12" fmla="*/ 64 w 73"/>
                    <a:gd name="T13" fmla="*/ 39 h 117"/>
                    <a:gd name="T14" fmla="*/ 73 w 73"/>
                    <a:gd name="T15" fmla="*/ 71 h 117"/>
                    <a:gd name="T16" fmla="*/ 64 w 73"/>
                    <a:gd name="T17" fmla="*/ 104 h 117"/>
                    <a:gd name="T18" fmla="*/ 37 w 73"/>
                    <a:gd name="T19" fmla="*/ 117 h 117"/>
                    <a:gd name="T20" fmla="*/ 21 w 73"/>
                    <a:gd name="T21" fmla="*/ 112 h 117"/>
                    <a:gd name="T22" fmla="*/ 13 w 73"/>
                    <a:gd name="T23" fmla="*/ 103 h 117"/>
                    <a:gd name="T24" fmla="*/ 13 w 73"/>
                    <a:gd name="T25" fmla="*/ 114 h 117"/>
                    <a:gd name="T26" fmla="*/ 0 w 73"/>
                    <a:gd name="T27" fmla="*/ 114 h 117"/>
                    <a:gd name="T28" fmla="*/ 0 w 73"/>
                    <a:gd name="T29" fmla="*/ 0 h 117"/>
                    <a:gd name="T30" fmla="*/ 36 w 73"/>
                    <a:gd name="T31" fmla="*/ 104 h 117"/>
                    <a:gd name="T32" fmla="*/ 36 w 73"/>
                    <a:gd name="T33" fmla="*/ 104 h 117"/>
                    <a:gd name="T34" fmla="*/ 53 w 73"/>
                    <a:gd name="T35" fmla="*/ 95 h 117"/>
                    <a:gd name="T36" fmla="*/ 59 w 73"/>
                    <a:gd name="T37" fmla="*/ 72 h 117"/>
                    <a:gd name="T38" fmla="*/ 53 w 73"/>
                    <a:gd name="T39" fmla="*/ 50 h 117"/>
                    <a:gd name="T40" fmla="*/ 37 w 73"/>
                    <a:gd name="T41" fmla="*/ 41 h 117"/>
                    <a:gd name="T42" fmla="*/ 20 w 73"/>
                    <a:gd name="T43" fmla="*/ 48 h 117"/>
                    <a:gd name="T44" fmla="*/ 13 w 73"/>
                    <a:gd name="T45" fmla="*/ 72 h 117"/>
                    <a:gd name="T46" fmla="*/ 16 w 73"/>
                    <a:gd name="T47" fmla="*/ 91 h 117"/>
                    <a:gd name="T48" fmla="*/ 36 w 73"/>
                    <a:gd name="T49" fmla="*/ 104 h 117"/>
                    <a:gd name="T50" fmla="*/ 36 w 73"/>
                    <a:gd name="T51" fmla="*/ 10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17">
                      <a:moveTo>
                        <a:pt x="0" y="0"/>
                      </a:moveTo>
                      <a:lnTo>
                        <a:pt x="0" y="0"/>
                      </a:lnTo>
                      <a:lnTo>
                        <a:pt x="14" y="0"/>
                      </a:lnTo>
                      <a:lnTo>
                        <a:pt x="14" y="41"/>
                      </a:lnTo>
                      <a:cubicBezTo>
                        <a:pt x="17" y="37"/>
                        <a:pt x="20" y="34"/>
                        <a:pt x="25" y="32"/>
                      </a:cubicBezTo>
                      <a:cubicBezTo>
                        <a:pt x="29" y="30"/>
                        <a:pt x="34" y="29"/>
                        <a:pt x="38" y="29"/>
                      </a:cubicBezTo>
                      <a:cubicBezTo>
                        <a:pt x="49" y="29"/>
                        <a:pt x="57" y="32"/>
                        <a:pt x="64" y="39"/>
                      </a:cubicBezTo>
                      <a:cubicBezTo>
                        <a:pt x="70" y="47"/>
                        <a:pt x="73" y="57"/>
                        <a:pt x="73" y="71"/>
                      </a:cubicBezTo>
                      <a:cubicBezTo>
                        <a:pt x="73" y="84"/>
                        <a:pt x="70" y="95"/>
                        <a:pt x="64" y="104"/>
                      </a:cubicBezTo>
                      <a:cubicBezTo>
                        <a:pt x="57" y="112"/>
                        <a:pt x="49" y="117"/>
                        <a:pt x="37" y="117"/>
                      </a:cubicBezTo>
                      <a:cubicBezTo>
                        <a:pt x="31" y="117"/>
                        <a:pt x="26" y="115"/>
                        <a:pt x="21" y="112"/>
                      </a:cubicBezTo>
                      <a:cubicBezTo>
                        <a:pt x="19" y="110"/>
                        <a:pt x="16" y="107"/>
                        <a:pt x="13" y="103"/>
                      </a:cubicBezTo>
                      <a:lnTo>
                        <a:pt x="13" y="114"/>
                      </a:lnTo>
                      <a:lnTo>
                        <a:pt x="0" y="114"/>
                      </a:lnTo>
                      <a:lnTo>
                        <a:pt x="0" y="0"/>
                      </a:lnTo>
                      <a:close/>
                      <a:moveTo>
                        <a:pt x="36" y="104"/>
                      </a:moveTo>
                      <a:lnTo>
                        <a:pt x="36" y="104"/>
                      </a:lnTo>
                      <a:cubicBezTo>
                        <a:pt x="44" y="104"/>
                        <a:pt x="50" y="101"/>
                        <a:pt x="53" y="95"/>
                      </a:cubicBezTo>
                      <a:cubicBezTo>
                        <a:pt x="57" y="89"/>
                        <a:pt x="59" y="82"/>
                        <a:pt x="59" y="72"/>
                      </a:cubicBezTo>
                      <a:cubicBezTo>
                        <a:pt x="59" y="63"/>
                        <a:pt x="57" y="56"/>
                        <a:pt x="53" y="50"/>
                      </a:cubicBezTo>
                      <a:cubicBezTo>
                        <a:pt x="50" y="44"/>
                        <a:pt x="44" y="41"/>
                        <a:pt x="37" y="41"/>
                      </a:cubicBezTo>
                      <a:cubicBezTo>
                        <a:pt x="30" y="41"/>
                        <a:pt x="25" y="44"/>
                        <a:pt x="20" y="48"/>
                      </a:cubicBezTo>
                      <a:cubicBezTo>
                        <a:pt x="15" y="53"/>
                        <a:pt x="13" y="61"/>
                        <a:pt x="13" y="72"/>
                      </a:cubicBezTo>
                      <a:cubicBezTo>
                        <a:pt x="13" y="79"/>
                        <a:pt x="14" y="86"/>
                        <a:pt x="16" y="91"/>
                      </a:cubicBezTo>
                      <a:cubicBezTo>
                        <a:pt x="20" y="100"/>
                        <a:pt x="26" y="104"/>
                        <a:pt x="36" y="104"/>
                      </a:cubicBezTo>
                      <a:lnTo>
                        <a:pt x="36" y="104"/>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20" name="Freeform 101"/>
                <p:cNvSpPr>
                  <a:spLocks/>
                </p:cNvSpPr>
                <p:nvPr/>
              </p:nvSpPr>
              <p:spPr bwMode="auto">
                <a:xfrm>
                  <a:off x="2412" y="1374"/>
                  <a:ext cx="23" cy="44"/>
                </a:xfrm>
                <a:custGeom>
                  <a:avLst/>
                  <a:gdLst>
                    <a:gd name="T0" fmla="*/ 0 w 40"/>
                    <a:gd name="T1" fmla="*/ 2 h 85"/>
                    <a:gd name="T2" fmla="*/ 0 w 40"/>
                    <a:gd name="T3" fmla="*/ 2 h 85"/>
                    <a:gd name="T4" fmla="*/ 13 w 40"/>
                    <a:gd name="T5" fmla="*/ 2 h 85"/>
                    <a:gd name="T6" fmla="*/ 13 w 40"/>
                    <a:gd name="T7" fmla="*/ 16 h 85"/>
                    <a:gd name="T8" fmla="*/ 21 w 40"/>
                    <a:gd name="T9" fmla="*/ 6 h 85"/>
                    <a:gd name="T10" fmla="*/ 36 w 40"/>
                    <a:gd name="T11" fmla="*/ 0 h 85"/>
                    <a:gd name="T12" fmla="*/ 37 w 40"/>
                    <a:gd name="T13" fmla="*/ 0 h 85"/>
                    <a:gd name="T14" fmla="*/ 40 w 40"/>
                    <a:gd name="T15" fmla="*/ 1 h 85"/>
                    <a:gd name="T16" fmla="*/ 40 w 40"/>
                    <a:gd name="T17" fmla="*/ 15 h 85"/>
                    <a:gd name="T18" fmla="*/ 38 w 40"/>
                    <a:gd name="T19" fmla="*/ 15 h 85"/>
                    <a:gd name="T20" fmla="*/ 35 w 40"/>
                    <a:gd name="T21" fmla="*/ 15 h 85"/>
                    <a:gd name="T22" fmla="*/ 19 w 40"/>
                    <a:gd name="T23" fmla="*/ 22 h 85"/>
                    <a:gd name="T24" fmla="*/ 14 w 40"/>
                    <a:gd name="T25" fmla="*/ 37 h 85"/>
                    <a:gd name="T26" fmla="*/ 14 w 40"/>
                    <a:gd name="T27" fmla="*/ 85 h 85"/>
                    <a:gd name="T28" fmla="*/ 0 w 40"/>
                    <a:gd name="T29" fmla="*/ 85 h 85"/>
                    <a:gd name="T30" fmla="*/ 0 w 40"/>
                    <a:gd name="T31" fmla="*/ 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85">
                      <a:moveTo>
                        <a:pt x="0" y="2"/>
                      </a:moveTo>
                      <a:lnTo>
                        <a:pt x="0" y="2"/>
                      </a:lnTo>
                      <a:lnTo>
                        <a:pt x="13" y="2"/>
                      </a:lnTo>
                      <a:lnTo>
                        <a:pt x="13" y="16"/>
                      </a:lnTo>
                      <a:cubicBezTo>
                        <a:pt x="14" y="14"/>
                        <a:pt x="17" y="10"/>
                        <a:pt x="21" y="6"/>
                      </a:cubicBezTo>
                      <a:cubicBezTo>
                        <a:pt x="25" y="2"/>
                        <a:pt x="30" y="0"/>
                        <a:pt x="36" y="0"/>
                      </a:cubicBezTo>
                      <a:cubicBezTo>
                        <a:pt x="36" y="0"/>
                        <a:pt x="36" y="0"/>
                        <a:pt x="37" y="0"/>
                      </a:cubicBezTo>
                      <a:cubicBezTo>
                        <a:pt x="37" y="0"/>
                        <a:pt x="39" y="0"/>
                        <a:pt x="40" y="1"/>
                      </a:cubicBezTo>
                      <a:lnTo>
                        <a:pt x="40" y="15"/>
                      </a:lnTo>
                      <a:cubicBezTo>
                        <a:pt x="39" y="15"/>
                        <a:pt x="38" y="15"/>
                        <a:pt x="38" y="15"/>
                      </a:cubicBezTo>
                      <a:cubicBezTo>
                        <a:pt x="37" y="15"/>
                        <a:pt x="36" y="15"/>
                        <a:pt x="35" y="15"/>
                      </a:cubicBezTo>
                      <a:cubicBezTo>
                        <a:pt x="28" y="15"/>
                        <a:pt x="23" y="17"/>
                        <a:pt x="19" y="22"/>
                      </a:cubicBezTo>
                      <a:cubicBezTo>
                        <a:pt x="15" y="26"/>
                        <a:pt x="14" y="31"/>
                        <a:pt x="14" y="37"/>
                      </a:cubicBezTo>
                      <a:lnTo>
                        <a:pt x="14" y="85"/>
                      </a:lnTo>
                      <a:lnTo>
                        <a:pt x="0" y="85"/>
                      </a:lnTo>
                      <a:lnTo>
                        <a:pt x="0" y="2"/>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21" name="Freeform 102"/>
                <p:cNvSpPr>
                  <a:spLocks noEditPoints="1"/>
                </p:cNvSpPr>
                <p:nvPr/>
              </p:nvSpPr>
              <p:spPr bwMode="auto">
                <a:xfrm>
                  <a:off x="2439" y="1374"/>
                  <a:ext cx="44" cy="47"/>
                </a:xfrm>
                <a:custGeom>
                  <a:avLst/>
                  <a:gdLst>
                    <a:gd name="T0" fmla="*/ 14 w 78"/>
                    <a:gd name="T1" fmla="*/ 63 h 88"/>
                    <a:gd name="T2" fmla="*/ 14 w 78"/>
                    <a:gd name="T3" fmla="*/ 63 h 88"/>
                    <a:gd name="T4" fmla="*/ 19 w 78"/>
                    <a:gd name="T5" fmla="*/ 73 h 88"/>
                    <a:gd name="T6" fmla="*/ 29 w 78"/>
                    <a:gd name="T7" fmla="*/ 76 h 88"/>
                    <a:gd name="T8" fmla="*/ 43 w 78"/>
                    <a:gd name="T9" fmla="*/ 73 h 88"/>
                    <a:gd name="T10" fmla="*/ 55 w 78"/>
                    <a:gd name="T11" fmla="*/ 54 h 88"/>
                    <a:gd name="T12" fmla="*/ 55 w 78"/>
                    <a:gd name="T13" fmla="*/ 43 h 88"/>
                    <a:gd name="T14" fmla="*/ 48 w 78"/>
                    <a:gd name="T15" fmla="*/ 46 h 88"/>
                    <a:gd name="T16" fmla="*/ 41 w 78"/>
                    <a:gd name="T17" fmla="*/ 47 h 88"/>
                    <a:gd name="T18" fmla="*/ 32 w 78"/>
                    <a:gd name="T19" fmla="*/ 48 h 88"/>
                    <a:gd name="T20" fmla="*/ 21 w 78"/>
                    <a:gd name="T21" fmla="*/ 51 h 88"/>
                    <a:gd name="T22" fmla="*/ 14 w 78"/>
                    <a:gd name="T23" fmla="*/ 63 h 88"/>
                    <a:gd name="T24" fmla="*/ 14 w 78"/>
                    <a:gd name="T25" fmla="*/ 63 h 88"/>
                    <a:gd name="T26" fmla="*/ 48 w 78"/>
                    <a:gd name="T27" fmla="*/ 35 h 88"/>
                    <a:gd name="T28" fmla="*/ 48 w 78"/>
                    <a:gd name="T29" fmla="*/ 35 h 88"/>
                    <a:gd name="T30" fmla="*/ 54 w 78"/>
                    <a:gd name="T31" fmla="*/ 31 h 88"/>
                    <a:gd name="T32" fmla="*/ 55 w 78"/>
                    <a:gd name="T33" fmla="*/ 25 h 88"/>
                    <a:gd name="T34" fmla="*/ 50 w 78"/>
                    <a:gd name="T35" fmla="*/ 15 h 88"/>
                    <a:gd name="T36" fmla="*/ 36 w 78"/>
                    <a:gd name="T37" fmla="*/ 12 h 88"/>
                    <a:gd name="T38" fmla="*/ 20 w 78"/>
                    <a:gd name="T39" fmla="*/ 18 h 88"/>
                    <a:gd name="T40" fmla="*/ 17 w 78"/>
                    <a:gd name="T41" fmla="*/ 27 h 88"/>
                    <a:gd name="T42" fmla="*/ 4 w 78"/>
                    <a:gd name="T43" fmla="*/ 27 h 88"/>
                    <a:gd name="T44" fmla="*/ 14 w 78"/>
                    <a:gd name="T45" fmla="*/ 6 h 88"/>
                    <a:gd name="T46" fmla="*/ 36 w 78"/>
                    <a:gd name="T47" fmla="*/ 0 h 88"/>
                    <a:gd name="T48" fmla="*/ 60 w 78"/>
                    <a:gd name="T49" fmla="*/ 6 h 88"/>
                    <a:gd name="T50" fmla="*/ 69 w 78"/>
                    <a:gd name="T51" fmla="*/ 23 h 88"/>
                    <a:gd name="T52" fmla="*/ 69 w 78"/>
                    <a:gd name="T53" fmla="*/ 71 h 88"/>
                    <a:gd name="T54" fmla="*/ 70 w 78"/>
                    <a:gd name="T55" fmla="*/ 74 h 88"/>
                    <a:gd name="T56" fmla="*/ 74 w 78"/>
                    <a:gd name="T57" fmla="*/ 76 h 88"/>
                    <a:gd name="T58" fmla="*/ 76 w 78"/>
                    <a:gd name="T59" fmla="*/ 76 h 88"/>
                    <a:gd name="T60" fmla="*/ 78 w 78"/>
                    <a:gd name="T61" fmla="*/ 75 h 88"/>
                    <a:gd name="T62" fmla="*/ 78 w 78"/>
                    <a:gd name="T63" fmla="*/ 86 h 88"/>
                    <a:gd name="T64" fmla="*/ 73 w 78"/>
                    <a:gd name="T65" fmla="*/ 87 h 88"/>
                    <a:gd name="T66" fmla="*/ 69 w 78"/>
                    <a:gd name="T67" fmla="*/ 87 h 88"/>
                    <a:gd name="T68" fmla="*/ 58 w 78"/>
                    <a:gd name="T69" fmla="*/ 82 h 88"/>
                    <a:gd name="T70" fmla="*/ 56 w 78"/>
                    <a:gd name="T71" fmla="*/ 74 h 88"/>
                    <a:gd name="T72" fmla="*/ 43 w 78"/>
                    <a:gd name="T73" fmla="*/ 84 h 88"/>
                    <a:gd name="T74" fmla="*/ 26 w 78"/>
                    <a:gd name="T75" fmla="*/ 88 h 88"/>
                    <a:gd name="T76" fmla="*/ 7 w 78"/>
                    <a:gd name="T77" fmla="*/ 81 h 88"/>
                    <a:gd name="T78" fmla="*/ 0 w 78"/>
                    <a:gd name="T79" fmla="*/ 63 h 88"/>
                    <a:gd name="T80" fmla="*/ 7 w 78"/>
                    <a:gd name="T81" fmla="*/ 45 h 88"/>
                    <a:gd name="T82" fmla="*/ 26 w 78"/>
                    <a:gd name="T83" fmla="*/ 38 h 88"/>
                    <a:gd name="T84" fmla="*/ 48 w 78"/>
                    <a:gd name="T85" fmla="*/ 35 h 88"/>
                    <a:gd name="T86" fmla="*/ 36 w 78"/>
                    <a:gd name="T87" fmla="*/ 0 h 88"/>
                    <a:gd name="T88" fmla="*/ 36 w 78"/>
                    <a:gd name="T89" fmla="*/ 0 h 88"/>
                    <a:gd name="T90" fmla="*/ 36 w 78"/>
                    <a:gd name="T9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8" h="88">
                      <a:moveTo>
                        <a:pt x="14" y="63"/>
                      </a:moveTo>
                      <a:lnTo>
                        <a:pt x="14" y="63"/>
                      </a:lnTo>
                      <a:cubicBezTo>
                        <a:pt x="14" y="67"/>
                        <a:pt x="16" y="70"/>
                        <a:pt x="19" y="73"/>
                      </a:cubicBezTo>
                      <a:cubicBezTo>
                        <a:pt x="22" y="75"/>
                        <a:pt x="25" y="76"/>
                        <a:pt x="29" y="76"/>
                      </a:cubicBezTo>
                      <a:cubicBezTo>
                        <a:pt x="34" y="76"/>
                        <a:pt x="39" y="75"/>
                        <a:pt x="43" y="73"/>
                      </a:cubicBezTo>
                      <a:cubicBezTo>
                        <a:pt x="51" y="69"/>
                        <a:pt x="55" y="63"/>
                        <a:pt x="55" y="54"/>
                      </a:cubicBezTo>
                      <a:lnTo>
                        <a:pt x="55" y="43"/>
                      </a:lnTo>
                      <a:cubicBezTo>
                        <a:pt x="53" y="44"/>
                        <a:pt x="51" y="45"/>
                        <a:pt x="48" y="46"/>
                      </a:cubicBezTo>
                      <a:cubicBezTo>
                        <a:pt x="46" y="46"/>
                        <a:pt x="43" y="47"/>
                        <a:pt x="41" y="47"/>
                      </a:cubicBezTo>
                      <a:lnTo>
                        <a:pt x="32" y="48"/>
                      </a:lnTo>
                      <a:cubicBezTo>
                        <a:pt x="27" y="49"/>
                        <a:pt x="23" y="50"/>
                        <a:pt x="21" y="51"/>
                      </a:cubicBezTo>
                      <a:cubicBezTo>
                        <a:pt x="16" y="54"/>
                        <a:pt x="14" y="58"/>
                        <a:pt x="14" y="63"/>
                      </a:cubicBezTo>
                      <a:lnTo>
                        <a:pt x="14" y="63"/>
                      </a:lnTo>
                      <a:close/>
                      <a:moveTo>
                        <a:pt x="48" y="35"/>
                      </a:moveTo>
                      <a:lnTo>
                        <a:pt x="48" y="35"/>
                      </a:lnTo>
                      <a:cubicBezTo>
                        <a:pt x="51" y="34"/>
                        <a:pt x="53" y="33"/>
                        <a:pt x="54" y="31"/>
                      </a:cubicBezTo>
                      <a:cubicBezTo>
                        <a:pt x="55" y="29"/>
                        <a:pt x="55" y="28"/>
                        <a:pt x="55" y="25"/>
                      </a:cubicBezTo>
                      <a:cubicBezTo>
                        <a:pt x="55" y="21"/>
                        <a:pt x="54" y="17"/>
                        <a:pt x="50" y="15"/>
                      </a:cubicBezTo>
                      <a:cubicBezTo>
                        <a:pt x="47" y="13"/>
                        <a:pt x="42" y="12"/>
                        <a:pt x="36" y="12"/>
                      </a:cubicBezTo>
                      <a:cubicBezTo>
                        <a:pt x="28" y="12"/>
                        <a:pt x="23" y="14"/>
                        <a:pt x="20" y="18"/>
                      </a:cubicBezTo>
                      <a:cubicBezTo>
                        <a:pt x="19" y="20"/>
                        <a:pt x="17" y="23"/>
                        <a:pt x="17" y="27"/>
                      </a:cubicBezTo>
                      <a:lnTo>
                        <a:pt x="4" y="27"/>
                      </a:lnTo>
                      <a:cubicBezTo>
                        <a:pt x="4" y="17"/>
                        <a:pt x="7" y="10"/>
                        <a:pt x="14" y="6"/>
                      </a:cubicBezTo>
                      <a:cubicBezTo>
                        <a:pt x="20" y="2"/>
                        <a:pt x="28" y="0"/>
                        <a:pt x="36" y="0"/>
                      </a:cubicBezTo>
                      <a:cubicBezTo>
                        <a:pt x="46" y="0"/>
                        <a:pt x="54" y="2"/>
                        <a:pt x="60" y="6"/>
                      </a:cubicBezTo>
                      <a:cubicBezTo>
                        <a:pt x="66" y="9"/>
                        <a:pt x="69" y="15"/>
                        <a:pt x="69" y="23"/>
                      </a:cubicBezTo>
                      <a:lnTo>
                        <a:pt x="69" y="71"/>
                      </a:lnTo>
                      <a:cubicBezTo>
                        <a:pt x="69" y="72"/>
                        <a:pt x="69" y="73"/>
                        <a:pt x="70" y="74"/>
                      </a:cubicBezTo>
                      <a:cubicBezTo>
                        <a:pt x="70" y="75"/>
                        <a:pt x="72" y="76"/>
                        <a:pt x="74" y="76"/>
                      </a:cubicBezTo>
                      <a:cubicBezTo>
                        <a:pt x="74" y="76"/>
                        <a:pt x="75" y="76"/>
                        <a:pt x="76" y="76"/>
                      </a:cubicBezTo>
                      <a:cubicBezTo>
                        <a:pt x="77" y="75"/>
                        <a:pt x="77" y="75"/>
                        <a:pt x="78" y="75"/>
                      </a:cubicBezTo>
                      <a:lnTo>
                        <a:pt x="78" y="86"/>
                      </a:lnTo>
                      <a:cubicBezTo>
                        <a:pt x="76" y="86"/>
                        <a:pt x="74" y="87"/>
                        <a:pt x="73" y="87"/>
                      </a:cubicBezTo>
                      <a:cubicBezTo>
                        <a:pt x="72" y="87"/>
                        <a:pt x="71" y="87"/>
                        <a:pt x="69" y="87"/>
                      </a:cubicBezTo>
                      <a:cubicBezTo>
                        <a:pt x="64" y="87"/>
                        <a:pt x="60" y="85"/>
                        <a:pt x="58" y="82"/>
                      </a:cubicBezTo>
                      <a:cubicBezTo>
                        <a:pt x="57" y="80"/>
                        <a:pt x="56" y="77"/>
                        <a:pt x="56" y="74"/>
                      </a:cubicBezTo>
                      <a:cubicBezTo>
                        <a:pt x="53" y="78"/>
                        <a:pt x="49" y="81"/>
                        <a:pt x="43" y="84"/>
                      </a:cubicBezTo>
                      <a:cubicBezTo>
                        <a:pt x="38" y="87"/>
                        <a:pt x="32" y="88"/>
                        <a:pt x="26" y="88"/>
                      </a:cubicBezTo>
                      <a:cubicBezTo>
                        <a:pt x="18" y="88"/>
                        <a:pt x="12" y="86"/>
                        <a:pt x="7" y="81"/>
                      </a:cubicBezTo>
                      <a:cubicBezTo>
                        <a:pt x="2" y="76"/>
                        <a:pt x="0" y="70"/>
                        <a:pt x="0" y="63"/>
                      </a:cubicBezTo>
                      <a:cubicBezTo>
                        <a:pt x="0" y="56"/>
                        <a:pt x="2" y="50"/>
                        <a:pt x="7" y="45"/>
                      </a:cubicBezTo>
                      <a:cubicBezTo>
                        <a:pt x="12" y="41"/>
                        <a:pt x="18" y="39"/>
                        <a:pt x="26" y="38"/>
                      </a:cubicBezTo>
                      <a:lnTo>
                        <a:pt x="48" y="35"/>
                      </a:lnTo>
                      <a:close/>
                      <a:moveTo>
                        <a:pt x="36" y="0"/>
                      </a:moveTo>
                      <a:lnTo>
                        <a:pt x="36" y="0"/>
                      </a:lnTo>
                      <a:lnTo>
                        <a:pt x="36"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22" name="Freeform 103"/>
                <p:cNvSpPr>
                  <a:spLocks/>
                </p:cNvSpPr>
                <p:nvPr/>
              </p:nvSpPr>
              <p:spPr bwMode="auto">
                <a:xfrm>
                  <a:off x="2490" y="1374"/>
                  <a:ext cx="21" cy="44"/>
                </a:xfrm>
                <a:custGeom>
                  <a:avLst/>
                  <a:gdLst>
                    <a:gd name="T0" fmla="*/ 0 w 40"/>
                    <a:gd name="T1" fmla="*/ 2 h 85"/>
                    <a:gd name="T2" fmla="*/ 0 w 40"/>
                    <a:gd name="T3" fmla="*/ 2 h 85"/>
                    <a:gd name="T4" fmla="*/ 13 w 40"/>
                    <a:gd name="T5" fmla="*/ 2 h 85"/>
                    <a:gd name="T6" fmla="*/ 13 w 40"/>
                    <a:gd name="T7" fmla="*/ 16 h 85"/>
                    <a:gd name="T8" fmla="*/ 21 w 40"/>
                    <a:gd name="T9" fmla="*/ 6 h 85"/>
                    <a:gd name="T10" fmla="*/ 36 w 40"/>
                    <a:gd name="T11" fmla="*/ 0 h 85"/>
                    <a:gd name="T12" fmla="*/ 37 w 40"/>
                    <a:gd name="T13" fmla="*/ 0 h 85"/>
                    <a:gd name="T14" fmla="*/ 40 w 40"/>
                    <a:gd name="T15" fmla="*/ 1 h 85"/>
                    <a:gd name="T16" fmla="*/ 40 w 40"/>
                    <a:gd name="T17" fmla="*/ 15 h 85"/>
                    <a:gd name="T18" fmla="*/ 38 w 40"/>
                    <a:gd name="T19" fmla="*/ 15 h 85"/>
                    <a:gd name="T20" fmla="*/ 36 w 40"/>
                    <a:gd name="T21" fmla="*/ 15 h 85"/>
                    <a:gd name="T22" fmla="*/ 20 w 40"/>
                    <a:gd name="T23" fmla="*/ 22 h 85"/>
                    <a:gd name="T24" fmla="*/ 14 w 40"/>
                    <a:gd name="T25" fmla="*/ 37 h 85"/>
                    <a:gd name="T26" fmla="*/ 14 w 40"/>
                    <a:gd name="T27" fmla="*/ 85 h 85"/>
                    <a:gd name="T28" fmla="*/ 0 w 40"/>
                    <a:gd name="T29" fmla="*/ 85 h 85"/>
                    <a:gd name="T30" fmla="*/ 0 w 40"/>
                    <a:gd name="T31" fmla="*/ 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85">
                      <a:moveTo>
                        <a:pt x="0" y="2"/>
                      </a:moveTo>
                      <a:lnTo>
                        <a:pt x="0" y="2"/>
                      </a:lnTo>
                      <a:lnTo>
                        <a:pt x="13" y="2"/>
                      </a:lnTo>
                      <a:lnTo>
                        <a:pt x="13" y="16"/>
                      </a:lnTo>
                      <a:cubicBezTo>
                        <a:pt x="14" y="14"/>
                        <a:pt x="17" y="10"/>
                        <a:pt x="21" y="6"/>
                      </a:cubicBezTo>
                      <a:cubicBezTo>
                        <a:pt x="25" y="2"/>
                        <a:pt x="30" y="0"/>
                        <a:pt x="36" y="0"/>
                      </a:cubicBezTo>
                      <a:cubicBezTo>
                        <a:pt x="36" y="0"/>
                        <a:pt x="36" y="0"/>
                        <a:pt x="37" y="0"/>
                      </a:cubicBezTo>
                      <a:cubicBezTo>
                        <a:pt x="38" y="0"/>
                        <a:pt x="39" y="0"/>
                        <a:pt x="40" y="1"/>
                      </a:cubicBezTo>
                      <a:lnTo>
                        <a:pt x="40" y="15"/>
                      </a:lnTo>
                      <a:cubicBezTo>
                        <a:pt x="39" y="15"/>
                        <a:pt x="39" y="15"/>
                        <a:pt x="38" y="15"/>
                      </a:cubicBezTo>
                      <a:cubicBezTo>
                        <a:pt x="37" y="15"/>
                        <a:pt x="37" y="15"/>
                        <a:pt x="36" y="15"/>
                      </a:cubicBezTo>
                      <a:cubicBezTo>
                        <a:pt x="29" y="15"/>
                        <a:pt x="23" y="17"/>
                        <a:pt x="20" y="22"/>
                      </a:cubicBezTo>
                      <a:cubicBezTo>
                        <a:pt x="16" y="26"/>
                        <a:pt x="14" y="31"/>
                        <a:pt x="14" y="37"/>
                      </a:cubicBezTo>
                      <a:lnTo>
                        <a:pt x="14" y="85"/>
                      </a:lnTo>
                      <a:lnTo>
                        <a:pt x="0" y="85"/>
                      </a:lnTo>
                      <a:lnTo>
                        <a:pt x="0" y="2"/>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23" name="Freeform 104"/>
                <p:cNvSpPr>
                  <a:spLocks noEditPoints="1"/>
                </p:cNvSpPr>
                <p:nvPr/>
              </p:nvSpPr>
              <p:spPr bwMode="auto">
                <a:xfrm>
                  <a:off x="2514" y="1374"/>
                  <a:ext cx="41" cy="62"/>
                </a:xfrm>
                <a:custGeom>
                  <a:avLst/>
                  <a:gdLst>
                    <a:gd name="T0" fmla="*/ 61 w 76"/>
                    <a:gd name="T1" fmla="*/ 2 h 119"/>
                    <a:gd name="T2" fmla="*/ 61 w 76"/>
                    <a:gd name="T3" fmla="*/ 2 h 119"/>
                    <a:gd name="T4" fmla="*/ 76 w 76"/>
                    <a:gd name="T5" fmla="*/ 2 h 119"/>
                    <a:gd name="T6" fmla="*/ 63 w 76"/>
                    <a:gd name="T7" fmla="*/ 38 h 119"/>
                    <a:gd name="T8" fmla="*/ 50 w 76"/>
                    <a:gd name="T9" fmla="*/ 73 h 119"/>
                    <a:gd name="T10" fmla="*/ 33 w 76"/>
                    <a:gd name="T11" fmla="*/ 112 h 119"/>
                    <a:gd name="T12" fmla="*/ 16 w 76"/>
                    <a:gd name="T13" fmla="*/ 119 h 119"/>
                    <a:gd name="T14" fmla="*/ 12 w 76"/>
                    <a:gd name="T15" fmla="*/ 119 h 119"/>
                    <a:gd name="T16" fmla="*/ 8 w 76"/>
                    <a:gd name="T17" fmla="*/ 118 h 119"/>
                    <a:gd name="T18" fmla="*/ 8 w 76"/>
                    <a:gd name="T19" fmla="*/ 105 h 119"/>
                    <a:gd name="T20" fmla="*/ 13 w 76"/>
                    <a:gd name="T21" fmla="*/ 107 h 119"/>
                    <a:gd name="T22" fmla="*/ 16 w 76"/>
                    <a:gd name="T23" fmla="*/ 107 h 119"/>
                    <a:gd name="T24" fmla="*/ 22 w 76"/>
                    <a:gd name="T25" fmla="*/ 106 h 119"/>
                    <a:gd name="T26" fmla="*/ 25 w 76"/>
                    <a:gd name="T27" fmla="*/ 102 h 119"/>
                    <a:gd name="T28" fmla="*/ 27 w 76"/>
                    <a:gd name="T29" fmla="*/ 96 h 119"/>
                    <a:gd name="T30" fmla="*/ 31 w 76"/>
                    <a:gd name="T31" fmla="*/ 88 h 119"/>
                    <a:gd name="T32" fmla="*/ 0 w 76"/>
                    <a:gd name="T33" fmla="*/ 2 h 119"/>
                    <a:gd name="T34" fmla="*/ 16 w 76"/>
                    <a:gd name="T35" fmla="*/ 2 h 119"/>
                    <a:gd name="T36" fmla="*/ 38 w 76"/>
                    <a:gd name="T37" fmla="*/ 70 h 119"/>
                    <a:gd name="T38" fmla="*/ 61 w 76"/>
                    <a:gd name="T39" fmla="*/ 2 h 119"/>
                    <a:gd name="T40" fmla="*/ 38 w 76"/>
                    <a:gd name="T41" fmla="*/ 0 h 119"/>
                    <a:gd name="T42" fmla="*/ 38 w 76"/>
                    <a:gd name="T43" fmla="*/ 0 h 119"/>
                    <a:gd name="T44" fmla="*/ 38 w 76"/>
                    <a:gd name="T4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 h="119">
                      <a:moveTo>
                        <a:pt x="61" y="2"/>
                      </a:moveTo>
                      <a:lnTo>
                        <a:pt x="61" y="2"/>
                      </a:lnTo>
                      <a:lnTo>
                        <a:pt x="76" y="2"/>
                      </a:lnTo>
                      <a:cubicBezTo>
                        <a:pt x="74" y="7"/>
                        <a:pt x="70" y="19"/>
                        <a:pt x="63" y="38"/>
                      </a:cubicBezTo>
                      <a:cubicBezTo>
                        <a:pt x="58" y="53"/>
                        <a:pt x="54" y="64"/>
                        <a:pt x="50" y="73"/>
                      </a:cubicBezTo>
                      <a:cubicBezTo>
                        <a:pt x="42" y="95"/>
                        <a:pt x="37" y="108"/>
                        <a:pt x="33" y="112"/>
                      </a:cubicBezTo>
                      <a:cubicBezTo>
                        <a:pt x="30" y="117"/>
                        <a:pt x="24" y="119"/>
                        <a:pt x="16" y="119"/>
                      </a:cubicBezTo>
                      <a:cubicBezTo>
                        <a:pt x="14" y="119"/>
                        <a:pt x="13" y="119"/>
                        <a:pt x="12" y="119"/>
                      </a:cubicBezTo>
                      <a:cubicBezTo>
                        <a:pt x="11" y="119"/>
                        <a:pt x="9" y="119"/>
                        <a:pt x="8" y="118"/>
                      </a:cubicBezTo>
                      <a:lnTo>
                        <a:pt x="8" y="105"/>
                      </a:lnTo>
                      <a:cubicBezTo>
                        <a:pt x="10" y="106"/>
                        <a:pt x="12" y="106"/>
                        <a:pt x="13" y="107"/>
                      </a:cubicBezTo>
                      <a:cubicBezTo>
                        <a:pt x="14" y="107"/>
                        <a:pt x="15" y="107"/>
                        <a:pt x="16" y="107"/>
                      </a:cubicBezTo>
                      <a:cubicBezTo>
                        <a:pt x="18" y="107"/>
                        <a:pt x="20" y="106"/>
                        <a:pt x="22" y="106"/>
                      </a:cubicBezTo>
                      <a:cubicBezTo>
                        <a:pt x="23" y="105"/>
                        <a:pt x="24" y="104"/>
                        <a:pt x="25" y="102"/>
                      </a:cubicBezTo>
                      <a:cubicBezTo>
                        <a:pt x="25" y="102"/>
                        <a:pt x="26" y="100"/>
                        <a:pt x="27" y="96"/>
                      </a:cubicBezTo>
                      <a:cubicBezTo>
                        <a:pt x="29" y="92"/>
                        <a:pt x="30" y="89"/>
                        <a:pt x="31" y="88"/>
                      </a:cubicBezTo>
                      <a:lnTo>
                        <a:pt x="0" y="2"/>
                      </a:lnTo>
                      <a:lnTo>
                        <a:pt x="16" y="2"/>
                      </a:lnTo>
                      <a:lnTo>
                        <a:pt x="38" y="70"/>
                      </a:lnTo>
                      <a:lnTo>
                        <a:pt x="61" y="2"/>
                      </a:lnTo>
                      <a:close/>
                      <a:moveTo>
                        <a:pt x="38" y="0"/>
                      </a:moveTo>
                      <a:lnTo>
                        <a:pt x="38" y="0"/>
                      </a:lnTo>
                      <a:lnTo>
                        <a:pt x="38"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24" name="Freeform 105"/>
                <p:cNvSpPr>
                  <a:spLocks noEditPoints="1"/>
                </p:cNvSpPr>
                <p:nvPr/>
              </p:nvSpPr>
              <p:spPr bwMode="auto">
                <a:xfrm>
                  <a:off x="2954" y="1239"/>
                  <a:ext cx="621" cy="202"/>
                </a:xfrm>
                <a:custGeom>
                  <a:avLst/>
                  <a:gdLst>
                    <a:gd name="T0" fmla="*/ 0 w 1133"/>
                    <a:gd name="T1" fmla="*/ 0 h 378"/>
                    <a:gd name="T2" fmla="*/ 0 w 1133"/>
                    <a:gd name="T3" fmla="*/ 0 h 378"/>
                    <a:gd name="T4" fmla="*/ 1133 w 1133"/>
                    <a:gd name="T5" fmla="*/ 0 h 378"/>
                    <a:gd name="T6" fmla="*/ 1133 w 1133"/>
                    <a:gd name="T7" fmla="*/ 378 h 378"/>
                    <a:gd name="T8" fmla="*/ 0 w 1133"/>
                    <a:gd name="T9" fmla="*/ 378 h 378"/>
                    <a:gd name="T10" fmla="*/ 0 w 1133"/>
                    <a:gd name="T11" fmla="*/ 0 h 378"/>
                    <a:gd name="T12" fmla="*/ 0 w 1133"/>
                    <a:gd name="T13" fmla="*/ 0 h 378"/>
                    <a:gd name="T14" fmla="*/ 0 w 1133"/>
                    <a:gd name="T15" fmla="*/ 0 h 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3" h="378">
                      <a:moveTo>
                        <a:pt x="0" y="0"/>
                      </a:moveTo>
                      <a:lnTo>
                        <a:pt x="0" y="0"/>
                      </a:lnTo>
                      <a:lnTo>
                        <a:pt x="1133" y="0"/>
                      </a:lnTo>
                      <a:lnTo>
                        <a:pt x="1133" y="378"/>
                      </a:lnTo>
                      <a:lnTo>
                        <a:pt x="0" y="378"/>
                      </a:lnTo>
                      <a:lnTo>
                        <a:pt x="0" y="0"/>
                      </a:lnTo>
                      <a:close/>
                      <a:moveTo>
                        <a:pt x="0" y="0"/>
                      </a:moveTo>
                      <a:lnTo>
                        <a:pt x="0" y="0"/>
                      </a:lnTo>
                      <a:close/>
                    </a:path>
                  </a:pathLst>
                </a:custGeom>
                <a:solidFill>
                  <a:srgbClr val="00B05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25" name="Freeform 106"/>
                <p:cNvSpPr>
                  <a:spLocks noEditPoints="1"/>
                </p:cNvSpPr>
                <p:nvPr/>
              </p:nvSpPr>
              <p:spPr bwMode="auto">
                <a:xfrm>
                  <a:off x="2954" y="1239"/>
                  <a:ext cx="621" cy="202"/>
                </a:xfrm>
                <a:custGeom>
                  <a:avLst/>
                  <a:gdLst>
                    <a:gd name="T0" fmla="*/ 0 w 1134"/>
                    <a:gd name="T1" fmla="*/ 5 h 379"/>
                    <a:gd name="T2" fmla="*/ 0 w 1134"/>
                    <a:gd name="T3" fmla="*/ 5 h 379"/>
                    <a:gd name="T4" fmla="*/ 1134 w 1134"/>
                    <a:gd name="T5" fmla="*/ 5 h 379"/>
                    <a:gd name="T6" fmla="*/ 1134 w 1134"/>
                    <a:gd name="T7" fmla="*/ 379 h 379"/>
                    <a:gd name="T8" fmla="*/ 0 w 1134"/>
                    <a:gd name="T9" fmla="*/ 379 h 379"/>
                    <a:gd name="T10" fmla="*/ 0 w 1134"/>
                    <a:gd name="T11" fmla="*/ 5 h 379"/>
                    <a:gd name="T12" fmla="*/ 0 w 1134"/>
                    <a:gd name="T13" fmla="*/ 0 h 379"/>
                    <a:gd name="T14" fmla="*/ 0 w 1134"/>
                    <a:gd name="T15" fmla="*/ 0 h 3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4" h="379">
                      <a:moveTo>
                        <a:pt x="0" y="5"/>
                      </a:moveTo>
                      <a:lnTo>
                        <a:pt x="0" y="5"/>
                      </a:lnTo>
                      <a:lnTo>
                        <a:pt x="1134" y="5"/>
                      </a:lnTo>
                      <a:lnTo>
                        <a:pt x="1134" y="379"/>
                      </a:lnTo>
                      <a:lnTo>
                        <a:pt x="0" y="379"/>
                      </a:lnTo>
                      <a:lnTo>
                        <a:pt x="0" y="5"/>
                      </a:lnTo>
                      <a:close/>
                      <a:moveTo>
                        <a:pt x="0" y="0"/>
                      </a:moveTo>
                      <a:lnTo>
                        <a:pt x="0" y="0"/>
                      </a:lnTo>
                      <a:close/>
                    </a:path>
                  </a:pathLst>
                </a:custGeom>
                <a:noFill/>
                <a:ln w="11113" cap="rnd">
                  <a:solidFill>
                    <a:srgbClr val="000000"/>
                  </a:solidFill>
                  <a:prstDash val="solid"/>
                  <a:round/>
                  <a:headEnd/>
                  <a:tailEnd/>
                </a:ln>
                <a:extLst/>
              </p:spPr>
              <p:txBody>
                <a:bodyPr lIns="68580" tIns="34290" rIns="68580" bIns="34290"/>
                <a:lstStyle/>
                <a:p>
                  <a:pPr>
                    <a:defRPr/>
                  </a:pPr>
                  <a:endParaRPr lang="en-US" sz="1350">
                    <a:solidFill>
                      <a:prstClr val="black"/>
                    </a:solidFill>
                    <a:latin typeface="Calibri" panose="020F0502020204030204"/>
                  </a:endParaRPr>
                </a:p>
              </p:txBody>
            </p:sp>
            <p:sp>
              <p:nvSpPr>
                <p:cNvPr id="226" name="Freeform 107"/>
                <p:cNvSpPr>
                  <a:spLocks noEditPoints="1"/>
                </p:cNvSpPr>
                <p:nvPr/>
              </p:nvSpPr>
              <p:spPr bwMode="auto">
                <a:xfrm>
                  <a:off x="3042" y="1322"/>
                  <a:ext cx="38" cy="48"/>
                </a:xfrm>
                <a:custGeom>
                  <a:avLst/>
                  <a:gdLst>
                    <a:gd name="T0" fmla="*/ 13 w 69"/>
                    <a:gd name="T1" fmla="*/ 60 h 89"/>
                    <a:gd name="T2" fmla="*/ 13 w 69"/>
                    <a:gd name="T3" fmla="*/ 60 h 89"/>
                    <a:gd name="T4" fmla="*/ 17 w 69"/>
                    <a:gd name="T5" fmla="*/ 70 h 89"/>
                    <a:gd name="T6" fmla="*/ 35 w 69"/>
                    <a:gd name="T7" fmla="*/ 77 h 89"/>
                    <a:gd name="T8" fmla="*/ 49 w 69"/>
                    <a:gd name="T9" fmla="*/ 74 h 89"/>
                    <a:gd name="T10" fmla="*/ 55 w 69"/>
                    <a:gd name="T11" fmla="*/ 63 h 89"/>
                    <a:gd name="T12" fmla="*/ 50 w 69"/>
                    <a:gd name="T13" fmla="*/ 55 h 89"/>
                    <a:gd name="T14" fmla="*/ 38 w 69"/>
                    <a:gd name="T15" fmla="*/ 51 h 89"/>
                    <a:gd name="T16" fmla="*/ 27 w 69"/>
                    <a:gd name="T17" fmla="*/ 48 h 89"/>
                    <a:gd name="T18" fmla="*/ 11 w 69"/>
                    <a:gd name="T19" fmla="*/ 43 h 89"/>
                    <a:gd name="T20" fmla="*/ 2 w 69"/>
                    <a:gd name="T21" fmla="*/ 27 h 89"/>
                    <a:gd name="T22" fmla="*/ 11 w 69"/>
                    <a:gd name="T23" fmla="*/ 8 h 89"/>
                    <a:gd name="T24" fmla="*/ 34 w 69"/>
                    <a:gd name="T25" fmla="*/ 0 h 89"/>
                    <a:gd name="T26" fmla="*/ 61 w 69"/>
                    <a:gd name="T27" fmla="*/ 12 h 89"/>
                    <a:gd name="T28" fmla="*/ 66 w 69"/>
                    <a:gd name="T29" fmla="*/ 27 h 89"/>
                    <a:gd name="T30" fmla="*/ 53 w 69"/>
                    <a:gd name="T31" fmla="*/ 27 h 89"/>
                    <a:gd name="T32" fmla="*/ 49 w 69"/>
                    <a:gd name="T33" fmla="*/ 18 h 89"/>
                    <a:gd name="T34" fmla="*/ 33 w 69"/>
                    <a:gd name="T35" fmla="*/ 12 h 89"/>
                    <a:gd name="T36" fmla="*/ 21 w 69"/>
                    <a:gd name="T37" fmla="*/ 15 h 89"/>
                    <a:gd name="T38" fmla="*/ 17 w 69"/>
                    <a:gd name="T39" fmla="*/ 23 h 89"/>
                    <a:gd name="T40" fmla="*/ 22 w 69"/>
                    <a:gd name="T41" fmla="*/ 32 h 89"/>
                    <a:gd name="T42" fmla="*/ 31 w 69"/>
                    <a:gd name="T43" fmla="*/ 36 h 89"/>
                    <a:gd name="T44" fmla="*/ 40 w 69"/>
                    <a:gd name="T45" fmla="*/ 38 h 89"/>
                    <a:gd name="T46" fmla="*/ 60 w 69"/>
                    <a:gd name="T47" fmla="*/ 45 h 89"/>
                    <a:gd name="T48" fmla="*/ 69 w 69"/>
                    <a:gd name="T49" fmla="*/ 62 h 89"/>
                    <a:gd name="T50" fmla="*/ 60 w 69"/>
                    <a:gd name="T51" fmla="*/ 81 h 89"/>
                    <a:gd name="T52" fmla="*/ 35 w 69"/>
                    <a:gd name="T53" fmla="*/ 89 h 89"/>
                    <a:gd name="T54" fmla="*/ 8 w 69"/>
                    <a:gd name="T55" fmla="*/ 81 h 89"/>
                    <a:gd name="T56" fmla="*/ 0 w 69"/>
                    <a:gd name="T57" fmla="*/ 60 h 89"/>
                    <a:gd name="T58" fmla="*/ 13 w 69"/>
                    <a:gd name="T59" fmla="*/ 60 h 89"/>
                    <a:gd name="T60" fmla="*/ 34 w 69"/>
                    <a:gd name="T61" fmla="*/ 1 h 89"/>
                    <a:gd name="T62" fmla="*/ 34 w 69"/>
                    <a:gd name="T63" fmla="*/ 1 h 89"/>
                    <a:gd name="T64" fmla="*/ 34 w 69"/>
                    <a:gd name="T65" fmla="*/ 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89">
                      <a:moveTo>
                        <a:pt x="13" y="60"/>
                      </a:moveTo>
                      <a:lnTo>
                        <a:pt x="13" y="60"/>
                      </a:lnTo>
                      <a:cubicBezTo>
                        <a:pt x="14" y="64"/>
                        <a:pt x="15" y="68"/>
                        <a:pt x="17" y="70"/>
                      </a:cubicBezTo>
                      <a:cubicBezTo>
                        <a:pt x="20" y="75"/>
                        <a:pt x="27" y="77"/>
                        <a:pt x="35" y="77"/>
                      </a:cubicBezTo>
                      <a:cubicBezTo>
                        <a:pt x="40" y="77"/>
                        <a:pt x="45" y="76"/>
                        <a:pt x="49" y="74"/>
                      </a:cubicBezTo>
                      <a:cubicBezTo>
                        <a:pt x="53" y="72"/>
                        <a:pt x="55" y="68"/>
                        <a:pt x="55" y="63"/>
                      </a:cubicBezTo>
                      <a:cubicBezTo>
                        <a:pt x="55" y="60"/>
                        <a:pt x="53" y="57"/>
                        <a:pt x="50" y="55"/>
                      </a:cubicBezTo>
                      <a:cubicBezTo>
                        <a:pt x="48" y="54"/>
                        <a:pt x="44" y="53"/>
                        <a:pt x="38" y="51"/>
                      </a:cubicBezTo>
                      <a:lnTo>
                        <a:pt x="27" y="48"/>
                      </a:lnTo>
                      <a:cubicBezTo>
                        <a:pt x="20" y="47"/>
                        <a:pt x="15" y="45"/>
                        <a:pt x="11" y="43"/>
                      </a:cubicBezTo>
                      <a:cubicBezTo>
                        <a:pt x="5" y="39"/>
                        <a:pt x="2" y="34"/>
                        <a:pt x="2" y="27"/>
                      </a:cubicBezTo>
                      <a:cubicBezTo>
                        <a:pt x="2" y="19"/>
                        <a:pt x="5" y="13"/>
                        <a:pt x="11" y="8"/>
                      </a:cubicBezTo>
                      <a:cubicBezTo>
                        <a:pt x="16" y="3"/>
                        <a:pt x="24" y="0"/>
                        <a:pt x="34" y="0"/>
                      </a:cubicBezTo>
                      <a:cubicBezTo>
                        <a:pt x="46" y="0"/>
                        <a:pt x="55" y="4"/>
                        <a:pt x="61" y="12"/>
                      </a:cubicBezTo>
                      <a:cubicBezTo>
                        <a:pt x="64" y="16"/>
                        <a:pt x="66" y="21"/>
                        <a:pt x="66" y="27"/>
                      </a:cubicBezTo>
                      <a:lnTo>
                        <a:pt x="53" y="27"/>
                      </a:lnTo>
                      <a:cubicBezTo>
                        <a:pt x="52" y="23"/>
                        <a:pt x="51" y="21"/>
                        <a:pt x="49" y="18"/>
                      </a:cubicBezTo>
                      <a:cubicBezTo>
                        <a:pt x="46" y="14"/>
                        <a:pt x="41" y="12"/>
                        <a:pt x="33" y="12"/>
                      </a:cubicBezTo>
                      <a:cubicBezTo>
                        <a:pt x="27" y="12"/>
                        <a:pt x="23" y="13"/>
                        <a:pt x="21" y="15"/>
                      </a:cubicBezTo>
                      <a:cubicBezTo>
                        <a:pt x="18" y="17"/>
                        <a:pt x="17" y="20"/>
                        <a:pt x="17" y="23"/>
                      </a:cubicBezTo>
                      <a:cubicBezTo>
                        <a:pt x="17" y="27"/>
                        <a:pt x="18" y="30"/>
                        <a:pt x="22" y="32"/>
                      </a:cubicBezTo>
                      <a:cubicBezTo>
                        <a:pt x="24" y="33"/>
                        <a:pt x="27" y="35"/>
                        <a:pt x="31" y="36"/>
                      </a:cubicBezTo>
                      <a:lnTo>
                        <a:pt x="40" y="38"/>
                      </a:lnTo>
                      <a:cubicBezTo>
                        <a:pt x="50" y="40"/>
                        <a:pt x="57" y="43"/>
                        <a:pt x="60" y="45"/>
                      </a:cubicBezTo>
                      <a:cubicBezTo>
                        <a:pt x="66" y="48"/>
                        <a:pt x="69" y="54"/>
                        <a:pt x="69" y="62"/>
                      </a:cubicBezTo>
                      <a:cubicBezTo>
                        <a:pt x="69" y="69"/>
                        <a:pt x="66" y="76"/>
                        <a:pt x="60" y="81"/>
                      </a:cubicBezTo>
                      <a:cubicBezTo>
                        <a:pt x="55" y="86"/>
                        <a:pt x="46" y="89"/>
                        <a:pt x="35" y="89"/>
                      </a:cubicBezTo>
                      <a:cubicBezTo>
                        <a:pt x="22" y="89"/>
                        <a:pt x="13" y="86"/>
                        <a:pt x="8" y="81"/>
                      </a:cubicBezTo>
                      <a:cubicBezTo>
                        <a:pt x="3" y="75"/>
                        <a:pt x="0" y="68"/>
                        <a:pt x="0" y="60"/>
                      </a:cubicBezTo>
                      <a:lnTo>
                        <a:pt x="13" y="60"/>
                      </a:lnTo>
                      <a:close/>
                      <a:moveTo>
                        <a:pt x="34" y="1"/>
                      </a:moveTo>
                      <a:lnTo>
                        <a:pt x="34" y="1"/>
                      </a:lnTo>
                      <a:lnTo>
                        <a:pt x="34" y="1"/>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27" name="Freeform 108"/>
                <p:cNvSpPr>
                  <a:spLocks/>
                </p:cNvSpPr>
                <p:nvPr/>
              </p:nvSpPr>
              <p:spPr bwMode="auto">
                <a:xfrm>
                  <a:off x="3084" y="1325"/>
                  <a:ext cx="60" cy="44"/>
                </a:xfrm>
                <a:custGeom>
                  <a:avLst/>
                  <a:gdLst>
                    <a:gd name="T0" fmla="*/ 16 w 111"/>
                    <a:gd name="T1" fmla="*/ 0 h 83"/>
                    <a:gd name="T2" fmla="*/ 16 w 111"/>
                    <a:gd name="T3" fmla="*/ 0 h 83"/>
                    <a:gd name="T4" fmla="*/ 32 w 111"/>
                    <a:gd name="T5" fmla="*/ 65 h 83"/>
                    <a:gd name="T6" fmla="*/ 48 w 111"/>
                    <a:gd name="T7" fmla="*/ 0 h 83"/>
                    <a:gd name="T8" fmla="*/ 63 w 111"/>
                    <a:gd name="T9" fmla="*/ 0 h 83"/>
                    <a:gd name="T10" fmla="*/ 80 w 111"/>
                    <a:gd name="T11" fmla="*/ 65 h 83"/>
                    <a:gd name="T12" fmla="*/ 97 w 111"/>
                    <a:gd name="T13" fmla="*/ 0 h 83"/>
                    <a:gd name="T14" fmla="*/ 111 w 111"/>
                    <a:gd name="T15" fmla="*/ 0 h 83"/>
                    <a:gd name="T16" fmla="*/ 87 w 111"/>
                    <a:gd name="T17" fmla="*/ 83 h 83"/>
                    <a:gd name="T18" fmla="*/ 72 w 111"/>
                    <a:gd name="T19" fmla="*/ 83 h 83"/>
                    <a:gd name="T20" fmla="*/ 55 w 111"/>
                    <a:gd name="T21" fmla="*/ 18 h 83"/>
                    <a:gd name="T22" fmla="*/ 39 w 111"/>
                    <a:gd name="T23" fmla="*/ 83 h 83"/>
                    <a:gd name="T24" fmla="*/ 24 w 111"/>
                    <a:gd name="T25" fmla="*/ 83 h 83"/>
                    <a:gd name="T26" fmla="*/ 0 w 111"/>
                    <a:gd name="T27" fmla="*/ 0 h 83"/>
                    <a:gd name="T28" fmla="*/ 16 w 111"/>
                    <a:gd name="T2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83">
                      <a:moveTo>
                        <a:pt x="16" y="0"/>
                      </a:moveTo>
                      <a:lnTo>
                        <a:pt x="16" y="0"/>
                      </a:lnTo>
                      <a:lnTo>
                        <a:pt x="32" y="65"/>
                      </a:lnTo>
                      <a:lnTo>
                        <a:pt x="48" y="0"/>
                      </a:lnTo>
                      <a:lnTo>
                        <a:pt x="63" y="0"/>
                      </a:lnTo>
                      <a:lnTo>
                        <a:pt x="80" y="65"/>
                      </a:lnTo>
                      <a:lnTo>
                        <a:pt x="97" y="0"/>
                      </a:lnTo>
                      <a:lnTo>
                        <a:pt x="111" y="0"/>
                      </a:lnTo>
                      <a:lnTo>
                        <a:pt x="87" y="83"/>
                      </a:lnTo>
                      <a:lnTo>
                        <a:pt x="72" y="83"/>
                      </a:lnTo>
                      <a:lnTo>
                        <a:pt x="55" y="18"/>
                      </a:lnTo>
                      <a:lnTo>
                        <a:pt x="39" y="83"/>
                      </a:lnTo>
                      <a:lnTo>
                        <a:pt x="24" y="83"/>
                      </a:lnTo>
                      <a:lnTo>
                        <a:pt x="0" y="0"/>
                      </a:lnTo>
                      <a:lnTo>
                        <a:pt x="16"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28" name="Freeform 109"/>
                <p:cNvSpPr>
                  <a:spLocks noEditPoints="1"/>
                </p:cNvSpPr>
                <p:nvPr/>
              </p:nvSpPr>
              <p:spPr bwMode="auto">
                <a:xfrm>
                  <a:off x="3176" y="1322"/>
                  <a:ext cx="38" cy="48"/>
                </a:xfrm>
                <a:custGeom>
                  <a:avLst/>
                  <a:gdLst>
                    <a:gd name="T0" fmla="*/ 14 w 67"/>
                    <a:gd name="T1" fmla="*/ 2 h 87"/>
                    <a:gd name="T2" fmla="*/ 14 w 67"/>
                    <a:gd name="T3" fmla="*/ 2 h 87"/>
                    <a:gd name="T4" fmla="*/ 14 w 67"/>
                    <a:gd name="T5" fmla="*/ 57 h 87"/>
                    <a:gd name="T6" fmla="*/ 16 w 67"/>
                    <a:gd name="T7" fmla="*/ 67 h 87"/>
                    <a:gd name="T8" fmla="*/ 30 w 67"/>
                    <a:gd name="T9" fmla="*/ 75 h 87"/>
                    <a:gd name="T10" fmla="*/ 50 w 67"/>
                    <a:gd name="T11" fmla="*/ 62 h 87"/>
                    <a:gd name="T12" fmla="*/ 53 w 67"/>
                    <a:gd name="T13" fmla="*/ 42 h 87"/>
                    <a:gd name="T14" fmla="*/ 53 w 67"/>
                    <a:gd name="T15" fmla="*/ 2 h 87"/>
                    <a:gd name="T16" fmla="*/ 67 w 67"/>
                    <a:gd name="T17" fmla="*/ 2 h 87"/>
                    <a:gd name="T18" fmla="*/ 67 w 67"/>
                    <a:gd name="T19" fmla="*/ 85 h 87"/>
                    <a:gd name="T20" fmla="*/ 54 w 67"/>
                    <a:gd name="T21" fmla="*/ 85 h 87"/>
                    <a:gd name="T22" fmla="*/ 54 w 67"/>
                    <a:gd name="T23" fmla="*/ 73 h 87"/>
                    <a:gd name="T24" fmla="*/ 47 w 67"/>
                    <a:gd name="T25" fmla="*/ 81 h 87"/>
                    <a:gd name="T26" fmla="*/ 28 w 67"/>
                    <a:gd name="T27" fmla="*/ 87 h 87"/>
                    <a:gd name="T28" fmla="*/ 3 w 67"/>
                    <a:gd name="T29" fmla="*/ 75 h 87"/>
                    <a:gd name="T30" fmla="*/ 0 w 67"/>
                    <a:gd name="T31" fmla="*/ 58 h 87"/>
                    <a:gd name="T32" fmla="*/ 0 w 67"/>
                    <a:gd name="T33" fmla="*/ 2 h 87"/>
                    <a:gd name="T34" fmla="*/ 14 w 67"/>
                    <a:gd name="T35" fmla="*/ 2 h 87"/>
                    <a:gd name="T36" fmla="*/ 33 w 67"/>
                    <a:gd name="T37" fmla="*/ 0 h 87"/>
                    <a:gd name="T38" fmla="*/ 33 w 67"/>
                    <a:gd name="T39" fmla="*/ 0 h 87"/>
                    <a:gd name="T40" fmla="*/ 33 w 67"/>
                    <a:gd name="T4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87">
                      <a:moveTo>
                        <a:pt x="14" y="2"/>
                      </a:moveTo>
                      <a:lnTo>
                        <a:pt x="14" y="2"/>
                      </a:lnTo>
                      <a:lnTo>
                        <a:pt x="14" y="57"/>
                      </a:lnTo>
                      <a:cubicBezTo>
                        <a:pt x="14" y="61"/>
                        <a:pt x="15" y="65"/>
                        <a:pt x="16" y="67"/>
                      </a:cubicBezTo>
                      <a:cubicBezTo>
                        <a:pt x="19" y="72"/>
                        <a:pt x="23" y="75"/>
                        <a:pt x="30" y="75"/>
                      </a:cubicBezTo>
                      <a:cubicBezTo>
                        <a:pt x="40" y="75"/>
                        <a:pt x="46" y="70"/>
                        <a:pt x="50" y="62"/>
                      </a:cubicBezTo>
                      <a:cubicBezTo>
                        <a:pt x="52" y="57"/>
                        <a:pt x="53" y="51"/>
                        <a:pt x="53" y="42"/>
                      </a:cubicBezTo>
                      <a:lnTo>
                        <a:pt x="53" y="2"/>
                      </a:lnTo>
                      <a:lnTo>
                        <a:pt x="67" y="2"/>
                      </a:lnTo>
                      <a:lnTo>
                        <a:pt x="67" y="85"/>
                      </a:lnTo>
                      <a:lnTo>
                        <a:pt x="54" y="85"/>
                      </a:lnTo>
                      <a:lnTo>
                        <a:pt x="54" y="73"/>
                      </a:lnTo>
                      <a:cubicBezTo>
                        <a:pt x="52" y="76"/>
                        <a:pt x="50" y="78"/>
                        <a:pt x="47" y="81"/>
                      </a:cubicBezTo>
                      <a:cubicBezTo>
                        <a:pt x="42" y="85"/>
                        <a:pt x="35" y="87"/>
                        <a:pt x="28" y="87"/>
                      </a:cubicBezTo>
                      <a:cubicBezTo>
                        <a:pt x="16" y="87"/>
                        <a:pt x="8" y="83"/>
                        <a:pt x="3" y="75"/>
                      </a:cubicBezTo>
                      <a:cubicBezTo>
                        <a:pt x="1" y="71"/>
                        <a:pt x="0" y="65"/>
                        <a:pt x="0" y="58"/>
                      </a:cubicBezTo>
                      <a:lnTo>
                        <a:pt x="0" y="2"/>
                      </a:lnTo>
                      <a:lnTo>
                        <a:pt x="14" y="2"/>
                      </a:lnTo>
                      <a:close/>
                      <a:moveTo>
                        <a:pt x="33" y="0"/>
                      </a:moveTo>
                      <a:lnTo>
                        <a:pt x="33" y="0"/>
                      </a:lnTo>
                      <a:lnTo>
                        <a:pt x="33"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29" name="Freeform 110"/>
                <p:cNvSpPr>
                  <a:spLocks noEditPoints="1"/>
                </p:cNvSpPr>
                <p:nvPr/>
              </p:nvSpPr>
              <p:spPr bwMode="auto">
                <a:xfrm>
                  <a:off x="3224" y="1322"/>
                  <a:ext cx="39" cy="63"/>
                </a:xfrm>
                <a:custGeom>
                  <a:avLst/>
                  <a:gdLst>
                    <a:gd name="T0" fmla="*/ 36 w 73"/>
                    <a:gd name="T1" fmla="*/ 75 h 118"/>
                    <a:gd name="T2" fmla="*/ 36 w 73"/>
                    <a:gd name="T3" fmla="*/ 75 h 118"/>
                    <a:gd name="T4" fmla="*/ 52 w 73"/>
                    <a:gd name="T5" fmla="*/ 67 h 118"/>
                    <a:gd name="T6" fmla="*/ 59 w 73"/>
                    <a:gd name="T7" fmla="*/ 43 h 118"/>
                    <a:gd name="T8" fmla="*/ 56 w 73"/>
                    <a:gd name="T9" fmla="*/ 26 h 118"/>
                    <a:gd name="T10" fmla="*/ 36 w 73"/>
                    <a:gd name="T11" fmla="*/ 12 h 118"/>
                    <a:gd name="T12" fmla="*/ 16 w 73"/>
                    <a:gd name="T13" fmla="*/ 26 h 118"/>
                    <a:gd name="T14" fmla="*/ 13 w 73"/>
                    <a:gd name="T15" fmla="*/ 46 h 118"/>
                    <a:gd name="T16" fmla="*/ 16 w 73"/>
                    <a:gd name="T17" fmla="*/ 63 h 118"/>
                    <a:gd name="T18" fmla="*/ 36 w 73"/>
                    <a:gd name="T19" fmla="*/ 75 h 118"/>
                    <a:gd name="T20" fmla="*/ 36 w 73"/>
                    <a:gd name="T21" fmla="*/ 75 h 118"/>
                    <a:gd name="T22" fmla="*/ 0 w 73"/>
                    <a:gd name="T23" fmla="*/ 2 h 118"/>
                    <a:gd name="T24" fmla="*/ 0 w 73"/>
                    <a:gd name="T25" fmla="*/ 2 h 118"/>
                    <a:gd name="T26" fmla="*/ 14 w 73"/>
                    <a:gd name="T27" fmla="*/ 2 h 118"/>
                    <a:gd name="T28" fmla="*/ 14 w 73"/>
                    <a:gd name="T29" fmla="*/ 13 h 118"/>
                    <a:gd name="T30" fmla="*/ 23 w 73"/>
                    <a:gd name="T31" fmla="*/ 4 h 118"/>
                    <a:gd name="T32" fmla="*/ 39 w 73"/>
                    <a:gd name="T33" fmla="*/ 0 h 118"/>
                    <a:gd name="T34" fmla="*/ 63 w 73"/>
                    <a:gd name="T35" fmla="*/ 10 h 118"/>
                    <a:gd name="T36" fmla="*/ 73 w 73"/>
                    <a:gd name="T37" fmla="*/ 41 h 118"/>
                    <a:gd name="T38" fmla="*/ 59 w 73"/>
                    <a:gd name="T39" fmla="*/ 80 h 118"/>
                    <a:gd name="T40" fmla="*/ 38 w 73"/>
                    <a:gd name="T41" fmla="*/ 88 h 118"/>
                    <a:gd name="T42" fmla="*/ 22 w 73"/>
                    <a:gd name="T43" fmla="*/ 83 h 118"/>
                    <a:gd name="T44" fmla="*/ 14 w 73"/>
                    <a:gd name="T45" fmla="*/ 75 h 118"/>
                    <a:gd name="T46" fmla="*/ 14 w 73"/>
                    <a:gd name="T47" fmla="*/ 118 h 118"/>
                    <a:gd name="T48" fmla="*/ 0 w 73"/>
                    <a:gd name="T49" fmla="*/ 118 h 118"/>
                    <a:gd name="T50" fmla="*/ 0 w 73"/>
                    <a:gd name="T51" fmla="*/ 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18">
                      <a:moveTo>
                        <a:pt x="36" y="75"/>
                      </a:moveTo>
                      <a:lnTo>
                        <a:pt x="36" y="75"/>
                      </a:lnTo>
                      <a:cubicBezTo>
                        <a:pt x="43" y="75"/>
                        <a:pt x="48" y="73"/>
                        <a:pt x="52" y="67"/>
                      </a:cubicBezTo>
                      <a:cubicBezTo>
                        <a:pt x="57" y="62"/>
                        <a:pt x="59" y="54"/>
                        <a:pt x="59" y="43"/>
                      </a:cubicBezTo>
                      <a:cubicBezTo>
                        <a:pt x="59" y="36"/>
                        <a:pt x="58" y="30"/>
                        <a:pt x="56" y="26"/>
                      </a:cubicBezTo>
                      <a:cubicBezTo>
                        <a:pt x="52" y="16"/>
                        <a:pt x="46" y="12"/>
                        <a:pt x="36" y="12"/>
                      </a:cubicBezTo>
                      <a:cubicBezTo>
                        <a:pt x="27" y="12"/>
                        <a:pt x="20" y="17"/>
                        <a:pt x="16" y="26"/>
                      </a:cubicBezTo>
                      <a:cubicBezTo>
                        <a:pt x="14" y="32"/>
                        <a:pt x="13" y="38"/>
                        <a:pt x="13" y="46"/>
                      </a:cubicBezTo>
                      <a:cubicBezTo>
                        <a:pt x="13" y="53"/>
                        <a:pt x="14" y="58"/>
                        <a:pt x="16" y="63"/>
                      </a:cubicBezTo>
                      <a:cubicBezTo>
                        <a:pt x="20" y="71"/>
                        <a:pt x="27" y="75"/>
                        <a:pt x="36" y="75"/>
                      </a:cubicBezTo>
                      <a:lnTo>
                        <a:pt x="36" y="75"/>
                      </a:lnTo>
                      <a:close/>
                      <a:moveTo>
                        <a:pt x="0" y="2"/>
                      </a:moveTo>
                      <a:lnTo>
                        <a:pt x="0" y="2"/>
                      </a:lnTo>
                      <a:lnTo>
                        <a:pt x="14" y="2"/>
                      </a:lnTo>
                      <a:lnTo>
                        <a:pt x="14" y="13"/>
                      </a:lnTo>
                      <a:cubicBezTo>
                        <a:pt x="16" y="9"/>
                        <a:pt x="19" y="6"/>
                        <a:pt x="23" y="4"/>
                      </a:cubicBezTo>
                      <a:cubicBezTo>
                        <a:pt x="27" y="1"/>
                        <a:pt x="33" y="0"/>
                        <a:pt x="39" y="0"/>
                      </a:cubicBezTo>
                      <a:cubicBezTo>
                        <a:pt x="49" y="0"/>
                        <a:pt x="57" y="3"/>
                        <a:pt x="63" y="10"/>
                      </a:cubicBezTo>
                      <a:cubicBezTo>
                        <a:pt x="70" y="18"/>
                        <a:pt x="73" y="28"/>
                        <a:pt x="73" y="41"/>
                      </a:cubicBezTo>
                      <a:cubicBezTo>
                        <a:pt x="73" y="60"/>
                        <a:pt x="69" y="72"/>
                        <a:pt x="59" y="80"/>
                      </a:cubicBezTo>
                      <a:cubicBezTo>
                        <a:pt x="53" y="85"/>
                        <a:pt x="46" y="88"/>
                        <a:pt x="38" y="88"/>
                      </a:cubicBezTo>
                      <a:cubicBezTo>
                        <a:pt x="32" y="88"/>
                        <a:pt x="27" y="86"/>
                        <a:pt x="22" y="83"/>
                      </a:cubicBezTo>
                      <a:cubicBezTo>
                        <a:pt x="20" y="82"/>
                        <a:pt x="17" y="79"/>
                        <a:pt x="14" y="75"/>
                      </a:cubicBezTo>
                      <a:lnTo>
                        <a:pt x="14" y="118"/>
                      </a:lnTo>
                      <a:lnTo>
                        <a:pt x="0" y="118"/>
                      </a:lnTo>
                      <a:lnTo>
                        <a:pt x="0" y="2"/>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30" name="Freeform 111"/>
                <p:cNvSpPr>
                  <a:spLocks noEditPoints="1"/>
                </p:cNvSpPr>
                <p:nvPr/>
              </p:nvSpPr>
              <p:spPr bwMode="auto">
                <a:xfrm>
                  <a:off x="3271" y="1322"/>
                  <a:ext cx="41" cy="65"/>
                </a:xfrm>
                <a:custGeom>
                  <a:avLst/>
                  <a:gdLst>
                    <a:gd name="T0" fmla="*/ 34 w 73"/>
                    <a:gd name="T1" fmla="*/ 0 h 120"/>
                    <a:gd name="T2" fmla="*/ 34 w 73"/>
                    <a:gd name="T3" fmla="*/ 0 h 120"/>
                    <a:gd name="T4" fmla="*/ 52 w 73"/>
                    <a:gd name="T5" fmla="*/ 5 h 120"/>
                    <a:gd name="T6" fmla="*/ 60 w 73"/>
                    <a:gd name="T7" fmla="*/ 13 h 120"/>
                    <a:gd name="T8" fmla="*/ 60 w 73"/>
                    <a:gd name="T9" fmla="*/ 2 h 120"/>
                    <a:gd name="T10" fmla="*/ 73 w 73"/>
                    <a:gd name="T11" fmla="*/ 2 h 120"/>
                    <a:gd name="T12" fmla="*/ 73 w 73"/>
                    <a:gd name="T13" fmla="*/ 78 h 120"/>
                    <a:gd name="T14" fmla="*/ 68 w 73"/>
                    <a:gd name="T15" fmla="*/ 103 h 120"/>
                    <a:gd name="T16" fmla="*/ 35 w 73"/>
                    <a:gd name="T17" fmla="*/ 120 h 120"/>
                    <a:gd name="T18" fmla="*/ 12 w 73"/>
                    <a:gd name="T19" fmla="*/ 114 h 120"/>
                    <a:gd name="T20" fmla="*/ 2 w 73"/>
                    <a:gd name="T21" fmla="*/ 95 h 120"/>
                    <a:gd name="T22" fmla="*/ 16 w 73"/>
                    <a:gd name="T23" fmla="*/ 95 h 120"/>
                    <a:gd name="T24" fmla="*/ 20 w 73"/>
                    <a:gd name="T25" fmla="*/ 104 h 120"/>
                    <a:gd name="T26" fmla="*/ 35 w 73"/>
                    <a:gd name="T27" fmla="*/ 108 h 120"/>
                    <a:gd name="T28" fmla="*/ 56 w 73"/>
                    <a:gd name="T29" fmla="*/ 97 h 120"/>
                    <a:gd name="T30" fmla="*/ 59 w 73"/>
                    <a:gd name="T31" fmla="*/ 73 h 120"/>
                    <a:gd name="T32" fmla="*/ 49 w 73"/>
                    <a:gd name="T33" fmla="*/ 83 h 120"/>
                    <a:gd name="T34" fmla="*/ 33 w 73"/>
                    <a:gd name="T35" fmla="*/ 86 h 120"/>
                    <a:gd name="T36" fmla="*/ 10 w 73"/>
                    <a:gd name="T37" fmla="*/ 76 h 120"/>
                    <a:gd name="T38" fmla="*/ 0 w 73"/>
                    <a:gd name="T39" fmla="*/ 45 h 120"/>
                    <a:gd name="T40" fmla="*/ 10 w 73"/>
                    <a:gd name="T41" fmla="*/ 12 h 120"/>
                    <a:gd name="T42" fmla="*/ 34 w 73"/>
                    <a:gd name="T43" fmla="*/ 0 h 120"/>
                    <a:gd name="T44" fmla="*/ 34 w 73"/>
                    <a:gd name="T45" fmla="*/ 0 h 120"/>
                    <a:gd name="T46" fmla="*/ 60 w 73"/>
                    <a:gd name="T47" fmla="*/ 43 h 120"/>
                    <a:gd name="T48" fmla="*/ 60 w 73"/>
                    <a:gd name="T49" fmla="*/ 43 h 120"/>
                    <a:gd name="T50" fmla="*/ 53 w 73"/>
                    <a:gd name="T51" fmla="*/ 20 h 120"/>
                    <a:gd name="T52" fmla="*/ 37 w 73"/>
                    <a:gd name="T53" fmla="*/ 13 h 120"/>
                    <a:gd name="T54" fmla="*/ 17 w 73"/>
                    <a:gd name="T55" fmla="*/ 26 h 120"/>
                    <a:gd name="T56" fmla="*/ 14 w 73"/>
                    <a:gd name="T57" fmla="*/ 46 h 120"/>
                    <a:gd name="T58" fmla="*/ 20 w 73"/>
                    <a:gd name="T59" fmla="*/ 67 h 120"/>
                    <a:gd name="T60" fmla="*/ 35 w 73"/>
                    <a:gd name="T61" fmla="*/ 74 h 120"/>
                    <a:gd name="T62" fmla="*/ 56 w 73"/>
                    <a:gd name="T63" fmla="*/ 61 h 120"/>
                    <a:gd name="T64" fmla="*/ 60 w 73"/>
                    <a:gd name="T65" fmla="*/ 43 h 120"/>
                    <a:gd name="T66" fmla="*/ 60 w 73"/>
                    <a:gd name="T67" fmla="*/ 43 h 120"/>
                    <a:gd name="T68" fmla="*/ 36 w 73"/>
                    <a:gd name="T69" fmla="*/ 0 h 120"/>
                    <a:gd name="T70" fmla="*/ 36 w 73"/>
                    <a:gd name="T71" fmla="*/ 0 h 120"/>
                    <a:gd name="T72" fmla="*/ 36 w 73"/>
                    <a:gd name="T7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120">
                      <a:moveTo>
                        <a:pt x="34" y="0"/>
                      </a:moveTo>
                      <a:lnTo>
                        <a:pt x="34" y="0"/>
                      </a:lnTo>
                      <a:cubicBezTo>
                        <a:pt x="41" y="0"/>
                        <a:pt x="47" y="2"/>
                        <a:pt x="52" y="5"/>
                      </a:cubicBezTo>
                      <a:cubicBezTo>
                        <a:pt x="54" y="7"/>
                        <a:pt x="57" y="9"/>
                        <a:pt x="60" y="13"/>
                      </a:cubicBezTo>
                      <a:lnTo>
                        <a:pt x="60" y="2"/>
                      </a:lnTo>
                      <a:lnTo>
                        <a:pt x="73" y="2"/>
                      </a:lnTo>
                      <a:lnTo>
                        <a:pt x="73" y="78"/>
                      </a:lnTo>
                      <a:cubicBezTo>
                        <a:pt x="73" y="89"/>
                        <a:pt x="71" y="97"/>
                        <a:pt x="68" y="103"/>
                      </a:cubicBezTo>
                      <a:cubicBezTo>
                        <a:pt x="62" y="114"/>
                        <a:pt x="51" y="120"/>
                        <a:pt x="35" y="120"/>
                      </a:cubicBezTo>
                      <a:cubicBezTo>
                        <a:pt x="26" y="120"/>
                        <a:pt x="19" y="118"/>
                        <a:pt x="12" y="114"/>
                      </a:cubicBezTo>
                      <a:cubicBezTo>
                        <a:pt x="6" y="110"/>
                        <a:pt x="3" y="104"/>
                        <a:pt x="2" y="95"/>
                      </a:cubicBezTo>
                      <a:lnTo>
                        <a:pt x="16" y="95"/>
                      </a:lnTo>
                      <a:cubicBezTo>
                        <a:pt x="17" y="99"/>
                        <a:pt x="18" y="102"/>
                        <a:pt x="20" y="104"/>
                      </a:cubicBezTo>
                      <a:cubicBezTo>
                        <a:pt x="24" y="107"/>
                        <a:pt x="29" y="108"/>
                        <a:pt x="35" y="108"/>
                      </a:cubicBezTo>
                      <a:cubicBezTo>
                        <a:pt x="46" y="108"/>
                        <a:pt x="53" y="105"/>
                        <a:pt x="56" y="97"/>
                      </a:cubicBezTo>
                      <a:cubicBezTo>
                        <a:pt x="58" y="93"/>
                        <a:pt x="59" y="85"/>
                        <a:pt x="59" y="73"/>
                      </a:cubicBezTo>
                      <a:cubicBezTo>
                        <a:pt x="56" y="77"/>
                        <a:pt x="53" y="81"/>
                        <a:pt x="49" y="83"/>
                      </a:cubicBezTo>
                      <a:cubicBezTo>
                        <a:pt x="45" y="85"/>
                        <a:pt x="40" y="86"/>
                        <a:pt x="33" y="86"/>
                      </a:cubicBezTo>
                      <a:cubicBezTo>
                        <a:pt x="24" y="86"/>
                        <a:pt x="16" y="83"/>
                        <a:pt x="10" y="76"/>
                      </a:cubicBezTo>
                      <a:cubicBezTo>
                        <a:pt x="3" y="70"/>
                        <a:pt x="0" y="59"/>
                        <a:pt x="0" y="45"/>
                      </a:cubicBezTo>
                      <a:cubicBezTo>
                        <a:pt x="0" y="31"/>
                        <a:pt x="3" y="20"/>
                        <a:pt x="10" y="12"/>
                      </a:cubicBezTo>
                      <a:cubicBezTo>
                        <a:pt x="17" y="4"/>
                        <a:pt x="25" y="0"/>
                        <a:pt x="34" y="0"/>
                      </a:cubicBezTo>
                      <a:lnTo>
                        <a:pt x="34" y="0"/>
                      </a:lnTo>
                      <a:close/>
                      <a:moveTo>
                        <a:pt x="60" y="43"/>
                      </a:moveTo>
                      <a:lnTo>
                        <a:pt x="60" y="43"/>
                      </a:lnTo>
                      <a:cubicBezTo>
                        <a:pt x="60" y="33"/>
                        <a:pt x="57" y="25"/>
                        <a:pt x="53" y="20"/>
                      </a:cubicBezTo>
                      <a:cubicBezTo>
                        <a:pt x="49" y="15"/>
                        <a:pt x="44" y="13"/>
                        <a:pt x="37" y="13"/>
                      </a:cubicBezTo>
                      <a:cubicBezTo>
                        <a:pt x="27" y="13"/>
                        <a:pt x="20" y="17"/>
                        <a:pt x="17" y="26"/>
                      </a:cubicBezTo>
                      <a:cubicBezTo>
                        <a:pt x="15" y="31"/>
                        <a:pt x="14" y="38"/>
                        <a:pt x="14" y="46"/>
                      </a:cubicBezTo>
                      <a:cubicBezTo>
                        <a:pt x="14" y="55"/>
                        <a:pt x="16" y="62"/>
                        <a:pt x="20" y="67"/>
                      </a:cubicBezTo>
                      <a:cubicBezTo>
                        <a:pt x="23" y="72"/>
                        <a:pt x="29" y="74"/>
                        <a:pt x="35" y="74"/>
                      </a:cubicBezTo>
                      <a:cubicBezTo>
                        <a:pt x="45" y="74"/>
                        <a:pt x="52" y="70"/>
                        <a:pt x="56" y="61"/>
                      </a:cubicBezTo>
                      <a:cubicBezTo>
                        <a:pt x="58" y="56"/>
                        <a:pt x="60" y="50"/>
                        <a:pt x="60" y="43"/>
                      </a:cubicBezTo>
                      <a:lnTo>
                        <a:pt x="60" y="43"/>
                      </a:lnTo>
                      <a:close/>
                      <a:moveTo>
                        <a:pt x="36" y="0"/>
                      </a:moveTo>
                      <a:lnTo>
                        <a:pt x="36" y="0"/>
                      </a:lnTo>
                      <a:lnTo>
                        <a:pt x="36"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31" name="Freeform 112"/>
                <p:cNvSpPr>
                  <a:spLocks/>
                </p:cNvSpPr>
                <p:nvPr/>
              </p:nvSpPr>
              <p:spPr bwMode="auto">
                <a:xfrm>
                  <a:off x="3324" y="1322"/>
                  <a:ext cx="21" cy="47"/>
                </a:xfrm>
                <a:custGeom>
                  <a:avLst/>
                  <a:gdLst>
                    <a:gd name="T0" fmla="*/ 0 w 40"/>
                    <a:gd name="T1" fmla="*/ 2 h 85"/>
                    <a:gd name="T2" fmla="*/ 0 w 40"/>
                    <a:gd name="T3" fmla="*/ 2 h 85"/>
                    <a:gd name="T4" fmla="*/ 13 w 40"/>
                    <a:gd name="T5" fmla="*/ 2 h 85"/>
                    <a:gd name="T6" fmla="*/ 13 w 40"/>
                    <a:gd name="T7" fmla="*/ 16 h 85"/>
                    <a:gd name="T8" fmla="*/ 21 w 40"/>
                    <a:gd name="T9" fmla="*/ 6 h 85"/>
                    <a:gd name="T10" fmla="*/ 35 w 40"/>
                    <a:gd name="T11" fmla="*/ 0 h 85"/>
                    <a:gd name="T12" fmla="*/ 37 w 40"/>
                    <a:gd name="T13" fmla="*/ 0 h 85"/>
                    <a:gd name="T14" fmla="*/ 40 w 40"/>
                    <a:gd name="T15" fmla="*/ 0 h 85"/>
                    <a:gd name="T16" fmla="*/ 40 w 40"/>
                    <a:gd name="T17" fmla="*/ 15 h 85"/>
                    <a:gd name="T18" fmla="*/ 38 w 40"/>
                    <a:gd name="T19" fmla="*/ 15 h 85"/>
                    <a:gd name="T20" fmla="*/ 35 w 40"/>
                    <a:gd name="T21" fmla="*/ 15 h 85"/>
                    <a:gd name="T22" fmla="*/ 19 w 40"/>
                    <a:gd name="T23" fmla="*/ 21 h 85"/>
                    <a:gd name="T24" fmla="*/ 13 w 40"/>
                    <a:gd name="T25" fmla="*/ 37 h 85"/>
                    <a:gd name="T26" fmla="*/ 13 w 40"/>
                    <a:gd name="T27" fmla="*/ 85 h 85"/>
                    <a:gd name="T28" fmla="*/ 0 w 40"/>
                    <a:gd name="T29" fmla="*/ 85 h 85"/>
                    <a:gd name="T30" fmla="*/ 0 w 40"/>
                    <a:gd name="T31" fmla="*/ 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85">
                      <a:moveTo>
                        <a:pt x="0" y="2"/>
                      </a:moveTo>
                      <a:lnTo>
                        <a:pt x="0" y="2"/>
                      </a:lnTo>
                      <a:lnTo>
                        <a:pt x="13" y="2"/>
                      </a:lnTo>
                      <a:lnTo>
                        <a:pt x="13" y="16"/>
                      </a:lnTo>
                      <a:cubicBezTo>
                        <a:pt x="14" y="13"/>
                        <a:pt x="17" y="10"/>
                        <a:pt x="21" y="6"/>
                      </a:cubicBezTo>
                      <a:cubicBezTo>
                        <a:pt x="25" y="2"/>
                        <a:pt x="30" y="0"/>
                        <a:pt x="35" y="0"/>
                      </a:cubicBezTo>
                      <a:cubicBezTo>
                        <a:pt x="36" y="0"/>
                        <a:pt x="36" y="0"/>
                        <a:pt x="37" y="0"/>
                      </a:cubicBezTo>
                      <a:cubicBezTo>
                        <a:pt x="37" y="0"/>
                        <a:pt x="38" y="0"/>
                        <a:pt x="40" y="0"/>
                      </a:cubicBezTo>
                      <a:lnTo>
                        <a:pt x="40" y="15"/>
                      </a:lnTo>
                      <a:cubicBezTo>
                        <a:pt x="39" y="15"/>
                        <a:pt x="38" y="15"/>
                        <a:pt x="38" y="15"/>
                      </a:cubicBezTo>
                      <a:cubicBezTo>
                        <a:pt x="37" y="15"/>
                        <a:pt x="36" y="15"/>
                        <a:pt x="35" y="15"/>
                      </a:cubicBezTo>
                      <a:cubicBezTo>
                        <a:pt x="28" y="15"/>
                        <a:pt x="23" y="17"/>
                        <a:pt x="19" y="21"/>
                      </a:cubicBezTo>
                      <a:cubicBezTo>
                        <a:pt x="15" y="26"/>
                        <a:pt x="13" y="31"/>
                        <a:pt x="13" y="37"/>
                      </a:cubicBezTo>
                      <a:lnTo>
                        <a:pt x="13" y="85"/>
                      </a:lnTo>
                      <a:lnTo>
                        <a:pt x="0" y="85"/>
                      </a:lnTo>
                      <a:lnTo>
                        <a:pt x="0" y="2"/>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32" name="Freeform 113"/>
                <p:cNvSpPr>
                  <a:spLocks noEditPoints="1"/>
                </p:cNvSpPr>
                <p:nvPr/>
              </p:nvSpPr>
              <p:spPr bwMode="auto">
                <a:xfrm>
                  <a:off x="3349" y="1322"/>
                  <a:ext cx="44" cy="48"/>
                </a:xfrm>
                <a:custGeom>
                  <a:avLst/>
                  <a:gdLst>
                    <a:gd name="T0" fmla="*/ 14 w 78"/>
                    <a:gd name="T1" fmla="*/ 63 h 88"/>
                    <a:gd name="T2" fmla="*/ 14 w 78"/>
                    <a:gd name="T3" fmla="*/ 63 h 88"/>
                    <a:gd name="T4" fmla="*/ 19 w 78"/>
                    <a:gd name="T5" fmla="*/ 72 h 88"/>
                    <a:gd name="T6" fmla="*/ 29 w 78"/>
                    <a:gd name="T7" fmla="*/ 76 h 88"/>
                    <a:gd name="T8" fmla="*/ 43 w 78"/>
                    <a:gd name="T9" fmla="*/ 72 h 88"/>
                    <a:gd name="T10" fmla="*/ 55 w 78"/>
                    <a:gd name="T11" fmla="*/ 54 h 88"/>
                    <a:gd name="T12" fmla="*/ 55 w 78"/>
                    <a:gd name="T13" fmla="*/ 42 h 88"/>
                    <a:gd name="T14" fmla="*/ 48 w 78"/>
                    <a:gd name="T15" fmla="*/ 45 h 88"/>
                    <a:gd name="T16" fmla="*/ 40 w 78"/>
                    <a:gd name="T17" fmla="*/ 47 h 88"/>
                    <a:gd name="T18" fmla="*/ 32 w 78"/>
                    <a:gd name="T19" fmla="*/ 48 h 88"/>
                    <a:gd name="T20" fmla="*/ 21 w 78"/>
                    <a:gd name="T21" fmla="*/ 51 h 88"/>
                    <a:gd name="T22" fmla="*/ 14 w 78"/>
                    <a:gd name="T23" fmla="*/ 63 h 88"/>
                    <a:gd name="T24" fmla="*/ 14 w 78"/>
                    <a:gd name="T25" fmla="*/ 63 h 88"/>
                    <a:gd name="T26" fmla="*/ 48 w 78"/>
                    <a:gd name="T27" fmla="*/ 34 h 88"/>
                    <a:gd name="T28" fmla="*/ 48 w 78"/>
                    <a:gd name="T29" fmla="*/ 34 h 88"/>
                    <a:gd name="T30" fmla="*/ 54 w 78"/>
                    <a:gd name="T31" fmla="*/ 30 h 88"/>
                    <a:gd name="T32" fmla="*/ 55 w 78"/>
                    <a:gd name="T33" fmla="*/ 25 h 88"/>
                    <a:gd name="T34" fmla="*/ 50 w 78"/>
                    <a:gd name="T35" fmla="*/ 15 h 88"/>
                    <a:gd name="T36" fmla="*/ 36 w 78"/>
                    <a:gd name="T37" fmla="*/ 11 h 88"/>
                    <a:gd name="T38" fmla="*/ 20 w 78"/>
                    <a:gd name="T39" fmla="*/ 17 h 88"/>
                    <a:gd name="T40" fmla="*/ 17 w 78"/>
                    <a:gd name="T41" fmla="*/ 27 h 88"/>
                    <a:gd name="T42" fmla="*/ 4 w 78"/>
                    <a:gd name="T43" fmla="*/ 27 h 88"/>
                    <a:gd name="T44" fmla="*/ 14 w 78"/>
                    <a:gd name="T45" fmla="*/ 6 h 88"/>
                    <a:gd name="T46" fmla="*/ 36 w 78"/>
                    <a:gd name="T47" fmla="*/ 0 h 88"/>
                    <a:gd name="T48" fmla="*/ 60 w 78"/>
                    <a:gd name="T49" fmla="*/ 5 h 88"/>
                    <a:gd name="T50" fmla="*/ 69 w 78"/>
                    <a:gd name="T51" fmla="*/ 23 h 88"/>
                    <a:gd name="T52" fmla="*/ 69 w 78"/>
                    <a:gd name="T53" fmla="*/ 71 h 88"/>
                    <a:gd name="T54" fmla="*/ 70 w 78"/>
                    <a:gd name="T55" fmla="*/ 74 h 88"/>
                    <a:gd name="T56" fmla="*/ 74 w 78"/>
                    <a:gd name="T57" fmla="*/ 75 h 88"/>
                    <a:gd name="T58" fmla="*/ 76 w 78"/>
                    <a:gd name="T59" fmla="*/ 75 h 88"/>
                    <a:gd name="T60" fmla="*/ 78 w 78"/>
                    <a:gd name="T61" fmla="*/ 75 h 88"/>
                    <a:gd name="T62" fmla="*/ 78 w 78"/>
                    <a:gd name="T63" fmla="*/ 85 h 88"/>
                    <a:gd name="T64" fmla="*/ 73 w 78"/>
                    <a:gd name="T65" fmla="*/ 86 h 88"/>
                    <a:gd name="T66" fmla="*/ 69 w 78"/>
                    <a:gd name="T67" fmla="*/ 87 h 88"/>
                    <a:gd name="T68" fmla="*/ 58 w 78"/>
                    <a:gd name="T69" fmla="*/ 81 h 88"/>
                    <a:gd name="T70" fmla="*/ 56 w 78"/>
                    <a:gd name="T71" fmla="*/ 74 h 88"/>
                    <a:gd name="T72" fmla="*/ 43 w 78"/>
                    <a:gd name="T73" fmla="*/ 83 h 88"/>
                    <a:gd name="T74" fmla="*/ 26 w 78"/>
                    <a:gd name="T75" fmla="*/ 88 h 88"/>
                    <a:gd name="T76" fmla="*/ 7 w 78"/>
                    <a:gd name="T77" fmla="*/ 81 h 88"/>
                    <a:gd name="T78" fmla="*/ 0 w 78"/>
                    <a:gd name="T79" fmla="*/ 63 h 88"/>
                    <a:gd name="T80" fmla="*/ 7 w 78"/>
                    <a:gd name="T81" fmla="*/ 45 h 88"/>
                    <a:gd name="T82" fmla="*/ 26 w 78"/>
                    <a:gd name="T83" fmla="*/ 37 h 88"/>
                    <a:gd name="T84" fmla="*/ 48 w 78"/>
                    <a:gd name="T85" fmla="*/ 34 h 88"/>
                    <a:gd name="T86" fmla="*/ 36 w 78"/>
                    <a:gd name="T87" fmla="*/ 0 h 88"/>
                    <a:gd name="T88" fmla="*/ 36 w 78"/>
                    <a:gd name="T89" fmla="*/ 0 h 88"/>
                    <a:gd name="T90" fmla="*/ 36 w 78"/>
                    <a:gd name="T9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8" h="88">
                      <a:moveTo>
                        <a:pt x="14" y="63"/>
                      </a:moveTo>
                      <a:lnTo>
                        <a:pt x="14" y="63"/>
                      </a:lnTo>
                      <a:cubicBezTo>
                        <a:pt x="14" y="67"/>
                        <a:pt x="16" y="70"/>
                        <a:pt x="19" y="72"/>
                      </a:cubicBezTo>
                      <a:cubicBezTo>
                        <a:pt x="21" y="75"/>
                        <a:pt x="25" y="76"/>
                        <a:pt x="29" y="76"/>
                      </a:cubicBezTo>
                      <a:cubicBezTo>
                        <a:pt x="34" y="76"/>
                        <a:pt x="39" y="75"/>
                        <a:pt x="43" y="72"/>
                      </a:cubicBezTo>
                      <a:cubicBezTo>
                        <a:pt x="51" y="69"/>
                        <a:pt x="55" y="62"/>
                        <a:pt x="55" y="54"/>
                      </a:cubicBezTo>
                      <a:lnTo>
                        <a:pt x="55" y="42"/>
                      </a:lnTo>
                      <a:cubicBezTo>
                        <a:pt x="53" y="44"/>
                        <a:pt x="51" y="44"/>
                        <a:pt x="48" y="45"/>
                      </a:cubicBezTo>
                      <a:cubicBezTo>
                        <a:pt x="46" y="46"/>
                        <a:pt x="43" y="46"/>
                        <a:pt x="40" y="47"/>
                      </a:cubicBezTo>
                      <a:lnTo>
                        <a:pt x="32" y="48"/>
                      </a:lnTo>
                      <a:cubicBezTo>
                        <a:pt x="27" y="49"/>
                        <a:pt x="23" y="50"/>
                        <a:pt x="21" y="51"/>
                      </a:cubicBezTo>
                      <a:cubicBezTo>
                        <a:pt x="16" y="53"/>
                        <a:pt x="14" y="57"/>
                        <a:pt x="14" y="63"/>
                      </a:cubicBezTo>
                      <a:lnTo>
                        <a:pt x="14" y="63"/>
                      </a:lnTo>
                      <a:close/>
                      <a:moveTo>
                        <a:pt x="48" y="34"/>
                      </a:moveTo>
                      <a:lnTo>
                        <a:pt x="48" y="34"/>
                      </a:lnTo>
                      <a:cubicBezTo>
                        <a:pt x="51" y="34"/>
                        <a:pt x="53" y="33"/>
                        <a:pt x="54" y="30"/>
                      </a:cubicBezTo>
                      <a:cubicBezTo>
                        <a:pt x="55" y="29"/>
                        <a:pt x="55" y="27"/>
                        <a:pt x="55" y="25"/>
                      </a:cubicBezTo>
                      <a:cubicBezTo>
                        <a:pt x="55" y="20"/>
                        <a:pt x="54" y="17"/>
                        <a:pt x="50" y="15"/>
                      </a:cubicBezTo>
                      <a:cubicBezTo>
                        <a:pt x="47" y="13"/>
                        <a:pt x="42" y="11"/>
                        <a:pt x="36" y="11"/>
                      </a:cubicBezTo>
                      <a:cubicBezTo>
                        <a:pt x="28" y="11"/>
                        <a:pt x="23" y="13"/>
                        <a:pt x="20" y="17"/>
                      </a:cubicBezTo>
                      <a:cubicBezTo>
                        <a:pt x="18" y="20"/>
                        <a:pt x="17" y="23"/>
                        <a:pt x="17" y="27"/>
                      </a:cubicBezTo>
                      <a:lnTo>
                        <a:pt x="4" y="27"/>
                      </a:lnTo>
                      <a:cubicBezTo>
                        <a:pt x="4" y="17"/>
                        <a:pt x="7" y="10"/>
                        <a:pt x="14" y="6"/>
                      </a:cubicBezTo>
                      <a:cubicBezTo>
                        <a:pt x="20" y="2"/>
                        <a:pt x="28" y="0"/>
                        <a:pt x="36" y="0"/>
                      </a:cubicBezTo>
                      <a:cubicBezTo>
                        <a:pt x="46" y="0"/>
                        <a:pt x="54" y="2"/>
                        <a:pt x="60" y="5"/>
                      </a:cubicBezTo>
                      <a:cubicBezTo>
                        <a:pt x="66" y="9"/>
                        <a:pt x="69" y="15"/>
                        <a:pt x="69" y="23"/>
                      </a:cubicBezTo>
                      <a:lnTo>
                        <a:pt x="69" y="71"/>
                      </a:lnTo>
                      <a:cubicBezTo>
                        <a:pt x="69" y="72"/>
                        <a:pt x="69" y="73"/>
                        <a:pt x="70" y="74"/>
                      </a:cubicBezTo>
                      <a:cubicBezTo>
                        <a:pt x="70" y="75"/>
                        <a:pt x="72" y="75"/>
                        <a:pt x="74" y="75"/>
                      </a:cubicBezTo>
                      <a:cubicBezTo>
                        <a:pt x="74" y="75"/>
                        <a:pt x="75" y="75"/>
                        <a:pt x="76" y="75"/>
                      </a:cubicBezTo>
                      <a:cubicBezTo>
                        <a:pt x="76" y="75"/>
                        <a:pt x="77" y="75"/>
                        <a:pt x="78" y="75"/>
                      </a:cubicBezTo>
                      <a:lnTo>
                        <a:pt x="78" y="85"/>
                      </a:lnTo>
                      <a:cubicBezTo>
                        <a:pt x="76" y="86"/>
                        <a:pt x="74" y="86"/>
                        <a:pt x="73" y="86"/>
                      </a:cubicBezTo>
                      <a:cubicBezTo>
                        <a:pt x="72" y="87"/>
                        <a:pt x="70" y="87"/>
                        <a:pt x="69" y="87"/>
                      </a:cubicBezTo>
                      <a:cubicBezTo>
                        <a:pt x="64" y="87"/>
                        <a:pt x="60" y="85"/>
                        <a:pt x="58" y="81"/>
                      </a:cubicBezTo>
                      <a:cubicBezTo>
                        <a:pt x="57" y="80"/>
                        <a:pt x="56" y="77"/>
                        <a:pt x="56" y="74"/>
                      </a:cubicBezTo>
                      <a:cubicBezTo>
                        <a:pt x="53" y="78"/>
                        <a:pt x="49" y="81"/>
                        <a:pt x="43" y="83"/>
                      </a:cubicBezTo>
                      <a:cubicBezTo>
                        <a:pt x="38" y="86"/>
                        <a:pt x="32" y="88"/>
                        <a:pt x="26" y="88"/>
                      </a:cubicBezTo>
                      <a:cubicBezTo>
                        <a:pt x="18" y="88"/>
                        <a:pt x="12" y="85"/>
                        <a:pt x="7" y="81"/>
                      </a:cubicBezTo>
                      <a:cubicBezTo>
                        <a:pt x="2" y="76"/>
                        <a:pt x="0" y="70"/>
                        <a:pt x="0" y="63"/>
                      </a:cubicBezTo>
                      <a:cubicBezTo>
                        <a:pt x="0" y="55"/>
                        <a:pt x="2" y="49"/>
                        <a:pt x="7" y="45"/>
                      </a:cubicBezTo>
                      <a:cubicBezTo>
                        <a:pt x="12" y="41"/>
                        <a:pt x="18" y="38"/>
                        <a:pt x="26" y="37"/>
                      </a:cubicBezTo>
                      <a:lnTo>
                        <a:pt x="48" y="34"/>
                      </a:lnTo>
                      <a:close/>
                      <a:moveTo>
                        <a:pt x="36" y="0"/>
                      </a:moveTo>
                      <a:lnTo>
                        <a:pt x="36" y="0"/>
                      </a:lnTo>
                      <a:lnTo>
                        <a:pt x="36"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33" name="Freeform 114"/>
                <p:cNvSpPr>
                  <a:spLocks noEditPoints="1"/>
                </p:cNvSpPr>
                <p:nvPr/>
              </p:nvSpPr>
              <p:spPr bwMode="auto">
                <a:xfrm>
                  <a:off x="3398" y="1309"/>
                  <a:ext cx="41" cy="62"/>
                </a:xfrm>
                <a:custGeom>
                  <a:avLst/>
                  <a:gdLst>
                    <a:gd name="T0" fmla="*/ 15 w 74"/>
                    <a:gd name="T1" fmla="*/ 74 h 118"/>
                    <a:gd name="T2" fmla="*/ 15 w 74"/>
                    <a:gd name="T3" fmla="*/ 74 h 118"/>
                    <a:gd name="T4" fmla="*/ 21 w 74"/>
                    <a:gd name="T5" fmla="*/ 97 h 118"/>
                    <a:gd name="T6" fmla="*/ 39 w 74"/>
                    <a:gd name="T7" fmla="*/ 106 h 118"/>
                    <a:gd name="T8" fmla="*/ 55 w 74"/>
                    <a:gd name="T9" fmla="*/ 97 h 118"/>
                    <a:gd name="T10" fmla="*/ 61 w 74"/>
                    <a:gd name="T11" fmla="*/ 73 h 118"/>
                    <a:gd name="T12" fmla="*/ 55 w 74"/>
                    <a:gd name="T13" fmla="*/ 50 h 118"/>
                    <a:gd name="T14" fmla="*/ 39 w 74"/>
                    <a:gd name="T15" fmla="*/ 42 h 118"/>
                    <a:gd name="T16" fmla="*/ 22 w 74"/>
                    <a:gd name="T17" fmla="*/ 50 h 118"/>
                    <a:gd name="T18" fmla="*/ 15 w 74"/>
                    <a:gd name="T19" fmla="*/ 74 h 118"/>
                    <a:gd name="T20" fmla="*/ 15 w 74"/>
                    <a:gd name="T21" fmla="*/ 74 h 118"/>
                    <a:gd name="T22" fmla="*/ 36 w 74"/>
                    <a:gd name="T23" fmla="*/ 30 h 118"/>
                    <a:gd name="T24" fmla="*/ 36 w 74"/>
                    <a:gd name="T25" fmla="*/ 30 h 118"/>
                    <a:gd name="T26" fmla="*/ 52 w 74"/>
                    <a:gd name="T27" fmla="*/ 34 h 118"/>
                    <a:gd name="T28" fmla="*/ 61 w 74"/>
                    <a:gd name="T29" fmla="*/ 42 h 118"/>
                    <a:gd name="T30" fmla="*/ 61 w 74"/>
                    <a:gd name="T31" fmla="*/ 0 h 118"/>
                    <a:gd name="T32" fmla="*/ 74 w 74"/>
                    <a:gd name="T33" fmla="*/ 0 h 118"/>
                    <a:gd name="T34" fmla="*/ 74 w 74"/>
                    <a:gd name="T35" fmla="*/ 115 h 118"/>
                    <a:gd name="T36" fmla="*/ 62 w 74"/>
                    <a:gd name="T37" fmla="*/ 115 h 118"/>
                    <a:gd name="T38" fmla="*/ 62 w 74"/>
                    <a:gd name="T39" fmla="*/ 103 h 118"/>
                    <a:gd name="T40" fmla="*/ 50 w 74"/>
                    <a:gd name="T41" fmla="*/ 114 h 118"/>
                    <a:gd name="T42" fmla="*/ 35 w 74"/>
                    <a:gd name="T43" fmla="*/ 118 h 118"/>
                    <a:gd name="T44" fmla="*/ 11 w 74"/>
                    <a:gd name="T45" fmla="*/ 106 h 118"/>
                    <a:gd name="T46" fmla="*/ 0 w 74"/>
                    <a:gd name="T47" fmla="*/ 75 h 118"/>
                    <a:gd name="T48" fmla="*/ 10 w 74"/>
                    <a:gd name="T49" fmla="*/ 43 h 118"/>
                    <a:gd name="T50" fmla="*/ 36 w 74"/>
                    <a:gd name="T51" fmla="*/ 30 h 118"/>
                    <a:gd name="T52" fmla="*/ 36 w 74"/>
                    <a:gd name="T53" fmla="*/ 3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4" h="118">
                      <a:moveTo>
                        <a:pt x="15" y="74"/>
                      </a:moveTo>
                      <a:lnTo>
                        <a:pt x="15" y="74"/>
                      </a:lnTo>
                      <a:cubicBezTo>
                        <a:pt x="15" y="83"/>
                        <a:pt x="17" y="91"/>
                        <a:pt x="21" y="97"/>
                      </a:cubicBezTo>
                      <a:cubicBezTo>
                        <a:pt x="25" y="103"/>
                        <a:pt x="31" y="106"/>
                        <a:pt x="39" y="106"/>
                      </a:cubicBezTo>
                      <a:cubicBezTo>
                        <a:pt x="46" y="106"/>
                        <a:pt x="51" y="103"/>
                        <a:pt x="55" y="97"/>
                      </a:cubicBezTo>
                      <a:cubicBezTo>
                        <a:pt x="59" y="92"/>
                        <a:pt x="61" y="84"/>
                        <a:pt x="61" y="73"/>
                      </a:cubicBezTo>
                      <a:cubicBezTo>
                        <a:pt x="61" y="63"/>
                        <a:pt x="59" y="55"/>
                        <a:pt x="55" y="50"/>
                      </a:cubicBezTo>
                      <a:cubicBezTo>
                        <a:pt x="51" y="45"/>
                        <a:pt x="45" y="42"/>
                        <a:pt x="39" y="42"/>
                      </a:cubicBezTo>
                      <a:cubicBezTo>
                        <a:pt x="32" y="42"/>
                        <a:pt x="26" y="45"/>
                        <a:pt x="22" y="50"/>
                      </a:cubicBezTo>
                      <a:cubicBezTo>
                        <a:pt x="17" y="56"/>
                        <a:pt x="15" y="64"/>
                        <a:pt x="15" y="74"/>
                      </a:cubicBezTo>
                      <a:lnTo>
                        <a:pt x="15" y="74"/>
                      </a:lnTo>
                      <a:close/>
                      <a:moveTo>
                        <a:pt x="36" y="30"/>
                      </a:moveTo>
                      <a:lnTo>
                        <a:pt x="36" y="30"/>
                      </a:lnTo>
                      <a:cubicBezTo>
                        <a:pt x="43" y="30"/>
                        <a:pt x="48" y="32"/>
                        <a:pt x="52" y="34"/>
                      </a:cubicBezTo>
                      <a:cubicBezTo>
                        <a:pt x="55" y="36"/>
                        <a:pt x="58" y="38"/>
                        <a:pt x="61" y="42"/>
                      </a:cubicBezTo>
                      <a:lnTo>
                        <a:pt x="61" y="0"/>
                      </a:lnTo>
                      <a:lnTo>
                        <a:pt x="74" y="0"/>
                      </a:lnTo>
                      <a:lnTo>
                        <a:pt x="74" y="115"/>
                      </a:lnTo>
                      <a:lnTo>
                        <a:pt x="62" y="115"/>
                      </a:lnTo>
                      <a:lnTo>
                        <a:pt x="62" y="103"/>
                      </a:lnTo>
                      <a:cubicBezTo>
                        <a:pt x="58" y="108"/>
                        <a:pt x="54" y="112"/>
                        <a:pt x="50" y="114"/>
                      </a:cubicBezTo>
                      <a:cubicBezTo>
                        <a:pt x="46" y="117"/>
                        <a:pt x="40" y="118"/>
                        <a:pt x="35" y="118"/>
                      </a:cubicBezTo>
                      <a:cubicBezTo>
                        <a:pt x="25" y="118"/>
                        <a:pt x="17" y="114"/>
                        <a:pt x="11" y="106"/>
                      </a:cubicBezTo>
                      <a:cubicBezTo>
                        <a:pt x="4" y="98"/>
                        <a:pt x="0" y="88"/>
                        <a:pt x="0" y="75"/>
                      </a:cubicBezTo>
                      <a:cubicBezTo>
                        <a:pt x="0" y="63"/>
                        <a:pt x="4" y="52"/>
                        <a:pt x="10" y="43"/>
                      </a:cubicBezTo>
                      <a:cubicBezTo>
                        <a:pt x="16" y="35"/>
                        <a:pt x="25" y="30"/>
                        <a:pt x="36" y="30"/>
                      </a:cubicBezTo>
                      <a:lnTo>
                        <a:pt x="36" y="3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34" name="Freeform 115"/>
                <p:cNvSpPr>
                  <a:spLocks noEditPoints="1"/>
                </p:cNvSpPr>
                <p:nvPr/>
              </p:nvSpPr>
              <p:spPr bwMode="auto">
                <a:xfrm>
                  <a:off x="3447" y="1322"/>
                  <a:ext cx="41" cy="48"/>
                </a:xfrm>
                <a:custGeom>
                  <a:avLst/>
                  <a:gdLst>
                    <a:gd name="T0" fmla="*/ 39 w 76"/>
                    <a:gd name="T1" fmla="*/ 0 h 88"/>
                    <a:gd name="T2" fmla="*/ 39 w 76"/>
                    <a:gd name="T3" fmla="*/ 0 h 88"/>
                    <a:gd name="T4" fmla="*/ 56 w 76"/>
                    <a:gd name="T5" fmla="*/ 4 h 88"/>
                    <a:gd name="T6" fmla="*/ 69 w 76"/>
                    <a:gd name="T7" fmla="*/ 15 h 88"/>
                    <a:gd name="T8" fmla="*/ 74 w 76"/>
                    <a:gd name="T9" fmla="*/ 29 h 88"/>
                    <a:gd name="T10" fmla="*/ 76 w 76"/>
                    <a:gd name="T11" fmla="*/ 48 h 88"/>
                    <a:gd name="T12" fmla="*/ 15 w 76"/>
                    <a:gd name="T13" fmla="*/ 48 h 88"/>
                    <a:gd name="T14" fmla="*/ 21 w 76"/>
                    <a:gd name="T15" fmla="*/ 68 h 88"/>
                    <a:gd name="T16" fmla="*/ 38 w 76"/>
                    <a:gd name="T17" fmla="*/ 76 h 88"/>
                    <a:gd name="T18" fmla="*/ 55 w 76"/>
                    <a:gd name="T19" fmla="*/ 68 h 88"/>
                    <a:gd name="T20" fmla="*/ 61 w 76"/>
                    <a:gd name="T21" fmla="*/ 59 h 88"/>
                    <a:gd name="T22" fmla="*/ 74 w 76"/>
                    <a:gd name="T23" fmla="*/ 59 h 88"/>
                    <a:gd name="T24" fmla="*/ 71 w 76"/>
                    <a:gd name="T25" fmla="*/ 69 h 88"/>
                    <a:gd name="T26" fmla="*/ 64 w 76"/>
                    <a:gd name="T27" fmla="*/ 78 h 88"/>
                    <a:gd name="T28" fmla="*/ 48 w 76"/>
                    <a:gd name="T29" fmla="*/ 87 h 88"/>
                    <a:gd name="T30" fmla="*/ 37 w 76"/>
                    <a:gd name="T31" fmla="*/ 88 h 88"/>
                    <a:gd name="T32" fmla="*/ 11 w 76"/>
                    <a:gd name="T33" fmla="*/ 76 h 88"/>
                    <a:gd name="T34" fmla="*/ 0 w 76"/>
                    <a:gd name="T35" fmla="*/ 45 h 88"/>
                    <a:gd name="T36" fmla="*/ 11 w 76"/>
                    <a:gd name="T37" fmla="*/ 12 h 88"/>
                    <a:gd name="T38" fmla="*/ 39 w 76"/>
                    <a:gd name="T39" fmla="*/ 0 h 88"/>
                    <a:gd name="T40" fmla="*/ 39 w 76"/>
                    <a:gd name="T41" fmla="*/ 0 h 88"/>
                    <a:gd name="T42" fmla="*/ 61 w 76"/>
                    <a:gd name="T43" fmla="*/ 37 h 88"/>
                    <a:gd name="T44" fmla="*/ 61 w 76"/>
                    <a:gd name="T45" fmla="*/ 37 h 88"/>
                    <a:gd name="T46" fmla="*/ 57 w 76"/>
                    <a:gd name="T47" fmla="*/ 22 h 88"/>
                    <a:gd name="T48" fmla="*/ 38 w 76"/>
                    <a:gd name="T49" fmla="*/ 12 h 88"/>
                    <a:gd name="T50" fmla="*/ 22 w 76"/>
                    <a:gd name="T51" fmla="*/ 19 h 88"/>
                    <a:gd name="T52" fmla="*/ 15 w 76"/>
                    <a:gd name="T53" fmla="*/ 37 h 88"/>
                    <a:gd name="T54" fmla="*/ 61 w 76"/>
                    <a:gd name="T55" fmla="*/ 37 h 88"/>
                    <a:gd name="T56" fmla="*/ 38 w 76"/>
                    <a:gd name="T57" fmla="*/ 0 h 88"/>
                    <a:gd name="T58" fmla="*/ 38 w 76"/>
                    <a:gd name="T59" fmla="*/ 0 h 88"/>
                    <a:gd name="T60" fmla="*/ 38 w 76"/>
                    <a:gd name="T6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88">
                      <a:moveTo>
                        <a:pt x="39" y="0"/>
                      </a:moveTo>
                      <a:lnTo>
                        <a:pt x="39" y="0"/>
                      </a:lnTo>
                      <a:cubicBezTo>
                        <a:pt x="45" y="0"/>
                        <a:pt x="51" y="1"/>
                        <a:pt x="56" y="4"/>
                      </a:cubicBezTo>
                      <a:cubicBezTo>
                        <a:pt x="62" y="7"/>
                        <a:pt x="66" y="10"/>
                        <a:pt x="69" y="15"/>
                      </a:cubicBezTo>
                      <a:cubicBezTo>
                        <a:pt x="72" y="19"/>
                        <a:pt x="73" y="24"/>
                        <a:pt x="74" y="29"/>
                      </a:cubicBezTo>
                      <a:cubicBezTo>
                        <a:pt x="75" y="33"/>
                        <a:pt x="76" y="39"/>
                        <a:pt x="76" y="48"/>
                      </a:cubicBezTo>
                      <a:lnTo>
                        <a:pt x="15" y="48"/>
                      </a:lnTo>
                      <a:cubicBezTo>
                        <a:pt x="15" y="56"/>
                        <a:pt x="17" y="63"/>
                        <a:pt x="21" y="68"/>
                      </a:cubicBezTo>
                      <a:cubicBezTo>
                        <a:pt x="24" y="73"/>
                        <a:pt x="30" y="76"/>
                        <a:pt x="38" y="76"/>
                      </a:cubicBezTo>
                      <a:cubicBezTo>
                        <a:pt x="45" y="76"/>
                        <a:pt x="51" y="73"/>
                        <a:pt x="55" y="68"/>
                      </a:cubicBezTo>
                      <a:cubicBezTo>
                        <a:pt x="58" y="66"/>
                        <a:pt x="60" y="62"/>
                        <a:pt x="61" y="59"/>
                      </a:cubicBezTo>
                      <a:lnTo>
                        <a:pt x="74" y="59"/>
                      </a:lnTo>
                      <a:cubicBezTo>
                        <a:pt x="74" y="62"/>
                        <a:pt x="73" y="65"/>
                        <a:pt x="71" y="69"/>
                      </a:cubicBezTo>
                      <a:cubicBezTo>
                        <a:pt x="69" y="73"/>
                        <a:pt x="67" y="76"/>
                        <a:pt x="64" y="78"/>
                      </a:cubicBezTo>
                      <a:cubicBezTo>
                        <a:pt x="60" y="82"/>
                        <a:pt x="54" y="85"/>
                        <a:pt x="48" y="87"/>
                      </a:cubicBezTo>
                      <a:cubicBezTo>
                        <a:pt x="45" y="87"/>
                        <a:pt x="41" y="88"/>
                        <a:pt x="37" y="88"/>
                      </a:cubicBezTo>
                      <a:cubicBezTo>
                        <a:pt x="26" y="88"/>
                        <a:pt x="18" y="84"/>
                        <a:pt x="11" y="76"/>
                      </a:cubicBezTo>
                      <a:cubicBezTo>
                        <a:pt x="3" y="69"/>
                        <a:pt x="0" y="58"/>
                        <a:pt x="0" y="45"/>
                      </a:cubicBezTo>
                      <a:cubicBezTo>
                        <a:pt x="0" y="31"/>
                        <a:pt x="3" y="21"/>
                        <a:pt x="11" y="12"/>
                      </a:cubicBezTo>
                      <a:cubicBezTo>
                        <a:pt x="18" y="4"/>
                        <a:pt x="27" y="0"/>
                        <a:pt x="39" y="0"/>
                      </a:cubicBezTo>
                      <a:lnTo>
                        <a:pt x="39" y="0"/>
                      </a:lnTo>
                      <a:close/>
                      <a:moveTo>
                        <a:pt x="61" y="37"/>
                      </a:moveTo>
                      <a:lnTo>
                        <a:pt x="61" y="37"/>
                      </a:lnTo>
                      <a:cubicBezTo>
                        <a:pt x="61" y="31"/>
                        <a:pt x="59" y="26"/>
                        <a:pt x="57" y="22"/>
                      </a:cubicBezTo>
                      <a:cubicBezTo>
                        <a:pt x="53" y="15"/>
                        <a:pt x="47" y="12"/>
                        <a:pt x="38" y="12"/>
                      </a:cubicBezTo>
                      <a:cubicBezTo>
                        <a:pt x="32" y="12"/>
                        <a:pt x="26" y="14"/>
                        <a:pt x="22" y="19"/>
                      </a:cubicBezTo>
                      <a:cubicBezTo>
                        <a:pt x="18" y="24"/>
                        <a:pt x="15" y="29"/>
                        <a:pt x="15" y="37"/>
                      </a:cubicBezTo>
                      <a:lnTo>
                        <a:pt x="61" y="37"/>
                      </a:lnTo>
                      <a:close/>
                      <a:moveTo>
                        <a:pt x="38" y="0"/>
                      </a:moveTo>
                      <a:lnTo>
                        <a:pt x="38" y="0"/>
                      </a:lnTo>
                      <a:lnTo>
                        <a:pt x="38"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35" name="Freeform 116"/>
                <p:cNvSpPr>
                  <a:spLocks noEditPoints="1"/>
                </p:cNvSpPr>
                <p:nvPr/>
              </p:nvSpPr>
              <p:spPr bwMode="auto">
                <a:xfrm>
                  <a:off x="470" y="2044"/>
                  <a:ext cx="621" cy="200"/>
                </a:xfrm>
                <a:custGeom>
                  <a:avLst/>
                  <a:gdLst>
                    <a:gd name="T0" fmla="*/ 0 w 1134"/>
                    <a:gd name="T1" fmla="*/ 0 h 378"/>
                    <a:gd name="T2" fmla="*/ 0 w 1134"/>
                    <a:gd name="T3" fmla="*/ 0 h 378"/>
                    <a:gd name="T4" fmla="*/ 1134 w 1134"/>
                    <a:gd name="T5" fmla="*/ 0 h 378"/>
                    <a:gd name="T6" fmla="*/ 1134 w 1134"/>
                    <a:gd name="T7" fmla="*/ 378 h 378"/>
                    <a:gd name="T8" fmla="*/ 0 w 1134"/>
                    <a:gd name="T9" fmla="*/ 378 h 378"/>
                    <a:gd name="T10" fmla="*/ 0 w 1134"/>
                    <a:gd name="T11" fmla="*/ 0 h 378"/>
                    <a:gd name="T12" fmla="*/ 0 w 1134"/>
                    <a:gd name="T13" fmla="*/ 0 h 378"/>
                    <a:gd name="T14" fmla="*/ 0 w 1134"/>
                    <a:gd name="T15" fmla="*/ 0 h 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4" h="378">
                      <a:moveTo>
                        <a:pt x="0" y="0"/>
                      </a:moveTo>
                      <a:lnTo>
                        <a:pt x="0" y="0"/>
                      </a:lnTo>
                      <a:lnTo>
                        <a:pt x="1134" y="0"/>
                      </a:lnTo>
                      <a:lnTo>
                        <a:pt x="1134" y="378"/>
                      </a:lnTo>
                      <a:lnTo>
                        <a:pt x="0" y="378"/>
                      </a:lnTo>
                      <a:lnTo>
                        <a:pt x="0" y="0"/>
                      </a:lnTo>
                      <a:close/>
                      <a:moveTo>
                        <a:pt x="0" y="0"/>
                      </a:moveTo>
                      <a:lnTo>
                        <a:pt x="0" y="0"/>
                      </a:lnTo>
                      <a:close/>
                    </a:path>
                  </a:pathLst>
                </a:custGeom>
                <a:solidFill>
                  <a:srgbClr val="FFFFFF"/>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36" name="Freeform 117"/>
                <p:cNvSpPr>
                  <a:spLocks noEditPoints="1"/>
                </p:cNvSpPr>
                <p:nvPr/>
              </p:nvSpPr>
              <p:spPr bwMode="auto">
                <a:xfrm>
                  <a:off x="470" y="2044"/>
                  <a:ext cx="621" cy="206"/>
                </a:xfrm>
                <a:custGeom>
                  <a:avLst/>
                  <a:gdLst>
                    <a:gd name="T0" fmla="*/ 0 w 1133"/>
                    <a:gd name="T1" fmla="*/ 0 h 387"/>
                    <a:gd name="T2" fmla="*/ 0 w 1133"/>
                    <a:gd name="T3" fmla="*/ 0 h 387"/>
                    <a:gd name="T4" fmla="*/ 1133 w 1133"/>
                    <a:gd name="T5" fmla="*/ 0 h 387"/>
                    <a:gd name="T6" fmla="*/ 1133 w 1133"/>
                    <a:gd name="T7" fmla="*/ 387 h 387"/>
                    <a:gd name="T8" fmla="*/ 0 w 1133"/>
                    <a:gd name="T9" fmla="*/ 387 h 387"/>
                    <a:gd name="T10" fmla="*/ 0 w 1133"/>
                    <a:gd name="T11" fmla="*/ 0 h 387"/>
                    <a:gd name="T12" fmla="*/ 0 w 1133"/>
                    <a:gd name="T13" fmla="*/ 0 h 387"/>
                    <a:gd name="T14" fmla="*/ 0 w 1133"/>
                    <a:gd name="T15" fmla="*/ 0 h 3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3" h="387">
                      <a:moveTo>
                        <a:pt x="0" y="0"/>
                      </a:moveTo>
                      <a:lnTo>
                        <a:pt x="0" y="0"/>
                      </a:lnTo>
                      <a:lnTo>
                        <a:pt x="1133" y="0"/>
                      </a:lnTo>
                      <a:lnTo>
                        <a:pt x="1133" y="387"/>
                      </a:lnTo>
                      <a:lnTo>
                        <a:pt x="0" y="387"/>
                      </a:lnTo>
                      <a:lnTo>
                        <a:pt x="0" y="0"/>
                      </a:lnTo>
                      <a:close/>
                      <a:moveTo>
                        <a:pt x="0" y="0"/>
                      </a:moveTo>
                      <a:lnTo>
                        <a:pt x="0" y="0"/>
                      </a:lnTo>
                      <a:close/>
                    </a:path>
                  </a:pathLst>
                </a:custGeom>
                <a:solidFill>
                  <a:srgbClr val="00B050"/>
                </a:solidFill>
                <a:ln w="11113" cap="rnd">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37" name="Freeform 118"/>
                <p:cNvSpPr>
                  <a:spLocks noEditPoints="1"/>
                </p:cNvSpPr>
                <p:nvPr/>
              </p:nvSpPr>
              <p:spPr bwMode="auto">
                <a:xfrm>
                  <a:off x="657" y="2110"/>
                  <a:ext cx="51" cy="65"/>
                </a:xfrm>
                <a:custGeom>
                  <a:avLst/>
                  <a:gdLst>
                    <a:gd name="T0" fmla="*/ 15 w 92"/>
                    <a:gd name="T1" fmla="*/ 81 h 121"/>
                    <a:gd name="T2" fmla="*/ 15 w 92"/>
                    <a:gd name="T3" fmla="*/ 81 h 121"/>
                    <a:gd name="T4" fmla="*/ 20 w 92"/>
                    <a:gd name="T5" fmla="*/ 97 h 121"/>
                    <a:gd name="T6" fmla="*/ 47 w 92"/>
                    <a:gd name="T7" fmla="*/ 108 h 121"/>
                    <a:gd name="T8" fmla="*/ 63 w 92"/>
                    <a:gd name="T9" fmla="*/ 105 h 121"/>
                    <a:gd name="T10" fmla="*/ 76 w 92"/>
                    <a:gd name="T11" fmla="*/ 88 h 121"/>
                    <a:gd name="T12" fmla="*/ 71 w 92"/>
                    <a:gd name="T13" fmla="*/ 75 h 121"/>
                    <a:gd name="T14" fmla="*/ 52 w 92"/>
                    <a:gd name="T15" fmla="*/ 68 h 121"/>
                    <a:gd name="T16" fmla="*/ 37 w 92"/>
                    <a:gd name="T17" fmla="*/ 65 h 121"/>
                    <a:gd name="T18" fmla="*/ 15 w 92"/>
                    <a:gd name="T19" fmla="*/ 57 h 121"/>
                    <a:gd name="T20" fmla="*/ 4 w 92"/>
                    <a:gd name="T21" fmla="*/ 36 h 121"/>
                    <a:gd name="T22" fmla="*/ 15 w 92"/>
                    <a:gd name="T23" fmla="*/ 11 h 121"/>
                    <a:gd name="T24" fmla="*/ 45 w 92"/>
                    <a:gd name="T25" fmla="*/ 1 h 121"/>
                    <a:gd name="T26" fmla="*/ 76 w 92"/>
                    <a:gd name="T27" fmla="*/ 9 h 121"/>
                    <a:gd name="T28" fmla="*/ 88 w 92"/>
                    <a:gd name="T29" fmla="*/ 37 h 121"/>
                    <a:gd name="T30" fmla="*/ 74 w 92"/>
                    <a:gd name="T31" fmla="*/ 37 h 121"/>
                    <a:gd name="T32" fmla="*/ 69 w 92"/>
                    <a:gd name="T33" fmla="*/ 23 h 121"/>
                    <a:gd name="T34" fmla="*/ 45 w 92"/>
                    <a:gd name="T35" fmla="*/ 14 h 121"/>
                    <a:gd name="T36" fmla="*/ 25 w 92"/>
                    <a:gd name="T37" fmla="*/ 20 h 121"/>
                    <a:gd name="T38" fmla="*/ 19 w 92"/>
                    <a:gd name="T39" fmla="*/ 33 h 121"/>
                    <a:gd name="T40" fmla="*/ 26 w 92"/>
                    <a:gd name="T41" fmla="*/ 45 h 121"/>
                    <a:gd name="T42" fmla="*/ 47 w 92"/>
                    <a:gd name="T43" fmla="*/ 52 h 121"/>
                    <a:gd name="T44" fmla="*/ 63 w 92"/>
                    <a:gd name="T45" fmla="*/ 55 h 121"/>
                    <a:gd name="T46" fmla="*/ 81 w 92"/>
                    <a:gd name="T47" fmla="*/ 62 h 121"/>
                    <a:gd name="T48" fmla="*/ 92 w 92"/>
                    <a:gd name="T49" fmla="*/ 86 h 121"/>
                    <a:gd name="T50" fmla="*/ 78 w 92"/>
                    <a:gd name="T51" fmla="*/ 113 h 121"/>
                    <a:gd name="T52" fmla="*/ 46 w 92"/>
                    <a:gd name="T53" fmla="*/ 121 h 121"/>
                    <a:gd name="T54" fmla="*/ 12 w 92"/>
                    <a:gd name="T55" fmla="*/ 110 h 121"/>
                    <a:gd name="T56" fmla="*/ 1 w 92"/>
                    <a:gd name="T57" fmla="*/ 81 h 121"/>
                    <a:gd name="T58" fmla="*/ 15 w 92"/>
                    <a:gd name="T59" fmla="*/ 81 h 121"/>
                    <a:gd name="T60" fmla="*/ 46 w 92"/>
                    <a:gd name="T61" fmla="*/ 0 h 121"/>
                    <a:gd name="T62" fmla="*/ 46 w 92"/>
                    <a:gd name="T63" fmla="*/ 0 h 121"/>
                    <a:gd name="T64" fmla="*/ 46 w 92"/>
                    <a:gd name="T65"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2" h="121">
                      <a:moveTo>
                        <a:pt x="15" y="81"/>
                      </a:moveTo>
                      <a:lnTo>
                        <a:pt x="15" y="81"/>
                      </a:lnTo>
                      <a:cubicBezTo>
                        <a:pt x="15" y="87"/>
                        <a:pt x="17" y="93"/>
                        <a:pt x="20" y="97"/>
                      </a:cubicBezTo>
                      <a:cubicBezTo>
                        <a:pt x="25" y="104"/>
                        <a:pt x="34" y="108"/>
                        <a:pt x="47" y="108"/>
                      </a:cubicBezTo>
                      <a:cubicBezTo>
                        <a:pt x="53" y="108"/>
                        <a:pt x="58" y="107"/>
                        <a:pt x="63" y="105"/>
                      </a:cubicBezTo>
                      <a:cubicBezTo>
                        <a:pt x="72" y="102"/>
                        <a:pt x="76" y="96"/>
                        <a:pt x="76" y="88"/>
                      </a:cubicBezTo>
                      <a:cubicBezTo>
                        <a:pt x="76" y="82"/>
                        <a:pt x="75" y="78"/>
                        <a:pt x="71" y="75"/>
                      </a:cubicBezTo>
                      <a:cubicBezTo>
                        <a:pt x="67" y="72"/>
                        <a:pt x="61" y="70"/>
                        <a:pt x="52" y="68"/>
                      </a:cubicBezTo>
                      <a:lnTo>
                        <a:pt x="37" y="65"/>
                      </a:lnTo>
                      <a:cubicBezTo>
                        <a:pt x="27" y="62"/>
                        <a:pt x="19" y="60"/>
                        <a:pt x="15" y="57"/>
                      </a:cubicBezTo>
                      <a:cubicBezTo>
                        <a:pt x="8" y="52"/>
                        <a:pt x="4" y="45"/>
                        <a:pt x="4" y="36"/>
                      </a:cubicBezTo>
                      <a:cubicBezTo>
                        <a:pt x="4" y="26"/>
                        <a:pt x="8" y="17"/>
                        <a:pt x="15" y="11"/>
                      </a:cubicBezTo>
                      <a:cubicBezTo>
                        <a:pt x="22" y="4"/>
                        <a:pt x="32" y="1"/>
                        <a:pt x="45" y="1"/>
                      </a:cubicBezTo>
                      <a:cubicBezTo>
                        <a:pt x="57" y="1"/>
                        <a:pt x="67" y="4"/>
                        <a:pt x="76" y="9"/>
                      </a:cubicBezTo>
                      <a:cubicBezTo>
                        <a:pt x="84" y="15"/>
                        <a:pt x="88" y="24"/>
                        <a:pt x="88" y="37"/>
                      </a:cubicBezTo>
                      <a:lnTo>
                        <a:pt x="74" y="37"/>
                      </a:lnTo>
                      <a:cubicBezTo>
                        <a:pt x="73" y="31"/>
                        <a:pt x="71" y="26"/>
                        <a:pt x="69" y="23"/>
                      </a:cubicBezTo>
                      <a:cubicBezTo>
                        <a:pt x="64" y="17"/>
                        <a:pt x="56" y="14"/>
                        <a:pt x="45" y="14"/>
                      </a:cubicBezTo>
                      <a:cubicBezTo>
                        <a:pt x="36" y="14"/>
                        <a:pt x="29" y="16"/>
                        <a:pt x="25" y="20"/>
                      </a:cubicBezTo>
                      <a:cubicBezTo>
                        <a:pt x="21" y="24"/>
                        <a:pt x="19" y="28"/>
                        <a:pt x="19" y="33"/>
                      </a:cubicBezTo>
                      <a:cubicBezTo>
                        <a:pt x="19" y="39"/>
                        <a:pt x="21" y="43"/>
                        <a:pt x="26" y="45"/>
                      </a:cubicBezTo>
                      <a:cubicBezTo>
                        <a:pt x="29" y="47"/>
                        <a:pt x="36" y="49"/>
                        <a:pt x="47" y="52"/>
                      </a:cubicBezTo>
                      <a:lnTo>
                        <a:pt x="63" y="55"/>
                      </a:lnTo>
                      <a:cubicBezTo>
                        <a:pt x="70" y="57"/>
                        <a:pt x="76" y="59"/>
                        <a:pt x="81" y="62"/>
                      </a:cubicBezTo>
                      <a:cubicBezTo>
                        <a:pt x="88" y="68"/>
                        <a:pt x="92" y="76"/>
                        <a:pt x="92" y="86"/>
                      </a:cubicBezTo>
                      <a:cubicBezTo>
                        <a:pt x="92" y="98"/>
                        <a:pt x="87" y="107"/>
                        <a:pt x="78" y="113"/>
                      </a:cubicBezTo>
                      <a:cubicBezTo>
                        <a:pt x="69" y="118"/>
                        <a:pt x="58" y="121"/>
                        <a:pt x="46" y="121"/>
                      </a:cubicBezTo>
                      <a:cubicBezTo>
                        <a:pt x="32" y="121"/>
                        <a:pt x="20" y="117"/>
                        <a:pt x="12" y="110"/>
                      </a:cubicBezTo>
                      <a:cubicBezTo>
                        <a:pt x="4" y="103"/>
                        <a:pt x="0" y="93"/>
                        <a:pt x="1" y="81"/>
                      </a:cubicBezTo>
                      <a:lnTo>
                        <a:pt x="15" y="81"/>
                      </a:lnTo>
                      <a:close/>
                      <a:moveTo>
                        <a:pt x="46" y="0"/>
                      </a:moveTo>
                      <a:lnTo>
                        <a:pt x="46" y="0"/>
                      </a:lnTo>
                      <a:lnTo>
                        <a:pt x="46"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38" name="Freeform 119"/>
                <p:cNvSpPr>
                  <a:spLocks noEditPoints="1"/>
                </p:cNvSpPr>
                <p:nvPr/>
              </p:nvSpPr>
              <p:spPr bwMode="auto">
                <a:xfrm>
                  <a:off x="721" y="2113"/>
                  <a:ext cx="48" cy="59"/>
                </a:xfrm>
                <a:custGeom>
                  <a:avLst/>
                  <a:gdLst>
                    <a:gd name="T0" fmla="*/ 0 w 90"/>
                    <a:gd name="T1" fmla="*/ 0 h 114"/>
                    <a:gd name="T2" fmla="*/ 0 w 90"/>
                    <a:gd name="T3" fmla="*/ 0 h 114"/>
                    <a:gd name="T4" fmla="*/ 18 w 90"/>
                    <a:gd name="T5" fmla="*/ 0 h 114"/>
                    <a:gd name="T6" fmla="*/ 76 w 90"/>
                    <a:gd name="T7" fmla="*/ 92 h 114"/>
                    <a:gd name="T8" fmla="*/ 76 w 90"/>
                    <a:gd name="T9" fmla="*/ 0 h 114"/>
                    <a:gd name="T10" fmla="*/ 90 w 90"/>
                    <a:gd name="T11" fmla="*/ 0 h 114"/>
                    <a:gd name="T12" fmla="*/ 90 w 90"/>
                    <a:gd name="T13" fmla="*/ 114 h 114"/>
                    <a:gd name="T14" fmla="*/ 73 w 90"/>
                    <a:gd name="T15" fmla="*/ 114 h 114"/>
                    <a:gd name="T16" fmla="*/ 14 w 90"/>
                    <a:gd name="T17" fmla="*/ 21 h 114"/>
                    <a:gd name="T18" fmla="*/ 14 w 90"/>
                    <a:gd name="T19" fmla="*/ 114 h 114"/>
                    <a:gd name="T20" fmla="*/ 0 w 90"/>
                    <a:gd name="T21" fmla="*/ 114 h 114"/>
                    <a:gd name="T22" fmla="*/ 0 w 90"/>
                    <a:gd name="T23" fmla="*/ 0 h 114"/>
                    <a:gd name="T24" fmla="*/ 44 w 90"/>
                    <a:gd name="T25" fmla="*/ 0 h 114"/>
                    <a:gd name="T26" fmla="*/ 44 w 90"/>
                    <a:gd name="T27" fmla="*/ 0 h 114"/>
                    <a:gd name="T28" fmla="*/ 44 w 90"/>
                    <a:gd name="T2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14">
                      <a:moveTo>
                        <a:pt x="0" y="0"/>
                      </a:moveTo>
                      <a:lnTo>
                        <a:pt x="0" y="0"/>
                      </a:lnTo>
                      <a:lnTo>
                        <a:pt x="18" y="0"/>
                      </a:lnTo>
                      <a:lnTo>
                        <a:pt x="76" y="92"/>
                      </a:lnTo>
                      <a:lnTo>
                        <a:pt x="76" y="0"/>
                      </a:lnTo>
                      <a:lnTo>
                        <a:pt x="90" y="0"/>
                      </a:lnTo>
                      <a:lnTo>
                        <a:pt x="90" y="114"/>
                      </a:lnTo>
                      <a:lnTo>
                        <a:pt x="73" y="114"/>
                      </a:lnTo>
                      <a:lnTo>
                        <a:pt x="14" y="21"/>
                      </a:lnTo>
                      <a:lnTo>
                        <a:pt x="14" y="114"/>
                      </a:lnTo>
                      <a:lnTo>
                        <a:pt x="0" y="114"/>
                      </a:lnTo>
                      <a:lnTo>
                        <a:pt x="0" y="0"/>
                      </a:lnTo>
                      <a:close/>
                      <a:moveTo>
                        <a:pt x="44" y="0"/>
                      </a:moveTo>
                      <a:lnTo>
                        <a:pt x="44" y="0"/>
                      </a:lnTo>
                      <a:lnTo>
                        <a:pt x="44"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39" name="Freeform 120"/>
                <p:cNvSpPr>
                  <a:spLocks/>
                </p:cNvSpPr>
                <p:nvPr/>
              </p:nvSpPr>
              <p:spPr bwMode="auto">
                <a:xfrm>
                  <a:off x="782" y="2113"/>
                  <a:ext cx="59" cy="59"/>
                </a:xfrm>
                <a:custGeom>
                  <a:avLst/>
                  <a:gdLst>
                    <a:gd name="T0" fmla="*/ 0 w 109"/>
                    <a:gd name="T1" fmla="*/ 0 h 114"/>
                    <a:gd name="T2" fmla="*/ 0 w 109"/>
                    <a:gd name="T3" fmla="*/ 0 h 114"/>
                    <a:gd name="T4" fmla="*/ 22 w 109"/>
                    <a:gd name="T5" fmla="*/ 0 h 114"/>
                    <a:gd name="T6" fmla="*/ 55 w 109"/>
                    <a:gd name="T7" fmla="*/ 96 h 114"/>
                    <a:gd name="T8" fmla="*/ 87 w 109"/>
                    <a:gd name="T9" fmla="*/ 0 h 114"/>
                    <a:gd name="T10" fmla="*/ 109 w 109"/>
                    <a:gd name="T11" fmla="*/ 0 h 114"/>
                    <a:gd name="T12" fmla="*/ 109 w 109"/>
                    <a:gd name="T13" fmla="*/ 114 h 114"/>
                    <a:gd name="T14" fmla="*/ 95 w 109"/>
                    <a:gd name="T15" fmla="*/ 114 h 114"/>
                    <a:gd name="T16" fmla="*/ 95 w 109"/>
                    <a:gd name="T17" fmla="*/ 46 h 114"/>
                    <a:gd name="T18" fmla="*/ 95 w 109"/>
                    <a:gd name="T19" fmla="*/ 35 h 114"/>
                    <a:gd name="T20" fmla="*/ 95 w 109"/>
                    <a:gd name="T21" fmla="*/ 17 h 114"/>
                    <a:gd name="T22" fmla="*/ 62 w 109"/>
                    <a:gd name="T23" fmla="*/ 114 h 114"/>
                    <a:gd name="T24" fmla="*/ 47 w 109"/>
                    <a:gd name="T25" fmla="*/ 114 h 114"/>
                    <a:gd name="T26" fmla="*/ 14 w 109"/>
                    <a:gd name="T27" fmla="*/ 17 h 114"/>
                    <a:gd name="T28" fmla="*/ 14 w 109"/>
                    <a:gd name="T29" fmla="*/ 21 h 114"/>
                    <a:gd name="T30" fmla="*/ 14 w 109"/>
                    <a:gd name="T31" fmla="*/ 34 h 114"/>
                    <a:gd name="T32" fmla="*/ 15 w 109"/>
                    <a:gd name="T33" fmla="*/ 46 h 114"/>
                    <a:gd name="T34" fmla="*/ 15 w 109"/>
                    <a:gd name="T35" fmla="*/ 114 h 114"/>
                    <a:gd name="T36" fmla="*/ 0 w 109"/>
                    <a:gd name="T37" fmla="*/ 114 h 114"/>
                    <a:gd name="T38" fmla="*/ 0 w 109"/>
                    <a:gd name="T3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9" h="114">
                      <a:moveTo>
                        <a:pt x="0" y="0"/>
                      </a:moveTo>
                      <a:lnTo>
                        <a:pt x="0" y="0"/>
                      </a:lnTo>
                      <a:lnTo>
                        <a:pt x="22" y="0"/>
                      </a:lnTo>
                      <a:lnTo>
                        <a:pt x="55" y="96"/>
                      </a:lnTo>
                      <a:lnTo>
                        <a:pt x="87" y="0"/>
                      </a:lnTo>
                      <a:lnTo>
                        <a:pt x="109" y="0"/>
                      </a:lnTo>
                      <a:lnTo>
                        <a:pt x="109" y="114"/>
                      </a:lnTo>
                      <a:lnTo>
                        <a:pt x="95" y="114"/>
                      </a:lnTo>
                      <a:lnTo>
                        <a:pt x="95" y="46"/>
                      </a:lnTo>
                      <a:cubicBezTo>
                        <a:pt x="95" y="44"/>
                        <a:pt x="95" y="40"/>
                        <a:pt x="95" y="35"/>
                      </a:cubicBezTo>
                      <a:cubicBezTo>
                        <a:pt x="95" y="29"/>
                        <a:pt x="95" y="24"/>
                        <a:pt x="95" y="17"/>
                      </a:cubicBezTo>
                      <a:lnTo>
                        <a:pt x="62" y="114"/>
                      </a:lnTo>
                      <a:lnTo>
                        <a:pt x="47" y="114"/>
                      </a:lnTo>
                      <a:lnTo>
                        <a:pt x="14" y="17"/>
                      </a:lnTo>
                      <a:lnTo>
                        <a:pt x="14" y="21"/>
                      </a:lnTo>
                      <a:cubicBezTo>
                        <a:pt x="14" y="24"/>
                        <a:pt x="14" y="28"/>
                        <a:pt x="14" y="34"/>
                      </a:cubicBezTo>
                      <a:cubicBezTo>
                        <a:pt x="15" y="39"/>
                        <a:pt x="15" y="44"/>
                        <a:pt x="15" y="46"/>
                      </a:cubicBezTo>
                      <a:lnTo>
                        <a:pt x="15" y="114"/>
                      </a:lnTo>
                      <a:lnTo>
                        <a:pt x="0" y="114"/>
                      </a:lnTo>
                      <a:lnTo>
                        <a:pt x="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40" name="Freeform 121"/>
                <p:cNvSpPr>
                  <a:spLocks noEditPoints="1"/>
                </p:cNvSpPr>
                <p:nvPr/>
              </p:nvSpPr>
              <p:spPr bwMode="auto">
                <a:xfrm>
                  <a:off x="856" y="2113"/>
                  <a:ext cx="47" cy="59"/>
                </a:xfrm>
                <a:custGeom>
                  <a:avLst/>
                  <a:gdLst>
                    <a:gd name="T0" fmla="*/ 0 w 85"/>
                    <a:gd name="T1" fmla="*/ 0 h 114"/>
                    <a:gd name="T2" fmla="*/ 0 w 85"/>
                    <a:gd name="T3" fmla="*/ 0 h 114"/>
                    <a:gd name="T4" fmla="*/ 51 w 85"/>
                    <a:gd name="T5" fmla="*/ 0 h 114"/>
                    <a:gd name="T6" fmla="*/ 76 w 85"/>
                    <a:gd name="T7" fmla="*/ 8 h 114"/>
                    <a:gd name="T8" fmla="*/ 85 w 85"/>
                    <a:gd name="T9" fmla="*/ 32 h 114"/>
                    <a:gd name="T10" fmla="*/ 77 w 85"/>
                    <a:gd name="T11" fmla="*/ 56 h 114"/>
                    <a:gd name="T12" fmla="*/ 51 w 85"/>
                    <a:gd name="T13" fmla="*/ 65 h 114"/>
                    <a:gd name="T14" fmla="*/ 15 w 85"/>
                    <a:gd name="T15" fmla="*/ 65 h 114"/>
                    <a:gd name="T16" fmla="*/ 15 w 85"/>
                    <a:gd name="T17" fmla="*/ 114 h 114"/>
                    <a:gd name="T18" fmla="*/ 0 w 85"/>
                    <a:gd name="T19" fmla="*/ 114 h 114"/>
                    <a:gd name="T20" fmla="*/ 0 w 85"/>
                    <a:gd name="T21" fmla="*/ 0 h 114"/>
                    <a:gd name="T22" fmla="*/ 70 w 85"/>
                    <a:gd name="T23" fmla="*/ 32 h 114"/>
                    <a:gd name="T24" fmla="*/ 70 w 85"/>
                    <a:gd name="T25" fmla="*/ 32 h 114"/>
                    <a:gd name="T26" fmla="*/ 60 w 85"/>
                    <a:gd name="T27" fmla="*/ 15 h 114"/>
                    <a:gd name="T28" fmla="*/ 46 w 85"/>
                    <a:gd name="T29" fmla="*/ 13 h 114"/>
                    <a:gd name="T30" fmla="*/ 15 w 85"/>
                    <a:gd name="T31" fmla="*/ 13 h 114"/>
                    <a:gd name="T32" fmla="*/ 15 w 85"/>
                    <a:gd name="T33" fmla="*/ 52 h 114"/>
                    <a:gd name="T34" fmla="*/ 46 w 85"/>
                    <a:gd name="T35" fmla="*/ 52 h 114"/>
                    <a:gd name="T36" fmla="*/ 63 w 85"/>
                    <a:gd name="T37" fmla="*/ 48 h 114"/>
                    <a:gd name="T38" fmla="*/ 70 w 85"/>
                    <a:gd name="T39" fmla="*/ 32 h 114"/>
                    <a:gd name="T40" fmla="*/ 70 w 85"/>
                    <a:gd name="T41" fmla="*/ 3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114">
                      <a:moveTo>
                        <a:pt x="0" y="0"/>
                      </a:moveTo>
                      <a:lnTo>
                        <a:pt x="0" y="0"/>
                      </a:lnTo>
                      <a:lnTo>
                        <a:pt x="51" y="0"/>
                      </a:lnTo>
                      <a:cubicBezTo>
                        <a:pt x="62" y="0"/>
                        <a:pt x="70" y="2"/>
                        <a:pt x="76" y="8"/>
                      </a:cubicBezTo>
                      <a:cubicBezTo>
                        <a:pt x="82" y="14"/>
                        <a:pt x="85" y="22"/>
                        <a:pt x="85" y="32"/>
                      </a:cubicBezTo>
                      <a:cubicBezTo>
                        <a:pt x="85" y="41"/>
                        <a:pt x="82" y="49"/>
                        <a:pt x="77" y="56"/>
                      </a:cubicBezTo>
                      <a:cubicBezTo>
                        <a:pt x="71" y="62"/>
                        <a:pt x="63" y="65"/>
                        <a:pt x="51" y="65"/>
                      </a:cubicBezTo>
                      <a:lnTo>
                        <a:pt x="15" y="65"/>
                      </a:lnTo>
                      <a:lnTo>
                        <a:pt x="15" y="114"/>
                      </a:lnTo>
                      <a:lnTo>
                        <a:pt x="0" y="114"/>
                      </a:lnTo>
                      <a:lnTo>
                        <a:pt x="0" y="0"/>
                      </a:lnTo>
                      <a:close/>
                      <a:moveTo>
                        <a:pt x="70" y="32"/>
                      </a:moveTo>
                      <a:lnTo>
                        <a:pt x="70" y="32"/>
                      </a:lnTo>
                      <a:cubicBezTo>
                        <a:pt x="70" y="24"/>
                        <a:pt x="67" y="18"/>
                        <a:pt x="60" y="15"/>
                      </a:cubicBezTo>
                      <a:cubicBezTo>
                        <a:pt x="57" y="14"/>
                        <a:pt x="52" y="13"/>
                        <a:pt x="46" y="13"/>
                      </a:cubicBezTo>
                      <a:lnTo>
                        <a:pt x="15" y="13"/>
                      </a:lnTo>
                      <a:lnTo>
                        <a:pt x="15" y="52"/>
                      </a:lnTo>
                      <a:lnTo>
                        <a:pt x="46" y="52"/>
                      </a:lnTo>
                      <a:cubicBezTo>
                        <a:pt x="53" y="52"/>
                        <a:pt x="59" y="51"/>
                        <a:pt x="63" y="48"/>
                      </a:cubicBezTo>
                      <a:cubicBezTo>
                        <a:pt x="67" y="45"/>
                        <a:pt x="70" y="40"/>
                        <a:pt x="70" y="32"/>
                      </a:cubicBezTo>
                      <a:lnTo>
                        <a:pt x="70" y="32"/>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41" name="Freeform 123"/>
                <p:cNvSpPr>
                  <a:spLocks noEditPoints="1"/>
                </p:cNvSpPr>
                <p:nvPr/>
              </p:nvSpPr>
              <p:spPr bwMode="auto">
                <a:xfrm>
                  <a:off x="2954" y="1642"/>
                  <a:ext cx="621" cy="205"/>
                </a:xfrm>
                <a:custGeom>
                  <a:avLst/>
                  <a:gdLst>
                    <a:gd name="T0" fmla="*/ 0 w 1134"/>
                    <a:gd name="T1" fmla="*/ 9 h 383"/>
                    <a:gd name="T2" fmla="*/ 0 w 1134"/>
                    <a:gd name="T3" fmla="*/ 9 h 383"/>
                    <a:gd name="T4" fmla="*/ 1134 w 1134"/>
                    <a:gd name="T5" fmla="*/ 9 h 383"/>
                    <a:gd name="T6" fmla="*/ 1134 w 1134"/>
                    <a:gd name="T7" fmla="*/ 383 h 383"/>
                    <a:gd name="T8" fmla="*/ 0 w 1134"/>
                    <a:gd name="T9" fmla="*/ 383 h 383"/>
                    <a:gd name="T10" fmla="*/ 0 w 1134"/>
                    <a:gd name="T11" fmla="*/ 9 h 383"/>
                    <a:gd name="T12" fmla="*/ 0 w 1134"/>
                    <a:gd name="T13" fmla="*/ 0 h 383"/>
                    <a:gd name="T14" fmla="*/ 0 w 1134"/>
                    <a:gd name="T15" fmla="*/ 0 h 3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4" h="383">
                      <a:moveTo>
                        <a:pt x="0" y="9"/>
                      </a:moveTo>
                      <a:lnTo>
                        <a:pt x="0" y="9"/>
                      </a:lnTo>
                      <a:lnTo>
                        <a:pt x="1134" y="9"/>
                      </a:lnTo>
                      <a:lnTo>
                        <a:pt x="1134" y="383"/>
                      </a:lnTo>
                      <a:lnTo>
                        <a:pt x="0" y="383"/>
                      </a:lnTo>
                      <a:lnTo>
                        <a:pt x="0" y="9"/>
                      </a:lnTo>
                      <a:close/>
                      <a:moveTo>
                        <a:pt x="0" y="0"/>
                      </a:moveTo>
                      <a:lnTo>
                        <a:pt x="0" y="0"/>
                      </a:lnTo>
                      <a:close/>
                    </a:path>
                  </a:pathLst>
                </a:custGeom>
                <a:noFill/>
                <a:ln w="11113" cap="rnd">
                  <a:solidFill>
                    <a:srgbClr val="000000"/>
                  </a:solidFill>
                  <a:prstDash val="solid"/>
                  <a:round/>
                  <a:headEnd/>
                  <a:tailEnd/>
                </a:ln>
                <a:extLst/>
              </p:spPr>
              <p:txBody>
                <a:bodyPr lIns="68580" tIns="34290" rIns="68580" bIns="34290"/>
                <a:lstStyle/>
                <a:p>
                  <a:pPr algn="ctr">
                    <a:defRPr/>
                  </a:pPr>
                  <a:r>
                    <a:rPr lang="en-US" sz="1050" b="1" dirty="0">
                      <a:solidFill>
                        <a:prstClr val="black"/>
                      </a:solidFill>
                      <a:latin typeface="Calibri" panose="020F0502020204030204"/>
                    </a:rPr>
                    <a:t>OOB</a:t>
                  </a:r>
                  <a:endParaRPr lang="en-US" sz="1350" b="1" dirty="0">
                    <a:solidFill>
                      <a:prstClr val="black"/>
                    </a:solidFill>
                    <a:latin typeface="Calibri" panose="020F0502020204030204"/>
                  </a:endParaRPr>
                </a:p>
              </p:txBody>
            </p:sp>
            <p:sp>
              <p:nvSpPr>
                <p:cNvPr id="242" name="Freeform 134"/>
                <p:cNvSpPr>
                  <a:spLocks noEditPoints="1"/>
                </p:cNvSpPr>
                <p:nvPr/>
              </p:nvSpPr>
              <p:spPr bwMode="auto">
                <a:xfrm>
                  <a:off x="1299" y="2447"/>
                  <a:ext cx="621" cy="202"/>
                </a:xfrm>
                <a:custGeom>
                  <a:avLst/>
                  <a:gdLst>
                    <a:gd name="T0" fmla="*/ 0 w 1134"/>
                    <a:gd name="T1" fmla="*/ 0 h 378"/>
                    <a:gd name="T2" fmla="*/ 0 w 1134"/>
                    <a:gd name="T3" fmla="*/ 0 h 378"/>
                    <a:gd name="T4" fmla="*/ 1134 w 1134"/>
                    <a:gd name="T5" fmla="*/ 0 h 378"/>
                    <a:gd name="T6" fmla="*/ 1134 w 1134"/>
                    <a:gd name="T7" fmla="*/ 378 h 378"/>
                    <a:gd name="T8" fmla="*/ 0 w 1134"/>
                    <a:gd name="T9" fmla="*/ 378 h 378"/>
                    <a:gd name="T10" fmla="*/ 0 w 1134"/>
                    <a:gd name="T11" fmla="*/ 0 h 378"/>
                    <a:gd name="T12" fmla="*/ 0 w 1134"/>
                    <a:gd name="T13" fmla="*/ 0 h 378"/>
                    <a:gd name="T14" fmla="*/ 0 w 1134"/>
                    <a:gd name="T15" fmla="*/ 0 h 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4" h="378">
                      <a:moveTo>
                        <a:pt x="0" y="0"/>
                      </a:moveTo>
                      <a:lnTo>
                        <a:pt x="0" y="0"/>
                      </a:lnTo>
                      <a:lnTo>
                        <a:pt x="1134" y="0"/>
                      </a:lnTo>
                      <a:lnTo>
                        <a:pt x="1134" y="378"/>
                      </a:lnTo>
                      <a:lnTo>
                        <a:pt x="0" y="378"/>
                      </a:lnTo>
                      <a:lnTo>
                        <a:pt x="0" y="0"/>
                      </a:lnTo>
                      <a:close/>
                      <a:moveTo>
                        <a:pt x="0" y="0"/>
                      </a:moveTo>
                      <a:lnTo>
                        <a:pt x="0" y="0"/>
                      </a:lnTo>
                      <a:close/>
                    </a:path>
                  </a:pathLst>
                </a:custGeom>
                <a:solidFill>
                  <a:srgbClr val="FFFFFF"/>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43" name="Freeform 135"/>
                <p:cNvSpPr>
                  <a:spLocks noEditPoints="1"/>
                </p:cNvSpPr>
                <p:nvPr/>
              </p:nvSpPr>
              <p:spPr bwMode="auto">
                <a:xfrm>
                  <a:off x="1296" y="2447"/>
                  <a:ext cx="629" cy="200"/>
                </a:xfrm>
                <a:custGeom>
                  <a:avLst/>
                  <a:gdLst>
                    <a:gd name="T0" fmla="*/ 0 w 1146"/>
                    <a:gd name="T1" fmla="*/ 4 h 377"/>
                    <a:gd name="T2" fmla="*/ 0 w 1146"/>
                    <a:gd name="T3" fmla="*/ 4 h 377"/>
                    <a:gd name="T4" fmla="*/ 1146 w 1146"/>
                    <a:gd name="T5" fmla="*/ 4 h 377"/>
                    <a:gd name="T6" fmla="*/ 1146 w 1146"/>
                    <a:gd name="T7" fmla="*/ 377 h 377"/>
                    <a:gd name="T8" fmla="*/ 0 w 1146"/>
                    <a:gd name="T9" fmla="*/ 377 h 377"/>
                    <a:gd name="T10" fmla="*/ 0 w 1146"/>
                    <a:gd name="T11" fmla="*/ 4 h 377"/>
                    <a:gd name="T12" fmla="*/ 0 w 1146"/>
                    <a:gd name="T13" fmla="*/ 0 h 377"/>
                    <a:gd name="T14" fmla="*/ 0 w 1146"/>
                    <a:gd name="T15" fmla="*/ 0 h 3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6" h="377">
                      <a:moveTo>
                        <a:pt x="0" y="4"/>
                      </a:moveTo>
                      <a:lnTo>
                        <a:pt x="0" y="4"/>
                      </a:lnTo>
                      <a:lnTo>
                        <a:pt x="1146" y="4"/>
                      </a:lnTo>
                      <a:lnTo>
                        <a:pt x="1146" y="377"/>
                      </a:lnTo>
                      <a:lnTo>
                        <a:pt x="0" y="377"/>
                      </a:lnTo>
                      <a:lnTo>
                        <a:pt x="0" y="4"/>
                      </a:lnTo>
                      <a:close/>
                      <a:moveTo>
                        <a:pt x="0" y="0"/>
                      </a:moveTo>
                      <a:lnTo>
                        <a:pt x="0" y="0"/>
                      </a:lnTo>
                      <a:close/>
                    </a:path>
                  </a:pathLst>
                </a:custGeom>
                <a:solidFill>
                  <a:srgbClr val="00B050"/>
                </a:solidFill>
                <a:ln w="11113" cap="rnd">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44" name="Freeform 136"/>
                <p:cNvSpPr>
                  <a:spLocks/>
                </p:cNvSpPr>
                <p:nvPr/>
              </p:nvSpPr>
              <p:spPr bwMode="auto">
                <a:xfrm>
                  <a:off x="1465" y="2514"/>
                  <a:ext cx="39" cy="62"/>
                </a:xfrm>
                <a:custGeom>
                  <a:avLst/>
                  <a:gdLst>
                    <a:gd name="T0" fmla="*/ 0 w 73"/>
                    <a:gd name="T1" fmla="*/ 0 h 115"/>
                    <a:gd name="T2" fmla="*/ 0 w 73"/>
                    <a:gd name="T3" fmla="*/ 0 h 115"/>
                    <a:gd name="T4" fmla="*/ 16 w 73"/>
                    <a:gd name="T5" fmla="*/ 0 h 115"/>
                    <a:gd name="T6" fmla="*/ 16 w 73"/>
                    <a:gd name="T7" fmla="*/ 101 h 115"/>
                    <a:gd name="T8" fmla="*/ 73 w 73"/>
                    <a:gd name="T9" fmla="*/ 101 h 115"/>
                    <a:gd name="T10" fmla="*/ 73 w 73"/>
                    <a:gd name="T11" fmla="*/ 115 h 115"/>
                    <a:gd name="T12" fmla="*/ 0 w 73"/>
                    <a:gd name="T13" fmla="*/ 115 h 115"/>
                    <a:gd name="T14" fmla="*/ 0 w 73"/>
                    <a:gd name="T15" fmla="*/ 0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 h="115">
                      <a:moveTo>
                        <a:pt x="0" y="0"/>
                      </a:moveTo>
                      <a:lnTo>
                        <a:pt x="0" y="0"/>
                      </a:lnTo>
                      <a:lnTo>
                        <a:pt x="16" y="0"/>
                      </a:lnTo>
                      <a:lnTo>
                        <a:pt x="16" y="101"/>
                      </a:lnTo>
                      <a:lnTo>
                        <a:pt x="73" y="101"/>
                      </a:lnTo>
                      <a:lnTo>
                        <a:pt x="73" y="115"/>
                      </a:lnTo>
                      <a:lnTo>
                        <a:pt x="0" y="115"/>
                      </a:lnTo>
                      <a:lnTo>
                        <a:pt x="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45" name="Freeform 137"/>
                <p:cNvSpPr>
                  <a:spLocks/>
                </p:cNvSpPr>
                <p:nvPr/>
              </p:nvSpPr>
              <p:spPr bwMode="auto">
                <a:xfrm>
                  <a:off x="1510" y="2516"/>
                  <a:ext cx="42" cy="60"/>
                </a:xfrm>
                <a:custGeom>
                  <a:avLst/>
                  <a:gdLst>
                    <a:gd name="T0" fmla="*/ 0 w 77"/>
                    <a:gd name="T1" fmla="*/ 112 h 112"/>
                    <a:gd name="T2" fmla="*/ 0 w 77"/>
                    <a:gd name="T3" fmla="*/ 112 h 112"/>
                    <a:gd name="T4" fmla="*/ 6 w 77"/>
                    <a:gd name="T5" fmla="*/ 87 h 112"/>
                    <a:gd name="T6" fmla="*/ 26 w 77"/>
                    <a:gd name="T7" fmla="*/ 67 h 112"/>
                    <a:gd name="T8" fmla="*/ 41 w 77"/>
                    <a:gd name="T9" fmla="*/ 59 h 112"/>
                    <a:gd name="T10" fmla="*/ 55 w 77"/>
                    <a:gd name="T11" fmla="*/ 49 h 112"/>
                    <a:gd name="T12" fmla="*/ 62 w 77"/>
                    <a:gd name="T13" fmla="*/ 34 h 112"/>
                    <a:gd name="T14" fmla="*/ 56 w 77"/>
                    <a:gd name="T15" fmla="*/ 18 h 112"/>
                    <a:gd name="T16" fmla="*/ 40 w 77"/>
                    <a:gd name="T17" fmla="*/ 13 h 112"/>
                    <a:gd name="T18" fmla="*/ 20 w 77"/>
                    <a:gd name="T19" fmla="*/ 24 h 112"/>
                    <a:gd name="T20" fmla="*/ 17 w 77"/>
                    <a:gd name="T21" fmla="*/ 40 h 112"/>
                    <a:gd name="T22" fmla="*/ 3 w 77"/>
                    <a:gd name="T23" fmla="*/ 40 h 112"/>
                    <a:gd name="T24" fmla="*/ 8 w 77"/>
                    <a:gd name="T25" fmla="*/ 16 h 112"/>
                    <a:gd name="T26" fmla="*/ 40 w 77"/>
                    <a:gd name="T27" fmla="*/ 0 h 112"/>
                    <a:gd name="T28" fmla="*/ 68 w 77"/>
                    <a:gd name="T29" fmla="*/ 10 h 112"/>
                    <a:gd name="T30" fmla="*/ 77 w 77"/>
                    <a:gd name="T31" fmla="*/ 33 h 112"/>
                    <a:gd name="T32" fmla="*/ 68 w 77"/>
                    <a:gd name="T33" fmla="*/ 56 h 112"/>
                    <a:gd name="T34" fmla="*/ 48 w 77"/>
                    <a:gd name="T35" fmla="*/ 69 h 112"/>
                    <a:gd name="T36" fmla="*/ 37 w 77"/>
                    <a:gd name="T37" fmla="*/ 75 h 112"/>
                    <a:gd name="T38" fmla="*/ 26 w 77"/>
                    <a:gd name="T39" fmla="*/ 83 h 112"/>
                    <a:gd name="T40" fmla="*/ 16 w 77"/>
                    <a:gd name="T41" fmla="*/ 98 h 112"/>
                    <a:gd name="T42" fmla="*/ 76 w 77"/>
                    <a:gd name="T43" fmla="*/ 98 h 112"/>
                    <a:gd name="T44" fmla="*/ 76 w 77"/>
                    <a:gd name="T45" fmla="*/ 112 h 112"/>
                    <a:gd name="T46" fmla="*/ 0 w 77"/>
                    <a:gd name="T47"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112">
                      <a:moveTo>
                        <a:pt x="0" y="112"/>
                      </a:moveTo>
                      <a:lnTo>
                        <a:pt x="0" y="112"/>
                      </a:lnTo>
                      <a:cubicBezTo>
                        <a:pt x="1" y="102"/>
                        <a:pt x="3" y="94"/>
                        <a:pt x="6" y="87"/>
                      </a:cubicBezTo>
                      <a:cubicBezTo>
                        <a:pt x="9" y="79"/>
                        <a:pt x="16" y="73"/>
                        <a:pt x="26" y="67"/>
                      </a:cubicBezTo>
                      <a:lnTo>
                        <a:pt x="41" y="59"/>
                      </a:lnTo>
                      <a:cubicBezTo>
                        <a:pt x="48" y="55"/>
                        <a:pt x="52" y="51"/>
                        <a:pt x="55" y="49"/>
                      </a:cubicBezTo>
                      <a:cubicBezTo>
                        <a:pt x="59" y="44"/>
                        <a:pt x="62" y="39"/>
                        <a:pt x="62" y="34"/>
                      </a:cubicBezTo>
                      <a:cubicBezTo>
                        <a:pt x="62" y="27"/>
                        <a:pt x="60" y="22"/>
                        <a:pt x="56" y="18"/>
                      </a:cubicBezTo>
                      <a:cubicBezTo>
                        <a:pt x="52" y="15"/>
                        <a:pt x="47" y="13"/>
                        <a:pt x="40" y="13"/>
                      </a:cubicBezTo>
                      <a:cubicBezTo>
                        <a:pt x="31" y="13"/>
                        <a:pt x="24" y="16"/>
                        <a:pt x="20" y="24"/>
                      </a:cubicBezTo>
                      <a:cubicBezTo>
                        <a:pt x="18" y="28"/>
                        <a:pt x="17" y="33"/>
                        <a:pt x="17" y="40"/>
                      </a:cubicBezTo>
                      <a:lnTo>
                        <a:pt x="3" y="40"/>
                      </a:lnTo>
                      <a:cubicBezTo>
                        <a:pt x="3" y="30"/>
                        <a:pt x="5" y="22"/>
                        <a:pt x="8" y="16"/>
                      </a:cubicBezTo>
                      <a:cubicBezTo>
                        <a:pt x="14" y="5"/>
                        <a:pt x="25" y="0"/>
                        <a:pt x="40" y="0"/>
                      </a:cubicBezTo>
                      <a:cubicBezTo>
                        <a:pt x="53" y="0"/>
                        <a:pt x="62" y="3"/>
                        <a:pt x="68" y="10"/>
                      </a:cubicBezTo>
                      <a:cubicBezTo>
                        <a:pt x="74" y="17"/>
                        <a:pt x="77" y="25"/>
                        <a:pt x="77" y="33"/>
                      </a:cubicBezTo>
                      <a:cubicBezTo>
                        <a:pt x="77" y="42"/>
                        <a:pt x="74" y="50"/>
                        <a:pt x="68" y="56"/>
                      </a:cubicBezTo>
                      <a:cubicBezTo>
                        <a:pt x="64" y="60"/>
                        <a:pt x="57" y="64"/>
                        <a:pt x="48" y="69"/>
                      </a:cubicBezTo>
                      <a:lnTo>
                        <a:pt x="37" y="75"/>
                      </a:lnTo>
                      <a:cubicBezTo>
                        <a:pt x="32" y="78"/>
                        <a:pt x="28" y="81"/>
                        <a:pt x="26" y="83"/>
                      </a:cubicBezTo>
                      <a:cubicBezTo>
                        <a:pt x="20" y="88"/>
                        <a:pt x="17" y="93"/>
                        <a:pt x="16" y="98"/>
                      </a:cubicBezTo>
                      <a:lnTo>
                        <a:pt x="76" y="98"/>
                      </a:lnTo>
                      <a:lnTo>
                        <a:pt x="76" y="112"/>
                      </a:lnTo>
                      <a:lnTo>
                        <a:pt x="0" y="112"/>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46" name="Freeform 138"/>
                <p:cNvSpPr>
                  <a:spLocks/>
                </p:cNvSpPr>
                <p:nvPr/>
              </p:nvSpPr>
              <p:spPr bwMode="auto">
                <a:xfrm>
                  <a:off x="1557" y="2514"/>
                  <a:ext cx="51" cy="62"/>
                </a:xfrm>
                <a:custGeom>
                  <a:avLst/>
                  <a:gdLst>
                    <a:gd name="T0" fmla="*/ 92 w 92"/>
                    <a:gd name="T1" fmla="*/ 0 h 115"/>
                    <a:gd name="T2" fmla="*/ 92 w 92"/>
                    <a:gd name="T3" fmla="*/ 0 h 115"/>
                    <a:gd name="T4" fmla="*/ 92 w 92"/>
                    <a:gd name="T5" fmla="*/ 14 h 115"/>
                    <a:gd name="T6" fmla="*/ 54 w 92"/>
                    <a:gd name="T7" fmla="*/ 14 h 115"/>
                    <a:gd name="T8" fmla="*/ 54 w 92"/>
                    <a:gd name="T9" fmla="*/ 115 h 115"/>
                    <a:gd name="T10" fmla="*/ 38 w 92"/>
                    <a:gd name="T11" fmla="*/ 115 h 115"/>
                    <a:gd name="T12" fmla="*/ 38 w 92"/>
                    <a:gd name="T13" fmla="*/ 14 h 115"/>
                    <a:gd name="T14" fmla="*/ 0 w 92"/>
                    <a:gd name="T15" fmla="*/ 14 h 115"/>
                    <a:gd name="T16" fmla="*/ 0 w 92"/>
                    <a:gd name="T17" fmla="*/ 0 h 115"/>
                    <a:gd name="T18" fmla="*/ 92 w 92"/>
                    <a:gd name="T19"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 h="115">
                      <a:moveTo>
                        <a:pt x="92" y="0"/>
                      </a:moveTo>
                      <a:lnTo>
                        <a:pt x="92" y="0"/>
                      </a:lnTo>
                      <a:lnTo>
                        <a:pt x="92" y="14"/>
                      </a:lnTo>
                      <a:lnTo>
                        <a:pt x="54" y="14"/>
                      </a:lnTo>
                      <a:lnTo>
                        <a:pt x="54" y="115"/>
                      </a:lnTo>
                      <a:lnTo>
                        <a:pt x="38" y="115"/>
                      </a:lnTo>
                      <a:lnTo>
                        <a:pt x="38" y="14"/>
                      </a:lnTo>
                      <a:lnTo>
                        <a:pt x="0" y="14"/>
                      </a:lnTo>
                      <a:lnTo>
                        <a:pt x="0" y="0"/>
                      </a:lnTo>
                      <a:lnTo>
                        <a:pt x="92"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47" name="Freeform 139"/>
                <p:cNvSpPr>
                  <a:spLocks noEditPoints="1"/>
                </p:cNvSpPr>
                <p:nvPr/>
              </p:nvSpPr>
              <p:spPr bwMode="auto">
                <a:xfrm>
                  <a:off x="1616" y="2514"/>
                  <a:ext cx="48" cy="62"/>
                </a:xfrm>
                <a:custGeom>
                  <a:avLst/>
                  <a:gdLst>
                    <a:gd name="T0" fmla="*/ 0 w 86"/>
                    <a:gd name="T1" fmla="*/ 0 h 115"/>
                    <a:gd name="T2" fmla="*/ 0 w 86"/>
                    <a:gd name="T3" fmla="*/ 0 h 115"/>
                    <a:gd name="T4" fmla="*/ 52 w 86"/>
                    <a:gd name="T5" fmla="*/ 0 h 115"/>
                    <a:gd name="T6" fmla="*/ 76 w 86"/>
                    <a:gd name="T7" fmla="*/ 9 h 115"/>
                    <a:gd name="T8" fmla="*/ 86 w 86"/>
                    <a:gd name="T9" fmla="*/ 33 h 115"/>
                    <a:gd name="T10" fmla="*/ 77 w 86"/>
                    <a:gd name="T11" fmla="*/ 56 h 115"/>
                    <a:gd name="T12" fmla="*/ 52 w 86"/>
                    <a:gd name="T13" fmla="*/ 66 h 115"/>
                    <a:gd name="T14" fmla="*/ 16 w 86"/>
                    <a:gd name="T15" fmla="*/ 66 h 115"/>
                    <a:gd name="T16" fmla="*/ 16 w 86"/>
                    <a:gd name="T17" fmla="*/ 115 h 115"/>
                    <a:gd name="T18" fmla="*/ 0 w 86"/>
                    <a:gd name="T19" fmla="*/ 115 h 115"/>
                    <a:gd name="T20" fmla="*/ 0 w 86"/>
                    <a:gd name="T21" fmla="*/ 0 h 115"/>
                    <a:gd name="T22" fmla="*/ 70 w 86"/>
                    <a:gd name="T23" fmla="*/ 33 h 115"/>
                    <a:gd name="T24" fmla="*/ 70 w 86"/>
                    <a:gd name="T25" fmla="*/ 33 h 115"/>
                    <a:gd name="T26" fmla="*/ 61 w 86"/>
                    <a:gd name="T27" fmla="*/ 16 h 115"/>
                    <a:gd name="T28" fmla="*/ 47 w 86"/>
                    <a:gd name="T29" fmla="*/ 14 h 115"/>
                    <a:gd name="T30" fmla="*/ 16 w 86"/>
                    <a:gd name="T31" fmla="*/ 14 h 115"/>
                    <a:gd name="T32" fmla="*/ 16 w 86"/>
                    <a:gd name="T33" fmla="*/ 53 h 115"/>
                    <a:gd name="T34" fmla="*/ 47 w 86"/>
                    <a:gd name="T35" fmla="*/ 53 h 115"/>
                    <a:gd name="T36" fmla="*/ 64 w 86"/>
                    <a:gd name="T37" fmla="*/ 49 h 115"/>
                    <a:gd name="T38" fmla="*/ 70 w 86"/>
                    <a:gd name="T39" fmla="*/ 33 h 115"/>
                    <a:gd name="T40" fmla="*/ 70 w 86"/>
                    <a:gd name="T41" fmla="*/ 3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115">
                      <a:moveTo>
                        <a:pt x="0" y="0"/>
                      </a:moveTo>
                      <a:lnTo>
                        <a:pt x="0" y="0"/>
                      </a:lnTo>
                      <a:lnTo>
                        <a:pt x="52" y="0"/>
                      </a:lnTo>
                      <a:cubicBezTo>
                        <a:pt x="62" y="0"/>
                        <a:pt x="70" y="3"/>
                        <a:pt x="76" y="9"/>
                      </a:cubicBezTo>
                      <a:cubicBezTo>
                        <a:pt x="83" y="15"/>
                        <a:pt x="86" y="23"/>
                        <a:pt x="86" y="33"/>
                      </a:cubicBezTo>
                      <a:cubicBezTo>
                        <a:pt x="86" y="42"/>
                        <a:pt x="83" y="50"/>
                        <a:pt x="77" y="56"/>
                      </a:cubicBezTo>
                      <a:cubicBezTo>
                        <a:pt x="72" y="63"/>
                        <a:pt x="63" y="66"/>
                        <a:pt x="52" y="66"/>
                      </a:cubicBezTo>
                      <a:lnTo>
                        <a:pt x="16" y="66"/>
                      </a:lnTo>
                      <a:lnTo>
                        <a:pt x="16" y="115"/>
                      </a:lnTo>
                      <a:lnTo>
                        <a:pt x="0" y="115"/>
                      </a:lnTo>
                      <a:lnTo>
                        <a:pt x="0" y="0"/>
                      </a:lnTo>
                      <a:close/>
                      <a:moveTo>
                        <a:pt x="70" y="33"/>
                      </a:moveTo>
                      <a:lnTo>
                        <a:pt x="70" y="33"/>
                      </a:lnTo>
                      <a:cubicBezTo>
                        <a:pt x="70" y="25"/>
                        <a:pt x="67" y="19"/>
                        <a:pt x="61" y="16"/>
                      </a:cubicBezTo>
                      <a:cubicBezTo>
                        <a:pt x="57" y="15"/>
                        <a:pt x="53" y="14"/>
                        <a:pt x="47" y="14"/>
                      </a:cubicBezTo>
                      <a:lnTo>
                        <a:pt x="16" y="14"/>
                      </a:lnTo>
                      <a:lnTo>
                        <a:pt x="16" y="53"/>
                      </a:lnTo>
                      <a:lnTo>
                        <a:pt x="47" y="53"/>
                      </a:lnTo>
                      <a:cubicBezTo>
                        <a:pt x="54" y="53"/>
                        <a:pt x="59" y="52"/>
                        <a:pt x="64" y="49"/>
                      </a:cubicBezTo>
                      <a:cubicBezTo>
                        <a:pt x="68" y="46"/>
                        <a:pt x="70" y="41"/>
                        <a:pt x="70" y="33"/>
                      </a:cubicBezTo>
                      <a:lnTo>
                        <a:pt x="70" y="33"/>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48" name="Freeform 140"/>
                <p:cNvSpPr>
                  <a:spLocks/>
                </p:cNvSpPr>
                <p:nvPr/>
              </p:nvSpPr>
              <p:spPr bwMode="auto">
                <a:xfrm>
                  <a:off x="1667" y="2531"/>
                  <a:ext cx="42" cy="45"/>
                </a:xfrm>
                <a:custGeom>
                  <a:avLst/>
                  <a:gdLst>
                    <a:gd name="T0" fmla="*/ 17 w 77"/>
                    <a:gd name="T1" fmla="*/ 0 h 84"/>
                    <a:gd name="T2" fmla="*/ 17 w 77"/>
                    <a:gd name="T3" fmla="*/ 0 h 84"/>
                    <a:gd name="T4" fmla="*/ 39 w 77"/>
                    <a:gd name="T5" fmla="*/ 68 h 84"/>
                    <a:gd name="T6" fmla="*/ 62 w 77"/>
                    <a:gd name="T7" fmla="*/ 0 h 84"/>
                    <a:gd name="T8" fmla="*/ 77 w 77"/>
                    <a:gd name="T9" fmla="*/ 0 h 84"/>
                    <a:gd name="T10" fmla="*/ 46 w 77"/>
                    <a:gd name="T11" fmla="*/ 84 h 84"/>
                    <a:gd name="T12" fmla="*/ 31 w 77"/>
                    <a:gd name="T13" fmla="*/ 84 h 84"/>
                    <a:gd name="T14" fmla="*/ 0 w 77"/>
                    <a:gd name="T15" fmla="*/ 0 h 84"/>
                    <a:gd name="T16" fmla="*/ 17 w 77"/>
                    <a:gd name="T1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84">
                      <a:moveTo>
                        <a:pt x="17" y="0"/>
                      </a:moveTo>
                      <a:lnTo>
                        <a:pt x="17" y="0"/>
                      </a:lnTo>
                      <a:lnTo>
                        <a:pt x="39" y="68"/>
                      </a:lnTo>
                      <a:lnTo>
                        <a:pt x="62" y="0"/>
                      </a:lnTo>
                      <a:lnTo>
                        <a:pt x="77" y="0"/>
                      </a:lnTo>
                      <a:lnTo>
                        <a:pt x="46" y="84"/>
                      </a:lnTo>
                      <a:lnTo>
                        <a:pt x="31" y="84"/>
                      </a:lnTo>
                      <a:lnTo>
                        <a:pt x="0" y="0"/>
                      </a:lnTo>
                      <a:lnTo>
                        <a:pt x="17"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49" name="Freeform 141"/>
                <p:cNvSpPr>
                  <a:spLocks/>
                </p:cNvSpPr>
                <p:nvPr/>
              </p:nvSpPr>
              <p:spPr bwMode="auto">
                <a:xfrm>
                  <a:off x="1712" y="2516"/>
                  <a:ext cx="44" cy="62"/>
                </a:xfrm>
                <a:custGeom>
                  <a:avLst/>
                  <a:gdLst>
                    <a:gd name="T0" fmla="*/ 38 w 78"/>
                    <a:gd name="T1" fmla="*/ 115 h 115"/>
                    <a:gd name="T2" fmla="*/ 38 w 78"/>
                    <a:gd name="T3" fmla="*/ 115 h 115"/>
                    <a:gd name="T4" fmla="*/ 9 w 78"/>
                    <a:gd name="T5" fmla="*/ 104 h 115"/>
                    <a:gd name="T6" fmla="*/ 0 w 78"/>
                    <a:gd name="T7" fmla="*/ 77 h 115"/>
                    <a:gd name="T8" fmla="*/ 15 w 78"/>
                    <a:gd name="T9" fmla="*/ 77 h 115"/>
                    <a:gd name="T10" fmla="*/ 19 w 78"/>
                    <a:gd name="T11" fmla="*/ 93 h 115"/>
                    <a:gd name="T12" fmla="*/ 39 w 78"/>
                    <a:gd name="T13" fmla="*/ 102 h 115"/>
                    <a:gd name="T14" fmla="*/ 56 w 78"/>
                    <a:gd name="T15" fmla="*/ 96 h 115"/>
                    <a:gd name="T16" fmla="*/ 63 w 78"/>
                    <a:gd name="T17" fmla="*/ 81 h 115"/>
                    <a:gd name="T18" fmla="*/ 56 w 78"/>
                    <a:gd name="T19" fmla="*/ 65 h 115"/>
                    <a:gd name="T20" fmla="*/ 36 w 78"/>
                    <a:gd name="T21" fmla="*/ 60 h 115"/>
                    <a:gd name="T22" fmla="*/ 34 w 78"/>
                    <a:gd name="T23" fmla="*/ 60 h 115"/>
                    <a:gd name="T24" fmla="*/ 31 w 78"/>
                    <a:gd name="T25" fmla="*/ 60 h 115"/>
                    <a:gd name="T26" fmla="*/ 31 w 78"/>
                    <a:gd name="T27" fmla="*/ 48 h 115"/>
                    <a:gd name="T28" fmla="*/ 34 w 78"/>
                    <a:gd name="T29" fmla="*/ 48 h 115"/>
                    <a:gd name="T30" fmla="*/ 38 w 78"/>
                    <a:gd name="T31" fmla="*/ 48 h 115"/>
                    <a:gd name="T32" fmla="*/ 50 w 78"/>
                    <a:gd name="T33" fmla="*/ 46 h 115"/>
                    <a:gd name="T34" fmla="*/ 59 w 78"/>
                    <a:gd name="T35" fmla="*/ 30 h 115"/>
                    <a:gd name="T36" fmla="*/ 53 w 78"/>
                    <a:gd name="T37" fmla="*/ 17 h 115"/>
                    <a:gd name="T38" fmla="*/ 40 w 78"/>
                    <a:gd name="T39" fmla="*/ 13 h 115"/>
                    <a:gd name="T40" fmla="*/ 20 w 78"/>
                    <a:gd name="T41" fmla="*/ 22 h 115"/>
                    <a:gd name="T42" fmla="*/ 17 w 78"/>
                    <a:gd name="T43" fmla="*/ 37 h 115"/>
                    <a:gd name="T44" fmla="*/ 3 w 78"/>
                    <a:gd name="T45" fmla="*/ 37 h 115"/>
                    <a:gd name="T46" fmla="*/ 8 w 78"/>
                    <a:gd name="T47" fmla="*/ 16 h 115"/>
                    <a:gd name="T48" fmla="*/ 38 w 78"/>
                    <a:gd name="T49" fmla="*/ 0 h 115"/>
                    <a:gd name="T50" fmla="*/ 65 w 78"/>
                    <a:gd name="T51" fmla="*/ 8 h 115"/>
                    <a:gd name="T52" fmla="*/ 74 w 78"/>
                    <a:gd name="T53" fmla="*/ 30 h 115"/>
                    <a:gd name="T54" fmla="*/ 68 w 78"/>
                    <a:gd name="T55" fmla="*/ 46 h 115"/>
                    <a:gd name="T56" fmla="*/ 59 w 78"/>
                    <a:gd name="T57" fmla="*/ 53 h 115"/>
                    <a:gd name="T58" fmla="*/ 73 w 78"/>
                    <a:gd name="T59" fmla="*/ 62 h 115"/>
                    <a:gd name="T60" fmla="*/ 78 w 78"/>
                    <a:gd name="T61" fmla="*/ 79 h 115"/>
                    <a:gd name="T62" fmla="*/ 68 w 78"/>
                    <a:gd name="T63" fmla="*/ 105 h 115"/>
                    <a:gd name="T64" fmla="*/ 38 w 78"/>
                    <a:gd name="T65" fmla="*/ 115 h 115"/>
                    <a:gd name="T66" fmla="*/ 38 w 78"/>
                    <a:gd name="T67"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 h="115">
                      <a:moveTo>
                        <a:pt x="38" y="115"/>
                      </a:moveTo>
                      <a:lnTo>
                        <a:pt x="38" y="115"/>
                      </a:lnTo>
                      <a:cubicBezTo>
                        <a:pt x="25" y="115"/>
                        <a:pt x="15" y="111"/>
                        <a:pt x="9" y="104"/>
                      </a:cubicBezTo>
                      <a:cubicBezTo>
                        <a:pt x="3" y="97"/>
                        <a:pt x="0" y="88"/>
                        <a:pt x="0" y="77"/>
                      </a:cubicBezTo>
                      <a:lnTo>
                        <a:pt x="15" y="77"/>
                      </a:lnTo>
                      <a:cubicBezTo>
                        <a:pt x="16" y="85"/>
                        <a:pt x="17" y="90"/>
                        <a:pt x="19" y="93"/>
                      </a:cubicBezTo>
                      <a:cubicBezTo>
                        <a:pt x="23" y="99"/>
                        <a:pt x="29" y="102"/>
                        <a:pt x="39" y="102"/>
                      </a:cubicBezTo>
                      <a:cubicBezTo>
                        <a:pt x="46" y="102"/>
                        <a:pt x="52" y="100"/>
                        <a:pt x="56" y="96"/>
                      </a:cubicBezTo>
                      <a:cubicBezTo>
                        <a:pt x="61" y="92"/>
                        <a:pt x="63" y="87"/>
                        <a:pt x="63" y="81"/>
                      </a:cubicBezTo>
                      <a:cubicBezTo>
                        <a:pt x="63" y="73"/>
                        <a:pt x="61" y="68"/>
                        <a:pt x="56" y="65"/>
                      </a:cubicBezTo>
                      <a:cubicBezTo>
                        <a:pt x="51" y="62"/>
                        <a:pt x="45" y="60"/>
                        <a:pt x="36" y="60"/>
                      </a:cubicBezTo>
                      <a:cubicBezTo>
                        <a:pt x="36" y="60"/>
                        <a:pt x="35" y="60"/>
                        <a:pt x="34" y="60"/>
                      </a:cubicBezTo>
                      <a:cubicBezTo>
                        <a:pt x="33" y="60"/>
                        <a:pt x="32" y="60"/>
                        <a:pt x="31" y="60"/>
                      </a:cubicBezTo>
                      <a:lnTo>
                        <a:pt x="31" y="48"/>
                      </a:lnTo>
                      <a:cubicBezTo>
                        <a:pt x="32" y="48"/>
                        <a:pt x="33" y="48"/>
                        <a:pt x="34" y="48"/>
                      </a:cubicBezTo>
                      <a:cubicBezTo>
                        <a:pt x="35" y="48"/>
                        <a:pt x="36" y="48"/>
                        <a:pt x="38" y="48"/>
                      </a:cubicBezTo>
                      <a:cubicBezTo>
                        <a:pt x="43" y="48"/>
                        <a:pt x="47" y="47"/>
                        <a:pt x="50" y="46"/>
                      </a:cubicBezTo>
                      <a:cubicBezTo>
                        <a:pt x="56" y="43"/>
                        <a:pt x="59" y="38"/>
                        <a:pt x="59" y="30"/>
                      </a:cubicBezTo>
                      <a:cubicBezTo>
                        <a:pt x="59" y="25"/>
                        <a:pt x="57" y="20"/>
                        <a:pt x="53" y="17"/>
                      </a:cubicBezTo>
                      <a:cubicBezTo>
                        <a:pt x="49" y="14"/>
                        <a:pt x="45" y="13"/>
                        <a:pt x="40" y="13"/>
                      </a:cubicBezTo>
                      <a:cubicBezTo>
                        <a:pt x="30" y="13"/>
                        <a:pt x="24" y="16"/>
                        <a:pt x="20" y="22"/>
                      </a:cubicBezTo>
                      <a:cubicBezTo>
                        <a:pt x="18" y="26"/>
                        <a:pt x="17" y="31"/>
                        <a:pt x="17" y="37"/>
                      </a:cubicBezTo>
                      <a:lnTo>
                        <a:pt x="3" y="37"/>
                      </a:lnTo>
                      <a:cubicBezTo>
                        <a:pt x="3" y="29"/>
                        <a:pt x="5" y="22"/>
                        <a:pt x="8" y="16"/>
                      </a:cubicBezTo>
                      <a:cubicBezTo>
                        <a:pt x="14" y="5"/>
                        <a:pt x="24" y="0"/>
                        <a:pt x="38" y="0"/>
                      </a:cubicBezTo>
                      <a:cubicBezTo>
                        <a:pt x="50" y="0"/>
                        <a:pt x="58" y="3"/>
                        <a:pt x="65" y="8"/>
                      </a:cubicBezTo>
                      <a:cubicBezTo>
                        <a:pt x="71" y="13"/>
                        <a:pt x="74" y="20"/>
                        <a:pt x="74" y="30"/>
                      </a:cubicBezTo>
                      <a:cubicBezTo>
                        <a:pt x="74" y="37"/>
                        <a:pt x="72" y="42"/>
                        <a:pt x="68" y="46"/>
                      </a:cubicBezTo>
                      <a:cubicBezTo>
                        <a:pt x="66" y="49"/>
                        <a:pt x="63" y="51"/>
                        <a:pt x="59" y="53"/>
                      </a:cubicBezTo>
                      <a:cubicBezTo>
                        <a:pt x="65" y="54"/>
                        <a:pt x="70" y="57"/>
                        <a:pt x="73" y="62"/>
                      </a:cubicBezTo>
                      <a:cubicBezTo>
                        <a:pt x="76" y="66"/>
                        <a:pt x="78" y="72"/>
                        <a:pt x="78" y="79"/>
                      </a:cubicBezTo>
                      <a:cubicBezTo>
                        <a:pt x="78" y="89"/>
                        <a:pt x="75" y="98"/>
                        <a:pt x="68" y="105"/>
                      </a:cubicBezTo>
                      <a:cubicBezTo>
                        <a:pt x="61" y="111"/>
                        <a:pt x="51" y="115"/>
                        <a:pt x="38" y="115"/>
                      </a:cubicBezTo>
                      <a:lnTo>
                        <a:pt x="38" y="115"/>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50" name="Freeform 142"/>
                <p:cNvSpPr>
                  <a:spLocks noEditPoints="1"/>
                </p:cNvSpPr>
                <p:nvPr/>
              </p:nvSpPr>
              <p:spPr bwMode="auto">
                <a:xfrm>
                  <a:off x="470" y="2447"/>
                  <a:ext cx="621" cy="202"/>
                </a:xfrm>
                <a:custGeom>
                  <a:avLst/>
                  <a:gdLst>
                    <a:gd name="T0" fmla="*/ 0 w 1134"/>
                    <a:gd name="T1" fmla="*/ 0 h 378"/>
                    <a:gd name="T2" fmla="*/ 0 w 1134"/>
                    <a:gd name="T3" fmla="*/ 0 h 378"/>
                    <a:gd name="T4" fmla="*/ 1134 w 1134"/>
                    <a:gd name="T5" fmla="*/ 0 h 378"/>
                    <a:gd name="T6" fmla="*/ 1134 w 1134"/>
                    <a:gd name="T7" fmla="*/ 378 h 378"/>
                    <a:gd name="T8" fmla="*/ 0 w 1134"/>
                    <a:gd name="T9" fmla="*/ 378 h 378"/>
                    <a:gd name="T10" fmla="*/ 0 w 1134"/>
                    <a:gd name="T11" fmla="*/ 0 h 378"/>
                    <a:gd name="T12" fmla="*/ 0 w 1134"/>
                    <a:gd name="T13" fmla="*/ 0 h 378"/>
                    <a:gd name="T14" fmla="*/ 0 w 1134"/>
                    <a:gd name="T15" fmla="*/ 0 h 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4" h="378">
                      <a:moveTo>
                        <a:pt x="0" y="0"/>
                      </a:moveTo>
                      <a:lnTo>
                        <a:pt x="0" y="0"/>
                      </a:lnTo>
                      <a:lnTo>
                        <a:pt x="1134" y="0"/>
                      </a:lnTo>
                      <a:lnTo>
                        <a:pt x="1134" y="378"/>
                      </a:lnTo>
                      <a:lnTo>
                        <a:pt x="0" y="378"/>
                      </a:lnTo>
                      <a:lnTo>
                        <a:pt x="0" y="0"/>
                      </a:lnTo>
                      <a:close/>
                      <a:moveTo>
                        <a:pt x="0" y="0"/>
                      </a:moveTo>
                      <a:lnTo>
                        <a:pt x="0" y="0"/>
                      </a:lnTo>
                      <a:close/>
                    </a:path>
                  </a:pathLst>
                </a:custGeom>
                <a:solidFill>
                  <a:srgbClr val="FFFFFF"/>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51" name="Freeform 143"/>
                <p:cNvSpPr>
                  <a:spLocks noEditPoints="1"/>
                </p:cNvSpPr>
                <p:nvPr/>
              </p:nvSpPr>
              <p:spPr bwMode="auto">
                <a:xfrm>
                  <a:off x="470" y="2447"/>
                  <a:ext cx="621" cy="200"/>
                </a:xfrm>
                <a:custGeom>
                  <a:avLst/>
                  <a:gdLst>
                    <a:gd name="T0" fmla="*/ 0 w 1133"/>
                    <a:gd name="T1" fmla="*/ 4 h 377"/>
                    <a:gd name="T2" fmla="*/ 0 w 1133"/>
                    <a:gd name="T3" fmla="*/ 4 h 377"/>
                    <a:gd name="T4" fmla="*/ 1133 w 1133"/>
                    <a:gd name="T5" fmla="*/ 4 h 377"/>
                    <a:gd name="T6" fmla="*/ 1133 w 1133"/>
                    <a:gd name="T7" fmla="*/ 377 h 377"/>
                    <a:gd name="T8" fmla="*/ 0 w 1133"/>
                    <a:gd name="T9" fmla="*/ 377 h 377"/>
                    <a:gd name="T10" fmla="*/ 0 w 1133"/>
                    <a:gd name="T11" fmla="*/ 4 h 377"/>
                    <a:gd name="T12" fmla="*/ 0 w 1133"/>
                    <a:gd name="T13" fmla="*/ 0 h 377"/>
                    <a:gd name="T14" fmla="*/ 0 w 1133"/>
                    <a:gd name="T15" fmla="*/ 0 h 3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3" h="377">
                      <a:moveTo>
                        <a:pt x="0" y="4"/>
                      </a:moveTo>
                      <a:lnTo>
                        <a:pt x="0" y="4"/>
                      </a:lnTo>
                      <a:lnTo>
                        <a:pt x="1133" y="4"/>
                      </a:lnTo>
                      <a:lnTo>
                        <a:pt x="1133" y="377"/>
                      </a:lnTo>
                      <a:lnTo>
                        <a:pt x="0" y="377"/>
                      </a:lnTo>
                      <a:lnTo>
                        <a:pt x="0" y="4"/>
                      </a:lnTo>
                      <a:close/>
                      <a:moveTo>
                        <a:pt x="0" y="0"/>
                      </a:moveTo>
                      <a:lnTo>
                        <a:pt x="0" y="0"/>
                      </a:lnTo>
                      <a:close/>
                    </a:path>
                  </a:pathLst>
                </a:custGeom>
                <a:solidFill>
                  <a:srgbClr val="00B050"/>
                </a:solidFill>
                <a:ln w="11113" cap="rnd">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52" name="Freeform 144"/>
                <p:cNvSpPr>
                  <a:spLocks noEditPoints="1"/>
                </p:cNvSpPr>
                <p:nvPr/>
              </p:nvSpPr>
              <p:spPr bwMode="auto">
                <a:xfrm>
                  <a:off x="659" y="2529"/>
                  <a:ext cx="38" cy="48"/>
                </a:xfrm>
                <a:custGeom>
                  <a:avLst/>
                  <a:gdLst>
                    <a:gd name="T0" fmla="*/ 14 w 69"/>
                    <a:gd name="T1" fmla="*/ 59 h 89"/>
                    <a:gd name="T2" fmla="*/ 14 w 69"/>
                    <a:gd name="T3" fmla="*/ 59 h 89"/>
                    <a:gd name="T4" fmla="*/ 17 w 69"/>
                    <a:gd name="T5" fmla="*/ 70 h 89"/>
                    <a:gd name="T6" fmla="*/ 36 w 69"/>
                    <a:gd name="T7" fmla="*/ 77 h 89"/>
                    <a:gd name="T8" fmla="*/ 49 w 69"/>
                    <a:gd name="T9" fmla="*/ 74 h 89"/>
                    <a:gd name="T10" fmla="*/ 55 w 69"/>
                    <a:gd name="T11" fmla="*/ 63 h 89"/>
                    <a:gd name="T12" fmla="*/ 50 w 69"/>
                    <a:gd name="T13" fmla="*/ 55 h 89"/>
                    <a:gd name="T14" fmla="*/ 39 w 69"/>
                    <a:gd name="T15" fmla="*/ 51 h 89"/>
                    <a:gd name="T16" fmla="*/ 27 w 69"/>
                    <a:gd name="T17" fmla="*/ 48 h 89"/>
                    <a:gd name="T18" fmla="*/ 12 w 69"/>
                    <a:gd name="T19" fmla="*/ 42 h 89"/>
                    <a:gd name="T20" fmla="*/ 3 w 69"/>
                    <a:gd name="T21" fmla="*/ 27 h 89"/>
                    <a:gd name="T22" fmla="*/ 11 w 69"/>
                    <a:gd name="T23" fmla="*/ 7 h 89"/>
                    <a:gd name="T24" fmla="*/ 34 w 69"/>
                    <a:gd name="T25" fmla="*/ 0 h 89"/>
                    <a:gd name="T26" fmla="*/ 61 w 69"/>
                    <a:gd name="T27" fmla="*/ 11 h 89"/>
                    <a:gd name="T28" fmla="*/ 66 w 69"/>
                    <a:gd name="T29" fmla="*/ 26 h 89"/>
                    <a:gd name="T30" fmla="*/ 53 w 69"/>
                    <a:gd name="T31" fmla="*/ 26 h 89"/>
                    <a:gd name="T32" fmla="*/ 50 w 69"/>
                    <a:gd name="T33" fmla="*/ 18 h 89"/>
                    <a:gd name="T34" fmla="*/ 33 w 69"/>
                    <a:gd name="T35" fmla="*/ 12 h 89"/>
                    <a:gd name="T36" fmla="*/ 21 w 69"/>
                    <a:gd name="T37" fmla="*/ 15 h 89"/>
                    <a:gd name="T38" fmla="*/ 17 w 69"/>
                    <a:gd name="T39" fmla="*/ 23 h 89"/>
                    <a:gd name="T40" fmla="*/ 22 w 69"/>
                    <a:gd name="T41" fmla="*/ 32 h 89"/>
                    <a:gd name="T42" fmla="*/ 31 w 69"/>
                    <a:gd name="T43" fmla="*/ 35 h 89"/>
                    <a:gd name="T44" fmla="*/ 41 w 69"/>
                    <a:gd name="T45" fmla="*/ 38 h 89"/>
                    <a:gd name="T46" fmla="*/ 61 w 69"/>
                    <a:gd name="T47" fmla="*/ 45 h 89"/>
                    <a:gd name="T48" fmla="*/ 69 w 69"/>
                    <a:gd name="T49" fmla="*/ 61 h 89"/>
                    <a:gd name="T50" fmla="*/ 61 w 69"/>
                    <a:gd name="T51" fmla="*/ 81 h 89"/>
                    <a:gd name="T52" fmla="*/ 35 w 69"/>
                    <a:gd name="T53" fmla="*/ 89 h 89"/>
                    <a:gd name="T54" fmla="*/ 9 w 69"/>
                    <a:gd name="T55" fmla="*/ 80 h 89"/>
                    <a:gd name="T56" fmla="*/ 0 w 69"/>
                    <a:gd name="T57" fmla="*/ 59 h 89"/>
                    <a:gd name="T58" fmla="*/ 14 w 69"/>
                    <a:gd name="T59" fmla="*/ 59 h 89"/>
                    <a:gd name="T60" fmla="*/ 34 w 69"/>
                    <a:gd name="T61" fmla="*/ 0 h 89"/>
                    <a:gd name="T62" fmla="*/ 34 w 69"/>
                    <a:gd name="T63" fmla="*/ 0 h 89"/>
                    <a:gd name="T64" fmla="*/ 34 w 69"/>
                    <a:gd name="T6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89">
                      <a:moveTo>
                        <a:pt x="14" y="59"/>
                      </a:moveTo>
                      <a:lnTo>
                        <a:pt x="14" y="59"/>
                      </a:lnTo>
                      <a:cubicBezTo>
                        <a:pt x="14" y="64"/>
                        <a:pt x="15" y="68"/>
                        <a:pt x="17" y="70"/>
                      </a:cubicBezTo>
                      <a:cubicBezTo>
                        <a:pt x="21" y="75"/>
                        <a:pt x="27" y="77"/>
                        <a:pt x="36" y="77"/>
                      </a:cubicBezTo>
                      <a:cubicBezTo>
                        <a:pt x="41" y="77"/>
                        <a:pt x="45" y="76"/>
                        <a:pt x="49" y="74"/>
                      </a:cubicBezTo>
                      <a:cubicBezTo>
                        <a:pt x="53" y="71"/>
                        <a:pt x="55" y="68"/>
                        <a:pt x="55" y="63"/>
                      </a:cubicBezTo>
                      <a:cubicBezTo>
                        <a:pt x="55" y="60"/>
                        <a:pt x="54" y="57"/>
                        <a:pt x="50" y="55"/>
                      </a:cubicBezTo>
                      <a:cubicBezTo>
                        <a:pt x="48" y="54"/>
                        <a:pt x="44" y="52"/>
                        <a:pt x="39" y="51"/>
                      </a:cubicBezTo>
                      <a:lnTo>
                        <a:pt x="27" y="48"/>
                      </a:lnTo>
                      <a:cubicBezTo>
                        <a:pt x="20" y="46"/>
                        <a:pt x="15" y="44"/>
                        <a:pt x="12" y="42"/>
                      </a:cubicBezTo>
                      <a:cubicBezTo>
                        <a:pt x="6" y="39"/>
                        <a:pt x="3" y="33"/>
                        <a:pt x="3" y="27"/>
                      </a:cubicBezTo>
                      <a:cubicBezTo>
                        <a:pt x="3" y="19"/>
                        <a:pt x="6" y="12"/>
                        <a:pt x="11" y="7"/>
                      </a:cubicBezTo>
                      <a:cubicBezTo>
                        <a:pt x="17" y="3"/>
                        <a:pt x="25" y="0"/>
                        <a:pt x="34" y="0"/>
                      </a:cubicBezTo>
                      <a:cubicBezTo>
                        <a:pt x="47" y="0"/>
                        <a:pt x="56" y="4"/>
                        <a:pt x="61" y="11"/>
                      </a:cubicBezTo>
                      <a:cubicBezTo>
                        <a:pt x="65" y="16"/>
                        <a:pt x="66" y="21"/>
                        <a:pt x="66" y="26"/>
                      </a:cubicBezTo>
                      <a:lnTo>
                        <a:pt x="53" y="26"/>
                      </a:lnTo>
                      <a:cubicBezTo>
                        <a:pt x="53" y="23"/>
                        <a:pt x="52" y="20"/>
                        <a:pt x="50" y="18"/>
                      </a:cubicBezTo>
                      <a:cubicBezTo>
                        <a:pt x="46" y="14"/>
                        <a:pt x="41" y="12"/>
                        <a:pt x="33" y="12"/>
                      </a:cubicBezTo>
                      <a:cubicBezTo>
                        <a:pt x="28" y="12"/>
                        <a:pt x="24" y="13"/>
                        <a:pt x="21" y="15"/>
                      </a:cubicBezTo>
                      <a:cubicBezTo>
                        <a:pt x="18" y="17"/>
                        <a:pt x="17" y="20"/>
                        <a:pt x="17" y="23"/>
                      </a:cubicBezTo>
                      <a:cubicBezTo>
                        <a:pt x="17" y="27"/>
                        <a:pt x="19" y="30"/>
                        <a:pt x="22" y="32"/>
                      </a:cubicBezTo>
                      <a:cubicBezTo>
                        <a:pt x="24" y="33"/>
                        <a:pt x="27" y="34"/>
                        <a:pt x="31" y="35"/>
                      </a:cubicBezTo>
                      <a:lnTo>
                        <a:pt x="41" y="38"/>
                      </a:lnTo>
                      <a:cubicBezTo>
                        <a:pt x="51" y="40"/>
                        <a:pt x="57" y="42"/>
                        <a:pt x="61" y="45"/>
                      </a:cubicBezTo>
                      <a:cubicBezTo>
                        <a:pt x="66" y="48"/>
                        <a:pt x="69" y="54"/>
                        <a:pt x="69" y="61"/>
                      </a:cubicBezTo>
                      <a:cubicBezTo>
                        <a:pt x="69" y="69"/>
                        <a:pt x="66" y="75"/>
                        <a:pt x="61" y="81"/>
                      </a:cubicBezTo>
                      <a:cubicBezTo>
                        <a:pt x="55" y="86"/>
                        <a:pt x="46" y="89"/>
                        <a:pt x="35" y="89"/>
                      </a:cubicBezTo>
                      <a:cubicBezTo>
                        <a:pt x="23" y="89"/>
                        <a:pt x="14" y="86"/>
                        <a:pt x="9" y="80"/>
                      </a:cubicBezTo>
                      <a:cubicBezTo>
                        <a:pt x="4" y="75"/>
                        <a:pt x="1" y="68"/>
                        <a:pt x="0" y="59"/>
                      </a:cubicBezTo>
                      <a:lnTo>
                        <a:pt x="14" y="59"/>
                      </a:lnTo>
                      <a:close/>
                      <a:moveTo>
                        <a:pt x="34" y="0"/>
                      </a:moveTo>
                      <a:lnTo>
                        <a:pt x="34" y="0"/>
                      </a:lnTo>
                      <a:lnTo>
                        <a:pt x="34"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53" name="Freeform 145"/>
                <p:cNvSpPr>
                  <a:spLocks noEditPoints="1"/>
                </p:cNvSpPr>
                <p:nvPr/>
              </p:nvSpPr>
              <p:spPr bwMode="auto">
                <a:xfrm>
                  <a:off x="703" y="2529"/>
                  <a:ext cx="41" cy="65"/>
                </a:xfrm>
                <a:custGeom>
                  <a:avLst/>
                  <a:gdLst>
                    <a:gd name="T0" fmla="*/ 60 w 76"/>
                    <a:gd name="T1" fmla="*/ 2 h 120"/>
                    <a:gd name="T2" fmla="*/ 60 w 76"/>
                    <a:gd name="T3" fmla="*/ 2 h 120"/>
                    <a:gd name="T4" fmla="*/ 76 w 76"/>
                    <a:gd name="T5" fmla="*/ 2 h 120"/>
                    <a:gd name="T6" fmla="*/ 63 w 76"/>
                    <a:gd name="T7" fmla="*/ 39 h 120"/>
                    <a:gd name="T8" fmla="*/ 50 w 76"/>
                    <a:gd name="T9" fmla="*/ 74 h 120"/>
                    <a:gd name="T10" fmla="*/ 33 w 76"/>
                    <a:gd name="T11" fmla="*/ 113 h 120"/>
                    <a:gd name="T12" fmla="*/ 16 w 76"/>
                    <a:gd name="T13" fmla="*/ 120 h 120"/>
                    <a:gd name="T14" fmla="*/ 11 w 76"/>
                    <a:gd name="T15" fmla="*/ 119 h 120"/>
                    <a:gd name="T16" fmla="*/ 7 w 76"/>
                    <a:gd name="T17" fmla="*/ 119 h 120"/>
                    <a:gd name="T18" fmla="*/ 7 w 76"/>
                    <a:gd name="T19" fmla="*/ 106 h 120"/>
                    <a:gd name="T20" fmla="*/ 13 w 76"/>
                    <a:gd name="T21" fmla="*/ 107 h 120"/>
                    <a:gd name="T22" fmla="*/ 16 w 76"/>
                    <a:gd name="T23" fmla="*/ 107 h 120"/>
                    <a:gd name="T24" fmla="*/ 21 w 76"/>
                    <a:gd name="T25" fmla="*/ 106 h 120"/>
                    <a:gd name="T26" fmla="*/ 24 w 76"/>
                    <a:gd name="T27" fmla="*/ 103 h 120"/>
                    <a:gd name="T28" fmla="*/ 27 w 76"/>
                    <a:gd name="T29" fmla="*/ 96 h 120"/>
                    <a:gd name="T30" fmla="*/ 31 w 76"/>
                    <a:gd name="T31" fmla="*/ 88 h 120"/>
                    <a:gd name="T32" fmla="*/ 0 w 76"/>
                    <a:gd name="T33" fmla="*/ 2 h 120"/>
                    <a:gd name="T34" fmla="*/ 16 w 76"/>
                    <a:gd name="T35" fmla="*/ 2 h 120"/>
                    <a:gd name="T36" fmla="*/ 38 w 76"/>
                    <a:gd name="T37" fmla="*/ 70 h 120"/>
                    <a:gd name="T38" fmla="*/ 60 w 76"/>
                    <a:gd name="T39" fmla="*/ 2 h 120"/>
                    <a:gd name="T40" fmla="*/ 38 w 76"/>
                    <a:gd name="T41" fmla="*/ 0 h 120"/>
                    <a:gd name="T42" fmla="*/ 38 w 76"/>
                    <a:gd name="T43" fmla="*/ 0 h 120"/>
                    <a:gd name="T44" fmla="*/ 38 w 76"/>
                    <a:gd name="T4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 h="120">
                      <a:moveTo>
                        <a:pt x="60" y="2"/>
                      </a:moveTo>
                      <a:lnTo>
                        <a:pt x="60" y="2"/>
                      </a:lnTo>
                      <a:lnTo>
                        <a:pt x="76" y="2"/>
                      </a:lnTo>
                      <a:cubicBezTo>
                        <a:pt x="74" y="8"/>
                        <a:pt x="70" y="20"/>
                        <a:pt x="63" y="39"/>
                      </a:cubicBezTo>
                      <a:cubicBezTo>
                        <a:pt x="58" y="53"/>
                        <a:pt x="53" y="65"/>
                        <a:pt x="50" y="74"/>
                      </a:cubicBezTo>
                      <a:cubicBezTo>
                        <a:pt x="42" y="95"/>
                        <a:pt x="36" y="108"/>
                        <a:pt x="33" y="113"/>
                      </a:cubicBezTo>
                      <a:cubicBezTo>
                        <a:pt x="30" y="117"/>
                        <a:pt x="24" y="120"/>
                        <a:pt x="16" y="120"/>
                      </a:cubicBezTo>
                      <a:cubicBezTo>
                        <a:pt x="14" y="120"/>
                        <a:pt x="12" y="120"/>
                        <a:pt x="11" y="119"/>
                      </a:cubicBezTo>
                      <a:cubicBezTo>
                        <a:pt x="10" y="119"/>
                        <a:pt x="9" y="119"/>
                        <a:pt x="7" y="119"/>
                      </a:cubicBezTo>
                      <a:lnTo>
                        <a:pt x="7" y="106"/>
                      </a:lnTo>
                      <a:cubicBezTo>
                        <a:pt x="10" y="106"/>
                        <a:pt x="12" y="107"/>
                        <a:pt x="13" y="107"/>
                      </a:cubicBezTo>
                      <a:cubicBezTo>
                        <a:pt x="14" y="107"/>
                        <a:pt x="15" y="107"/>
                        <a:pt x="16" y="107"/>
                      </a:cubicBezTo>
                      <a:cubicBezTo>
                        <a:pt x="18" y="107"/>
                        <a:pt x="20" y="107"/>
                        <a:pt x="21" y="106"/>
                      </a:cubicBezTo>
                      <a:cubicBezTo>
                        <a:pt x="23" y="105"/>
                        <a:pt x="24" y="104"/>
                        <a:pt x="24" y="103"/>
                      </a:cubicBezTo>
                      <a:cubicBezTo>
                        <a:pt x="25" y="102"/>
                        <a:pt x="26" y="100"/>
                        <a:pt x="27" y="96"/>
                      </a:cubicBezTo>
                      <a:cubicBezTo>
                        <a:pt x="29" y="93"/>
                        <a:pt x="30" y="90"/>
                        <a:pt x="31" y="88"/>
                      </a:cubicBezTo>
                      <a:lnTo>
                        <a:pt x="0" y="2"/>
                      </a:lnTo>
                      <a:lnTo>
                        <a:pt x="16" y="2"/>
                      </a:lnTo>
                      <a:lnTo>
                        <a:pt x="38" y="70"/>
                      </a:lnTo>
                      <a:lnTo>
                        <a:pt x="60" y="2"/>
                      </a:lnTo>
                      <a:close/>
                      <a:moveTo>
                        <a:pt x="38" y="0"/>
                      </a:moveTo>
                      <a:lnTo>
                        <a:pt x="38" y="0"/>
                      </a:lnTo>
                      <a:lnTo>
                        <a:pt x="38"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54" name="Freeform 146"/>
                <p:cNvSpPr>
                  <a:spLocks noEditPoints="1"/>
                </p:cNvSpPr>
                <p:nvPr/>
              </p:nvSpPr>
              <p:spPr bwMode="auto">
                <a:xfrm>
                  <a:off x="746" y="2529"/>
                  <a:ext cx="39" cy="48"/>
                </a:xfrm>
                <a:custGeom>
                  <a:avLst/>
                  <a:gdLst>
                    <a:gd name="T0" fmla="*/ 14 w 69"/>
                    <a:gd name="T1" fmla="*/ 59 h 89"/>
                    <a:gd name="T2" fmla="*/ 14 w 69"/>
                    <a:gd name="T3" fmla="*/ 59 h 89"/>
                    <a:gd name="T4" fmla="*/ 17 w 69"/>
                    <a:gd name="T5" fmla="*/ 70 h 89"/>
                    <a:gd name="T6" fmla="*/ 36 w 69"/>
                    <a:gd name="T7" fmla="*/ 77 h 89"/>
                    <a:gd name="T8" fmla="*/ 49 w 69"/>
                    <a:gd name="T9" fmla="*/ 74 h 89"/>
                    <a:gd name="T10" fmla="*/ 55 w 69"/>
                    <a:gd name="T11" fmla="*/ 63 h 89"/>
                    <a:gd name="T12" fmla="*/ 50 w 69"/>
                    <a:gd name="T13" fmla="*/ 55 h 89"/>
                    <a:gd name="T14" fmla="*/ 39 w 69"/>
                    <a:gd name="T15" fmla="*/ 51 h 89"/>
                    <a:gd name="T16" fmla="*/ 27 w 69"/>
                    <a:gd name="T17" fmla="*/ 48 h 89"/>
                    <a:gd name="T18" fmla="*/ 12 w 69"/>
                    <a:gd name="T19" fmla="*/ 42 h 89"/>
                    <a:gd name="T20" fmla="*/ 3 w 69"/>
                    <a:gd name="T21" fmla="*/ 27 h 89"/>
                    <a:gd name="T22" fmla="*/ 11 w 69"/>
                    <a:gd name="T23" fmla="*/ 7 h 89"/>
                    <a:gd name="T24" fmla="*/ 34 w 69"/>
                    <a:gd name="T25" fmla="*/ 0 h 89"/>
                    <a:gd name="T26" fmla="*/ 61 w 69"/>
                    <a:gd name="T27" fmla="*/ 11 h 89"/>
                    <a:gd name="T28" fmla="*/ 66 w 69"/>
                    <a:gd name="T29" fmla="*/ 26 h 89"/>
                    <a:gd name="T30" fmla="*/ 53 w 69"/>
                    <a:gd name="T31" fmla="*/ 26 h 89"/>
                    <a:gd name="T32" fmla="*/ 50 w 69"/>
                    <a:gd name="T33" fmla="*/ 18 h 89"/>
                    <a:gd name="T34" fmla="*/ 33 w 69"/>
                    <a:gd name="T35" fmla="*/ 12 h 89"/>
                    <a:gd name="T36" fmla="*/ 21 w 69"/>
                    <a:gd name="T37" fmla="*/ 15 h 89"/>
                    <a:gd name="T38" fmla="*/ 17 w 69"/>
                    <a:gd name="T39" fmla="*/ 23 h 89"/>
                    <a:gd name="T40" fmla="*/ 22 w 69"/>
                    <a:gd name="T41" fmla="*/ 32 h 89"/>
                    <a:gd name="T42" fmla="*/ 31 w 69"/>
                    <a:gd name="T43" fmla="*/ 35 h 89"/>
                    <a:gd name="T44" fmla="*/ 41 w 69"/>
                    <a:gd name="T45" fmla="*/ 38 h 89"/>
                    <a:gd name="T46" fmla="*/ 61 w 69"/>
                    <a:gd name="T47" fmla="*/ 45 h 89"/>
                    <a:gd name="T48" fmla="*/ 69 w 69"/>
                    <a:gd name="T49" fmla="*/ 61 h 89"/>
                    <a:gd name="T50" fmla="*/ 61 w 69"/>
                    <a:gd name="T51" fmla="*/ 81 h 89"/>
                    <a:gd name="T52" fmla="*/ 35 w 69"/>
                    <a:gd name="T53" fmla="*/ 89 h 89"/>
                    <a:gd name="T54" fmla="*/ 9 w 69"/>
                    <a:gd name="T55" fmla="*/ 80 h 89"/>
                    <a:gd name="T56" fmla="*/ 0 w 69"/>
                    <a:gd name="T57" fmla="*/ 59 h 89"/>
                    <a:gd name="T58" fmla="*/ 14 w 69"/>
                    <a:gd name="T59" fmla="*/ 59 h 89"/>
                    <a:gd name="T60" fmla="*/ 34 w 69"/>
                    <a:gd name="T61" fmla="*/ 0 h 89"/>
                    <a:gd name="T62" fmla="*/ 34 w 69"/>
                    <a:gd name="T63" fmla="*/ 0 h 89"/>
                    <a:gd name="T64" fmla="*/ 34 w 69"/>
                    <a:gd name="T6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89">
                      <a:moveTo>
                        <a:pt x="14" y="59"/>
                      </a:moveTo>
                      <a:lnTo>
                        <a:pt x="14" y="59"/>
                      </a:lnTo>
                      <a:cubicBezTo>
                        <a:pt x="14" y="64"/>
                        <a:pt x="15" y="68"/>
                        <a:pt x="17" y="70"/>
                      </a:cubicBezTo>
                      <a:cubicBezTo>
                        <a:pt x="21" y="75"/>
                        <a:pt x="27" y="77"/>
                        <a:pt x="36" y="77"/>
                      </a:cubicBezTo>
                      <a:cubicBezTo>
                        <a:pt x="41" y="77"/>
                        <a:pt x="45" y="76"/>
                        <a:pt x="49" y="74"/>
                      </a:cubicBezTo>
                      <a:cubicBezTo>
                        <a:pt x="53" y="71"/>
                        <a:pt x="55" y="68"/>
                        <a:pt x="55" y="63"/>
                      </a:cubicBezTo>
                      <a:cubicBezTo>
                        <a:pt x="55" y="60"/>
                        <a:pt x="54" y="57"/>
                        <a:pt x="50" y="55"/>
                      </a:cubicBezTo>
                      <a:cubicBezTo>
                        <a:pt x="48" y="54"/>
                        <a:pt x="44" y="52"/>
                        <a:pt x="39" y="51"/>
                      </a:cubicBezTo>
                      <a:lnTo>
                        <a:pt x="27" y="48"/>
                      </a:lnTo>
                      <a:cubicBezTo>
                        <a:pt x="20" y="46"/>
                        <a:pt x="15" y="44"/>
                        <a:pt x="12" y="42"/>
                      </a:cubicBezTo>
                      <a:cubicBezTo>
                        <a:pt x="6" y="39"/>
                        <a:pt x="3" y="33"/>
                        <a:pt x="3" y="27"/>
                      </a:cubicBezTo>
                      <a:cubicBezTo>
                        <a:pt x="3" y="19"/>
                        <a:pt x="6" y="12"/>
                        <a:pt x="11" y="7"/>
                      </a:cubicBezTo>
                      <a:cubicBezTo>
                        <a:pt x="17" y="3"/>
                        <a:pt x="25" y="0"/>
                        <a:pt x="34" y="0"/>
                      </a:cubicBezTo>
                      <a:cubicBezTo>
                        <a:pt x="47" y="0"/>
                        <a:pt x="56" y="4"/>
                        <a:pt x="61" y="11"/>
                      </a:cubicBezTo>
                      <a:cubicBezTo>
                        <a:pt x="65" y="16"/>
                        <a:pt x="66" y="21"/>
                        <a:pt x="66" y="26"/>
                      </a:cubicBezTo>
                      <a:lnTo>
                        <a:pt x="53" y="26"/>
                      </a:lnTo>
                      <a:cubicBezTo>
                        <a:pt x="53" y="23"/>
                        <a:pt x="52" y="20"/>
                        <a:pt x="50" y="18"/>
                      </a:cubicBezTo>
                      <a:cubicBezTo>
                        <a:pt x="46" y="14"/>
                        <a:pt x="41" y="12"/>
                        <a:pt x="33" y="12"/>
                      </a:cubicBezTo>
                      <a:cubicBezTo>
                        <a:pt x="28" y="12"/>
                        <a:pt x="24" y="13"/>
                        <a:pt x="21" y="15"/>
                      </a:cubicBezTo>
                      <a:cubicBezTo>
                        <a:pt x="18" y="17"/>
                        <a:pt x="17" y="20"/>
                        <a:pt x="17" y="23"/>
                      </a:cubicBezTo>
                      <a:cubicBezTo>
                        <a:pt x="17" y="27"/>
                        <a:pt x="19" y="30"/>
                        <a:pt x="22" y="32"/>
                      </a:cubicBezTo>
                      <a:cubicBezTo>
                        <a:pt x="24" y="33"/>
                        <a:pt x="27" y="34"/>
                        <a:pt x="31" y="35"/>
                      </a:cubicBezTo>
                      <a:lnTo>
                        <a:pt x="41" y="38"/>
                      </a:lnTo>
                      <a:cubicBezTo>
                        <a:pt x="51" y="40"/>
                        <a:pt x="57" y="42"/>
                        <a:pt x="61" y="45"/>
                      </a:cubicBezTo>
                      <a:cubicBezTo>
                        <a:pt x="66" y="48"/>
                        <a:pt x="69" y="54"/>
                        <a:pt x="69" y="61"/>
                      </a:cubicBezTo>
                      <a:cubicBezTo>
                        <a:pt x="69" y="69"/>
                        <a:pt x="66" y="75"/>
                        <a:pt x="61" y="81"/>
                      </a:cubicBezTo>
                      <a:cubicBezTo>
                        <a:pt x="55" y="86"/>
                        <a:pt x="46" y="89"/>
                        <a:pt x="35" y="89"/>
                      </a:cubicBezTo>
                      <a:cubicBezTo>
                        <a:pt x="23" y="89"/>
                        <a:pt x="14" y="86"/>
                        <a:pt x="9" y="80"/>
                      </a:cubicBezTo>
                      <a:cubicBezTo>
                        <a:pt x="4" y="75"/>
                        <a:pt x="1" y="68"/>
                        <a:pt x="0" y="59"/>
                      </a:cubicBezTo>
                      <a:lnTo>
                        <a:pt x="14" y="59"/>
                      </a:lnTo>
                      <a:close/>
                      <a:moveTo>
                        <a:pt x="34" y="0"/>
                      </a:moveTo>
                      <a:lnTo>
                        <a:pt x="34" y="0"/>
                      </a:lnTo>
                      <a:lnTo>
                        <a:pt x="34"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55" name="Freeform 147"/>
                <p:cNvSpPr>
                  <a:spLocks/>
                </p:cNvSpPr>
                <p:nvPr/>
              </p:nvSpPr>
              <p:spPr bwMode="auto">
                <a:xfrm>
                  <a:off x="795" y="2514"/>
                  <a:ext cx="9" cy="62"/>
                </a:xfrm>
                <a:custGeom>
                  <a:avLst/>
                  <a:gdLst>
                    <a:gd name="T0" fmla="*/ 0 w 14"/>
                    <a:gd name="T1" fmla="*/ 0 h 115"/>
                    <a:gd name="T2" fmla="*/ 0 w 14"/>
                    <a:gd name="T3" fmla="*/ 0 h 115"/>
                    <a:gd name="T4" fmla="*/ 14 w 14"/>
                    <a:gd name="T5" fmla="*/ 0 h 115"/>
                    <a:gd name="T6" fmla="*/ 14 w 14"/>
                    <a:gd name="T7" fmla="*/ 115 h 115"/>
                    <a:gd name="T8" fmla="*/ 0 w 14"/>
                    <a:gd name="T9" fmla="*/ 115 h 115"/>
                    <a:gd name="T10" fmla="*/ 0 w 14"/>
                    <a:gd name="T11" fmla="*/ 0 h 115"/>
                  </a:gdLst>
                  <a:ahLst/>
                  <a:cxnLst>
                    <a:cxn ang="0">
                      <a:pos x="T0" y="T1"/>
                    </a:cxn>
                    <a:cxn ang="0">
                      <a:pos x="T2" y="T3"/>
                    </a:cxn>
                    <a:cxn ang="0">
                      <a:pos x="T4" y="T5"/>
                    </a:cxn>
                    <a:cxn ang="0">
                      <a:pos x="T6" y="T7"/>
                    </a:cxn>
                    <a:cxn ang="0">
                      <a:pos x="T8" y="T9"/>
                    </a:cxn>
                    <a:cxn ang="0">
                      <a:pos x="T10" y="T11"/>
                    </a:cxn>
                  </a:cxnLst>
                  <a:rect l="0" t="0" r="r" b="b"/>
                  <a:pathLst>
                    <a:path w="14" h="115">
                      <a:moveTo>
                        <a:pt x="0" y="0"/>
                      </a:moveTo>
                      <a:lnTo>
                        <a:pt x="0" y="0"/>
                      </a:lnTo>
                      <a:lnTo>
                        <a:pt x="14" y="0"/>
                      </a:lnTo>
                      <a:lnTo>
                        <a:pt x="14" y="115"/>
                      </a:lnTo>
                      <a:lnTo>
                        <a:pt x="0" y="115"/>
                      </a:lnTo>
                      <a:lnTo>
                        <a:pt x="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56" name="Freeform 148"/>
                <p:cNvSpPr>
                  <a:spLocks noEditPoints="1"/>
                </p:cNvSpPr>
                <p:nvPr/>
              </p:nvSpPr>
              <p:spPr bwMode="auto">
                <a:xfrm>
                  <a:off x="810" y="2529"/>
                  <a:ext cx="44" cy="48"/>
                </a:xfrm>
                <a:custGeom>
                  <a:avLst/>
                  <a:gdLst>
                    <a:gd name="T0" fmla="*/ 39 w 78"/>
                    <a:gd name="T1" fmla="*/ 77 h 89"/>
                    <a:gd name="T2" fmla="*/ 39 w 78"/>
                    <a:gd name="T3" fmla="*/ 77 h 89"/>
                    <a:gd name="T4" fmla="*/ 58 w 78"/>
                    <a:gd name="T5" fmla="*/ 66 h 89"/>
                    <a:gd name="T6" fmla="*/ 63 w 78"/>
                    <a:gd name="T7" fmla="*/ 43 h 89"/>
                    <a:gd name="T8" fmla="*/ 60 w 78"/>
                    <a:gd name="T9" fmla="*/ 24 h 89"/>
                    <a:gd name="T10" fmla="*/ 39 w 78"/>
                    <a:gd name="T11" fmla="*/ 12 h 89"/>
                    <a:gd name="T12" fmla="*/ 21 w 78"/>
                    <a:gd name="T13" fmla="*/ 22 h 89"/>
                    <a:gd name="T14" fmla="*/ 15 w 78"/>
                    <a:gd name="T15" fmla="*/ 46 h 89"/>
                    <a:gd name="T16" fmla="*/ 21 w 78"/>
                    <a:gd name="T17" fmla="*/ 68 h 89"/>
                    <a:gd name="T18" fmla="*/ 39 w 78"/>
                    <a:gd name="T19" fmla="*/ 77 h 89"/>
                    <a:gd name="T20" fmla="*/ 39 w 78"/>
                    <a:gd name="T21" fmla="*/ 77 h 89"/>
                    <a:gd name="T22" fmla="*/ 40 w 78"/>
                    <a:gd name="T23" fmla="*/ 0 h 89"/>
                    <a:gd name="T24" fmla="*/ 40 w 78"/>
                    <a:gd name="T25" fmla="*/ 0 h 89"/>
                    <a:gd name="T26" fmla="*/ 67 w 78"/>
                    <a:gd name="T27" fmla="*/ 11 h 89"/>
                    <a:gd name="T28" fmla="*/ 78 w 78"/>
                    <a:gd name="T29" fmla="*/ 42 h 89"/>
                    <a:gd name="T30" fmla="*/ 68 w 78"/>
                    <a:gd name="T31" fmla="*/ 75 h 89"/>
                    <a:gd name="T32" fmla="*/ 38 w 78"/>
                    <a:gd name="T33" fmla="*/ 89 h 89"/>
                    <a:gd name="T34" fmla="*/ 11 w 78"/>
                    <a:gd name="T35" fmla="*/ 77 h 89"/>
                    <a:gd name="T36" fmla="*/ 0 w 78"/>
                    <a:gd name="T37" fmla="*/ 46 h 89"/>
                    <a:gd name="T38" fmla="*/ 11 w 78"/>
                    <a:gd name="T39" fmla="*/ 12 h 89"/>
                    <a:gd name="T40" fmla="*/ 40 w 78"/>
                    <a:gd name="T41" fmla="*/ 0 h 89"/>
                    <a:gd name="T42" fmla="*/ 40 w 78"/>
                    <a:gd name="T43" fmla="*/ 0 h 89"/>
                    <a:gd name="T44" fmla="*/ 39 w 78"/>
                    <a:gd name="T45" fmla="*/ 0 h 89"/>
                    <a:gd name="T46" fmla="*/ 39 w 78"/>
                    <a:gd name="T47" fmla="*/ 0 h 89"/>
                    <a:gd name="T48" fmla="*/ 39 w 78"/>
                    <a:gd name="T4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 h="89">
                      <a:moveTo>
                        <a:pt x="39" y="77"/>
                      </a:moveTo>
                      <a:lnTo>
                        <a:pt x="39" y="77"/>
                      </a:lnTo>
                      <a:cubicBezTo>
                        <a:pt x="48" y="77"/>
                        <a:pt x="55" y="73"/>
                        <a:pt x="58" y="66"/>
                      </a:cubicBezTo>
                      <a:cubicBezTo>
                        <a:pt x="62" y="59"/>
                        <a:pt x="63" y="51"/>
                        <a:pt x="63" y="43"/>
                      </a:cubicBezTo>
                      <a:cubicBezTo>
                        <a:pt x="63" y="35"/>
                        <a:pt x="62" y="29"/>
                        <a:pt x="60" y="24"/>
                      </a:cubicBezTo>
                      <a:cubicBezTo>
                        <a:pt x="56" y="16"/>
                        <a:pt x="49" y="12"/>
                        <a:pt x="39" y="12"/>
                      </a:cubicBezTo>
                      <a:cubicBezTo>
                        <a:pt x="31" y="12"/>
                        <a:pt x="24" y="15"/>
                        <a:pt x="21" y="22"/>
                      </a:cubicBezTo>
                      <a:cubicBezTo>
                        <a:pt x="17" y="28"/>
                        <a:pt x="15" y="36"/>
                        <a:pt x="15" y="46"/>
                      </a:cubicBezTo>
                      <a:cubicBezTo>
                        <a:pt x="15" y="54"/>
                        <a:pt x="17" y="62"/>
                        <a:pt x="21" y="68"/>
                      </a:cubicBezTo>
                      <a:cubicBezTo>
                        <a:pt x="24" y="74"/>
                        <a:pt x="31" y="77"/>
                        <a:pt x="39" y="77"/>
                      </a:cubicBezTo>
                      <a:lnTo>
                        <a:pt x="39" y="77"/>
                      </a:lnTo>
                      <a:close/>
                      <a:moveTo>
                        <a:pt x="40" y="0"/>
                      </a:moveTo>
                      <a:lnTo>
                        <a:pt x="40" y="0"/>
                      </a:lnTo>
                      <a:cubicBezTo>
                        <a:pt x="50" y="0"/>
                        <a:pt x="59" y="4"/>
                        <a:pt x="67" y="11"/>
                      </a:cubicBezTo>
                      <a:cubicBezTo>
                        <a:pt x="74" y="18"/>
                        <a:pt x="78" y="28"/>
                        <a:pt x="78" y="42"/>
                      </a:cubicBezTo>
                      <a:cubicBezTo>
                        <a:pt x="78" y="56"/>
                        <a:pt x="75" y="67"/>
                        <a:pt x="68" y="75"/>
                      </a:cubicBezTo>
                      <a:cubicBezTo>
                        <a:pt x="62" y="84"/>
                        <a:pt x="51" y="89"/>
                        <a:pt x="38" y="89"/>
                      </a:cubicBezTo>
                      <a:cubicBezTo>
                        <a:pt x="26" y="89"/>
                        <a:pt x="17" y="85"/>
                        <a:pt x="11" y="77"/>
                      </a:cubicBezTo>
                      <a:cubicBezTo>
                        <a:pt x="4" y="69"/>
                        <a:pt x="0" y="59"/>
                        <a:pt x="0" y="46"/>
                      </a:cubicBezTo>
                      <a:cubicBezTo>
                        <a:pt x="0" y="32"/>
                        <a:pt x="4" y="21"/>
                        <a:pt x="11" y="12"/>
                      </a:cubicBezTo>
                      <a:cubicBezTo>
                        <a:pt x="18" y="4"/>
                        <a:pt x="28" y="0"/>
                        <a:pt x="40" y="0"/>
                      </a:cubicBezTo>
                      <a:lnTo>
                        <a:pt x="40" y="0"/>
                      </a:lnTo>
                      <a:close/>
                      <a:moveTo>
                        <a:pt x="39" y="0"/>
                      </a:moveTo>
                      <a:lnTo>
                        <a:pt x="39" y="0"/>
                      </a:lnTo>
                      <a:lnTo>
                        <a:pt x="39" y="0"/>
                      </a:lnTo>
                      <a:close/>
                    </a:path>
                  </a:pathLst>
                </a:custGeom>
                <a:solidFill>
                  <a:srgbClr val="00B05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57" name="Freeform 149"/>
                <p:cNvSpPr>
                  <a:spLocks noEditPoints="1"/>
                </p:cNvSpPr>
                <p:nvPr/>
              </p:nvSpPr>
              <p:spPr bwMode="auto">
                <a:xfrm>
                  <a:off x="859" y="2529"/>
                  <a:ext cx="39" cy="65"/>
                </a:xfrm>
                <a:custGeom>
                  <a:avLst/>
                  <a:gdLst>
                    <a:gd name="T0" fmla="*/ 34 w 72"/>
                    <a:gd name="T1" fmla="*/ 1 h 121"/>
                    <a:gd name="T2" fmla="*/ 34 w 72"/>
                    <a:gd name="T3" fmla="*/ 1 h 121"/>
                    <a:gd name="T4" fmla="*/ 52 w 72"/>
                    <a:gd name="T5" fmla="*/ 6 h 121"/>
                    <a:gd name="T6" fmla="*/ 60 w 72"/>
                    <a:gd name="T7" fmla="*/ 14 h 121"/>
                    <a:gd name="T8" fmla="*/ 60 w 72"/>
                    <a:gd name="T9" fmla="*/ 3 h 121"/>
                    <a:gd name="T10" fmla="*/ 72 w 72"/>
                    <a:gd name="T11" fmla="*/ 3 h 121"/>
                    <a:gd name="T12" fmla="*/ 72 w 72"/>
                    <a:gd name="T13" fmla="*/ 79 h 121"/>
                    <a:gd name="T14" fmla="*/ 68 w 72"/>
                    <a:gd name="T15" fmla="*/ 104 h 121"/>
                    <a:gd name="T16" fmla="*/ 35 w 72"/>
                    <a:gd name="T17" fmla="*/ 121 h 121"/>
                    <a:gd name="T18" fmla="*/ 12 w 72"/>
                    <a:gd name="T19" fmla="*/ 115 h 121"/>
                    <a:gd name="T20" fmla="*/ 2 w 72"/>
                    <a:gd name="T21" fmla="*/ 96 h 121"/>
                    <a:gd name="T22" fmla="*/ 16 w 72"/>
                    <a:gd name="T23" fmla="*/ 96 h 121"/>
                    <a:gd name="T24" fmla="*/ 20 w 72"/>
                    <a:gd name="T25" fmla="*/ 104 h 121"/>
                    <a:gd name="T26" fmla="*/ 35 w 72"/>
                    <a:gd name="T27" fmla="*/ 109 h 121"/>
                    <a:gd name="T28" fmla="*/ 56 w 72"/>
                    <a:gd name="T29" fmla="*/ 98 h 121"/>
                    <a:gd name="T30" fmla="*/ 59 w 72"/>
                    <a:gd name="T31" fmla="*/ 74 h 121"/>
                    <a:gd name="T32" fmla="*/ 49 w 72"/>
                    <a:gd name="T33" fmla="*/ 83 h 121"/>
                    <a:gd name="T34" fmla="*/ 33 w 72"/>
                    <a:gd name="T35" fmla="*/ 87 h 121"/>
                    <a:gd name="T36" fmla="*/ 10 w 72"/>
                    <a:gd name="T37" fmla="*/ 77 h 121"/>
                    <a:gd name="T38" fmla="*/ 0 w 72"/>
                    <a:gd name="T39" fmla="*/ 45 h 121"/>
                    <a:gd name="T40" fmla="*/ 10 w 72"/>
                    <a:gd name="T41" fmla="*/ 13 h 121"/>
                    <a:gd name="T42" fmla="*/ 34 w 72"/>
                    <a:gd name="T43" fmla="*/ 1 h 121"/>
                    <a:gd name="T44" fmla="*/ 34 w 72"/>
                    <a:gd name="T45" fmla="*/ 1 h 121"/>
                    <a:gd name="T46" fmla="*/ 60 w 72"/>
                    <a:gd name="T47" fmla="*/ 44 h 121"/>
                    <a:gd name="T48" fmla="*/ 60 w 72"/>
                    <a:gd name="T49" fmla="*/ 44 h 121"/>
                    <a:gd name="T50" fmla="*/ 53 w 72"/>
                    <a:gd name="T51" fmla="*/ 21 h 121"/>
                    <a:gd name="T52" fmla="*/ 37 w 72"/>
                    <a:gd name="T53" fmla="*/ 13 h 121"/>
                    <a:gd name="T54" fmla="*/ 17 w 72"/>
                    <a:gd name="T55" fmla="*/ 27 h 121"/>
                    <a:gd name="T56" fmla="*/ 14 w 72"/>
                    <a:gd name="T57" fmla="*/ 46 h 121"/>
                    <a:gd name="T58" fmla="*/ 20 w 72"/>
                    <a:gd name="T59" fmla="*/ 68 h 121"/>
                    <a:gd name="T60" fmla="*/ 35 w 72"/>
                    <a:gd name="T61" fmla="*/ 75 h 121"/>
                    <a:gd name="T62" fmla="*/ 56 w 72"/>
                    <a:gd name="T63" fmla="*/ 62 h 121"/>
                    <a:gd name="T64" fmla="*/ 60 w 72"/>
                    <a:gd name="T65" fmla="*/ 44 h 121"/>
                    <a:gd name="T66" fmla="*/ 60 w 72"/>
                    <a:gd name="T67" fmla="*/ 44 h 121"/>
                    <a:gd name="T68" fmla="*/ 36 w 72"/>
                    <a:gd name="T69" fmla="*/ 0 h 121"/>
                    <a:gd name="T70" fmla="*/ 36 w 72"/>
                    <a:gd name="T71" fmla="*/ 0 h 121"/>
                    <a:gd name="T72" fmla="*/ 36 w 72"/>
                    <a:gd name="T73"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121">
                      <a:moveTo>
                        <a:pt x="34" y="1"/>
                      </a:moveTo>
                      <a:lnTo>
                        <a:pt x="34" y="1"/>
                      </a:lnTo>
                      <a:cubicBezTo>
                        <a:pt x="41" y="1"/>
                        <a:pt x="47" y="3"/>
                        <a:pt x="52" y="6"/>
                      </a:cubicBezTo>
                      <a:cubicBezTo>
                        <a:pt x="54" y="8"/>
                        <a:pt x="57" y="10"/>
                        <a:pt x="60" y="14"/>
                      </a:cubicBezTo>
                      <a:lnTo>
                        <a:pt x="60" y="3"/>
                      </a:lnTo>
                      <a:lnTo>
                        <a:pt x="72" y="3"/>
                      </a:lnTo>
                      <a:lnTo>
                        <a:pt x="72" y="79"/>
                      </a:lnTo>
                      <a:cubicBezTo>
                        <a:pt x="72" y="89"/>
                        <a:pt x="71" y="98"/>
                        <a:pt x="68" y="104"/>
                      </a:cubicBezTo>
                      <a:cubicBezTo>
                        <a:pt x="62" y="115"/>
                        <a:pt x="51" y="121"/>
                        <a:pt x="35" y="121"/>
                      </a:cubicBezTo>
                      <a:cubicBezTo>
                        <a:pt x="26" y="121"/>
                        <a:pt x="18" y="119"/>
                        <a:pt x="12" y="115"/>
                      </a:cubicBezTo>
                      <a:cubicBezTo>
                        <a:pt x="6" y="111"/>
                        <a:pt x="3" y="104"/>
                        <a:pt x="2" y="96"/>
                      </a:cubicBezTo>
                      <a:lnTo>
                        <a:pt x="16" y="96"/>
                      </a:lnTo>
                      <a:cubicBezTo>
                        <a:pt x="17" y="100"/>
                        <a:pt x="18" y="102"/>
                        <a:pt x="20" y="104"/>
                      </a:cubicBezTo>
                      <a:cubicBezTo>
                        <a:pt x="24" y="108"/>
                        <a:pt x="29" y="109"/>
                        <a:pt x="35" y="109"/>
                      </a:cubicBezTo>
                      <a:cubicBezTo>
                        <a:pt x="46" y="109"/>
                        <a:pt x="53" y="105"/>
                        <a:pt x="56" y="98"/>
                      </a:cubicBezTo>
                      <a:cubicBezTo>
                        <a:pt x="58" y="93"/>
                        <a:pt x="59" y="85"/>
                        <a:pt x="59" y="74"/>
                      </a:cubicBezTo>
                      <a:cubicBezTo>
                        <a:pt x="56" y="78"/>
                        <a:pt x="53" y="81"/>
                        <a:pt x="49" y="83"/>
                      </a:cubicBezTo>
                      <a:cubicBezTo>
                        <a:pt x="45" y="86"/>
                        <a:pt x="40" y="87"/>
                        <a:pt x="33" y="87"/>
                      </a:cubicBezTo>
                      <a:cubicBezTo>
                        <a:pt x="24" y="87"/>
                        <a:pt x="16" y="83"/>
                        <a:pt x="10" y="77"/>
                      </a:cubicBezTo>
                      <a:cubicBezTo>
                        <a:pt x="3" y="71"/>
                        <a:pt x="0" y="60"/>
                        <a:pt x="0" y="45"/>
                      </a:cubicBezTo>
                      <a:cubicBezTo>
                        <a:pt x="0" y="31"/>
                        <a:pt x="3" y="20"/>
                        <a:pt x="10" y="13"/>
                      </a:cubicBezTo>
                      <a:cubicBezTo>
                        <a:pt x="17" y="5"/>
                        <a:pt x="25" y="1"/>
                        <a:pt x="34" y="1"/>
                      </a:cubicBezTo>
                      <a:lnTo>
                        <a:pt x="34" y="1"/>
                      </a:lnTo>
                      <a:close/>
                      <a:moveTo>
                        <a:pt x="60" y="44"/>
                      </a:moveTo>
                      <a:lnTo>
                        <a:pt x="60" y="44"/>
                      </a:lnTo>
                      <a:cubicBezTo>
                        <a:pt x="60" y="33"/>
                        <a:pt x="57" y="26"/>
                        <a:pt x="53" y="21"/>
                      </a:cubicBezTo>
                      <a:cubicBezTo>
                        <a:pt x="49" y="16"/>
                        <a:pt x="44" y="13"/>
                        <a:pt x="37" y="13"/>
                      </a:cubicBezTo>
                      <a:cubicBezTo>
                        <a:pt x="27" y="13"/>
                        <a:pt x="20" y="18"/>
                        <a:pt x="17" y="27"/>
                      </a:cubicBezTo>
                      <a:cubicBezTo>
                        <a:pt x="15" y="32"/>
                        <a:pt x="14" y="38"/>
                        <a:pt x="14" y="46"/>
                      </a:cubicBezTo>
                      <a:cubicBezTo>
                        <a:pt x="14" y="56"/>
                        <a:pt x="16" y="63"/>
                        <a:pt x="20" y="68"/>
                      </a:cubicBezTo>
                      <a:cubicBezTo>
                        <a:pt x="23" y="73"/>
                        <a:pt x="29" y="75"/>
                        <a:pt x="35" y="75"/>
                      </a:cubicBezTo>
                      <a:cubicBezTo>
                        <a:pt x="45" y="75"/>
                        <a:pt x="52" y="71"/>
                        <a:pt x="56" y="62"/>
                      </a:cubicBezTo>
                      <a:cubicBezTo>
                        <a:pt x="58" y="56"/>
                        <a:pt x="60" y="50"/>
                        <a:pt x="60" y="44"/>
                      </a:cubicBezTo>
                      <a:lnTo>
                        <a:pt x="60" y="44"/>
                      </a:lnTo>
                      <a:close/>
                      <a:moveTo>
                        <a:pt x="36" y="0"/>
                      </a:moveTo>
                      <a:lnTo>
                        <a:pt x="36" y="0"/>
                      </a:lnTo>
                      <a:lnTo>
                        <a:pt x="36"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58" name="Freeform 150"/>
                <p:cNvSpPr>
                  <a:spLocks noEditPoints="1"/>
                </p:cNvSpPr>
                <p:nvPr/>
              </p:nvSpPr>
              <p:spPr bwMode="auto">
                <a:xfrm>
                  <a:off x="2954" y="2044"/>
                  <a:ext cx="621" cy="200"/>
                </a:xfrm>
                <a:custGeom>
                  <a:avLst/>
                  <a:gdLst>
                    <a:gd name="T0" fmla="*/ 0 w 1133"/>
                    <a:gd name="T1" fmla="*/ 0 h 378"/>
                    <a:gd name="T2" fmla="*/ 0 w 1133"/>
                    <a:gd name="T3" fmla="*/ 0 h 378"/>
                    <a:gd name="T4" fmla="*/ 1133 w 1133"/>
                    <a:gd name="T5" fmla="*/ 0 h 378"/>
                    <a:gd name="T6" fmla="*/ 1133 w 1133"/>
                    <a:gd name="T7" fmla="*/ 378 h 378"/>
                    <a:gd name="T8" fmla="*/ 0 w 1133"/>
                    <a:gd name="T9" fmla="*/ 378 h 378"/>
                    <a:gd name="T10" fmla="*/ 0 w 1133"/>
                    <a:gd name="T11" fmla="*/ 0 h 378"/>
                    <a:gd name="T12" fmla="*/ 0 w 1133"/>
                    <a:gd name="T13" fmla="*/ 0 h 378"/>
                    <a:gd name="T14" fmla="*/ 0 w 1133"/>
                    <a:gd name="T15" fmla="*/ 0 h 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3" h="378">
                      <a:moveTo>
                        <a:pt x="0" y="0"/>
                      </a:moveTo>
                      <a:lnTo>
                        <a:pt x="0" y="0"/>
                      </a:lnTo>
                      <a:lnTo>
                        <a:pt x="1133" y="0"/>
                      </a:lnTo>
                      <a:lnTo>
                        <a:pt x="1133" y="378"/>
                      </a:lnTo>
                      <a:lnTo>
                        <a:pt x="0" y="378"/>
                      </a:lnTo>
                      <a:lnTo>
                        <a:pt x="0" y="0"/>
                      </a:lnTo>
                      <a:close/>
                      <a:moveTo>
                        <a:pt x="0" y="0"/>
                      </a:moveTo>
                      <a:lnTo>
                        <a:pt x="0" y="0"/>
                      </a:lnTo>
                      <a:close/>
                    </a:path>
                  </a:pathLst>
                </a:custGeom>
                <a:solidFill>
                  <a:srgbClr val="00B05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59" name="Freeform 151"/>
                <p:cNvSpPr>
                  <a:spLocks noEditPoints="1"/>
                </p:cNvSpPr>
                <p:nvPr/>
              </p:nvSpPr>
              <p:spPr bwMode="auto">
                <a:xfrm>
                  <a:off x="2954" y="2044"/>
                  <a:ext cx="621" cy="206"/>
                </a:xfrm>
                <a:custGeom>
                  <a:avLst/>
                  <a:gdLst>
                    <a:gd name="T0" fmla="*/ 0 w 1134"/>
                    <a:gd name="T1" fmla="*/ 0 h 387"/>
                    <a:gd name="T2" fmla="*/ 0 w 1134"/>
                    <a:gd name="T3" fmla="*/ 0 h 387"/>
                    <a:gd name="T4" fmla="*/ 1134 w 1134"/>
                    <a:gd name="T5" fmla="*/ 0 h 387"/>
                    <a:gd name="T6" fmla="*/ 1134 w 1134"/>
                    <a:gd name="T7" fmla="*/ 387 h 387"/>
                    <a:gd name="T8" fmla="*/ 0 w 1134"/>
                    <a:gd name="T9" fmla="*/ 387 h 387"/>
                    <a:gd name="T10" fmla="*/ 0 w 1134"/>
                    <a:gd name="T11" fmla="*/ 0 h 387"/>
                    <a:gd name="T12" fmla="*/ 0 w 1134"/>
                    <a:gd name="T13" fmla="*/ 0 h 387"/>
                    <a:gd name="T14" fmla="*/ 0 w 1134"/>
                    <a:gd name="T15" fmla="*/ 0 h 3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4" h="387">
                      <a:moveTo>
                        <a:pt x="0" y="0"/>
                      </a:moveTo>
                      <a:lnTo>
                        <a:pt x="0" y="0"/>
                      </a:lnTo>
                      <a:lnTo>
                        <a:pt x="1134" y="0"/>
                      </a:lnTo>
                      <a:lnTo>
                        <a:pt x="1134" y="387"/>
                      </a:lnTo>
                      <a:lnTo>
                        <a:pt x="0" y="387"/>
                      </a:lnTo>
                      <a:lnTo>
                        <a:pt x="0" y="0"/>
                      </a:lnTo>
                      <a:close/>
                      <a:moveTo>
                        <a:pt x="0" y="0"/>
                      </a:moveTo>
                      <a:lnTo>
                        <a:pt x="0" y="0"/>
                      </a:lnTo>
                      <a:close/>
                    </a:path>
                  </a:pathLst>
                </a:custGeom>
                <a:noFill/>
                <a:ln w="11113" cap="rnd">
                  <a:solidFill>
                    <a:srgbClr val="000000"/>
                  </a:solidFill>
                  <a:prstDash val="solid"/>
                  <a:round/>
                  <a:headEnd/>
                  <a:tailEnd/>
                </a:ln>
                <a:extLst/>
              </p:spPr>
              <p:txBody>
                <a:bodyPr lIns="68580" tIns="34290" rIns="68580" bIns="34290"/>
                <a:lstStyle/>
                <a:p>
                  <a:pPr>
                    <a:defRPr/>
                  </a:pPr>
                  <a:endParaRPr lang="en-US" sz="1350">
                    <a:solidFill>
                      <a:prstClr val="black"/>
                    </a:solidFill>
                    <a:latin typeface="Calibri" panose="020F0502020204030204"/>
                  </a:endParaRPr>
                </a:p>
              </p:txBody>
            </p:sp>
            <p:sp>
              <p:nvSpPr>
                <p:cNvPr id="260" name="Freeform 152"/>
                <p:cNvSpPr>
                  <a:spLocks/>
                </p:cNvSpPr>
                <p:nvPr/>
              </p:nvSpPr>
              <p:spPr bwMode="auto">
                <a:xfrm>
                  <a:off x="3116" y="2077"/>
                  <a:ext cx="62" cy="45"/>
                </a:xfrm>
                <a:custGeom>
                  <a:avLst/>
                  <a:gdLst>
                    <a:gd name="T0" fmla="*/ 0 w 112"/>
                    <a:gd name="T1" fmla="*/ 2 h 85"/>
                    <a:gd name="T2" fmla="*/ 0 w 112"/>
                    <a:gd name="T3" fmla="*/ 2 h 85"/>
                    <a:gd name="T4" fmla="*/ 14 w 112"/>
                    <a:gd name="T5" fmla="*/ 2 h 85"/>
                    <a:gd name="T6" fmla="*/ 14 w 112"/>
                    <a:gd name="T7" fmla="*/ 14 h 85"/>
                    <a:gd name="T8" fmla="*/ 23 w 112"/>
                    <a:gd name="T9" fmla="*/ 5 h 85"/>
                    <a:gd name="T10" fmla="*/ 39 w 112"/>
                    <a:gd name="T11" fmla="*/ 0 h 85"/>
                    <a:gd name="T12" fmla="*/ 55 w 112"/>
                    <a:gd name="T13" fmla="*/ 5 h 85"/>
                    <a:gd name="T14" fmla="*/ 61 w 112"/>
                    <a:gd name="T15" fmla="*/ 13 h 85"/>
                    <a:gd name="T16" fmla="*/ 72 w 112"/>
                    <a:gd name="T17" fmla="*/ 4 h 85"/>
                    <a:gd name="T18" fmla="*/ 86 w 112"/>
                    <a:gd name="T19" fmla="*/ 0 h 85"/>
                    <a:gd name="T20" fmla="*/ 109 w 112"/>
                    <a:gd name="T21" fmla="*/ 12 h 85"/>
                    <a:gd name="T22" fmla="*/ 112 w 112"/>
                    <a:gd name="T23" fmla="*/ 30 h 85"/>
                    <a:gd name="T24" fmla="*/ 112 w 112"/>
                    <a:gd name="T25" fmla="*/ 85 h 85"/>
                    <a:gd name="T26" fmla="*/ 97 w 112"/>
                    <a:gd name="T27" fmla="*/ 85 h 85"/>
                    <a:gd name="T28" fmla="*/ 97 w 112"/>
                    <a:gd name="T29" fmla="*/ 28 h 85"/>
                    <a:gd name="T30" fmla="*/ 93 w 112"/>
                    <a:gd name="T31" fmla="*/ 16 h 85"/>
                    <a:gd name="T32" fmla="*/ 83 w 112"/>
                    <a:gd name="T33" fmla="*/ 13 h 85"/>
                    <a:gd name="T34" fmla="*/ 69 w 112"/>
                    <a:gd name="T35" fmla="*/ 19 h 85"/>
                    <a:gd name="T36" fmla="*/ 63 w 112"/>
                    <a:gd name="T37" fmla="*/ 37 h 85"/>
                    <a:gd name="T38" fmla="*/ 63 w 112"/>
                    <a:gd name="T39" fmla="*/ 85 h 85"/>
                    <a:gd name="T40" fmla="*/ 49 w 112"/>
                    <a:gd name="T41" fmla="*/ 85 h 85"/>
                    <a:gd name="T42" fmla="*/ 49 w 112"/>
                    <a:gd name="T43" fmla="*/ 31 h 85"/>
                    <a:gd name="T44" fmla="*/ 47 w 112"/>
                    <a:gd name="T45" fmla="*/ 19 h 85"/>
                    <a:gd name="T46" fmla="*/ 35 w 112"/>
                    <a:gd name="T47" fmla="*/ 13 h 85"/>
                    <a:gd name="T48" fmla="*/ 21 w 112"/>
                    <a:gd name="T49" fmla="*/ 19 h 85"/>
                    <a:gd name="T50" fmla="*/ 14 w 112"/>
                    <a:gd name="T51" fmla="*/ 41 h 85"/>
                    <a:gd name="T52" fmla="*/ 14 w 112"/>
                    <a:gd name="T53" fmla="*/ 85 h 85"/>
                    <a:gd name="T54" fmla="*/ 0 w 112"/>
                    <a:gd name="T55" fmla="*/ 85 h 85"/>
                    <a:gd name="T56" fmla="*/ 0 w 112"/>
                    <a:gd name="T57" fmla="*/ 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2" h="85">
                      <a:moveTo>
                        <a:pt x="0" y="2"/>
                      </a:moveTo>
                      <a:lnTo>
                        <a:pt x="0" y="2"/>
                      </a:lnTo>
                      <a:lnTo>
                        <a:pt x="14" y="2"/>
                      </a:lnTo>
                      <a:lnTo>
                        <a:pt x="14" y="14"/>
                      </a:lnTo>
                      <a:cubicBezTo>
                        <a:pt x="17" y="10"/>
                        <a:pt x="20" y="7"/>
                        <a:pt x="23" y="5"/>
                      </a:cubicBezTo>
                      <a:cubicBezTo>
                        <a:pt x="28" y="2"/>
                        <a:pt x="33" y="0"/>
                        <a:pt x="39" y="0"/>
                      </a:cubicBezTo>
                      <a:cubicBezTo>
                        <a:pt x="45" y="0"/>
                        <a:pt x="51" y="2"/>
                        <a:pt x="55" y="5"/>
                      </a:cubicBezTo>
                      <a:cubicBezTo>
                        <a:pt x="57" y="7"/>
                        <a:pt x="59" y="10"/>
                        <a:pt x="61" y="13"/>
                      </a:cubicBezTo>
                      <a:cubicBezTo>
                        <a:pt x="64" y="9"/>
                        <a:pt x="68" y="6"/>
                        <a:pt x="72" y="4"/>
                      </a:cubicBezTo>
                      <a:cubicBezTo>
                        <a:pt x="76" y="1"/>
                        <a:pt x="81" y="0"/>
                        <a:pt x="86" y="0"/>
                      </a:cubicBezTo>
                      <a:cubicBezTo>
                        <a:pt x="97" y="0"/>
                        <a:pt x="105" y="4"/>
                        <a:pt x="109" y="12"/>
                      </a:cubicBezTo>
                      <a:cubicBezTo>
                        <a:pt x="111" y="17"/>
                        <a:pt x="112" y="23"/>
                        <a:pt x="112" y="30"/>
                      </a:cubicBezTo>
                      <a:lnTo>
                        <a:pt x="112" y="85"/>
                      </a:lnTo>
                      <a:lnTo>
                        <a:pt x="97" y="85"/>
                      </a:lnTo>
                      <a:lnTo>
                        <a:pt x="97" y="28"/>
                      </a:lnTo>
                      <a:cubicBezTo>
                        <a:pt x="97" y="22"/>
                        <a:pt x="96" y="18"/>
                        <a:pt x="93" y="16"/>
                      </a:cubicBezTo>
                      <a:cubicBezTo>
                        <a:pt x="91" y="14"/>
                        <a:pt x="87" y="13"/>
                        <a:pt x="83" y="13"/>
                      </a:cubicBezTo>
                      <a:cubicBezTo>
                        <a:pt x="78" y="13"/>
                        <a:pt x="73" y="15"/>
                        <a:pt x="69" y="19"/>
                      </a:cubicBezTo>
                      <a:cubicBezTo>
                        <a:pt x="65" y="22"/>
                        <a:pt x="63" y="28"/>
                        <a:pt x="63" y="37"/>
                      </a:cubicBezTo>
                      <a:lnTo>
                        <a:pt x="63" y="85"/>
                      </a:lnTo>
                      <a:lnTo>
                        <a:pt x="49" y="85"/>
                      </a:lnTo>
                      <a:lnTo>
                        <a:pt x="49" y="31"/>
                      </a:lnTo>
                      <a:cubicBezTo>
                        <a:pt x="49" y="25"/>
                        <a:pt x="48" y="21"/>
                        <a:pt x="47" y="19"/>
                      </a:cubicBezTo>
                      <a:cubicBezTo>
                        <a:pt x="45" y="15"/>
                        <a:pt x="41" y="13"/>
                        <a:pt x="35" y="13"/>
                      </a:cubicBezTo>
                      <a:cubicBezTo>
                        <a:pt x="30" y="13"/>
                        <a:pt x="25" y="15"/>
                        <a:pt x="21" y="19"/>
                      </a:cubicBezTo>
                      <a:cubicBezTo>
                        <a:pt x="16" y="23"/>
                        <a:pt x="14" y="30"/>
                        <a:pt x="14" y="41"/>
                      </a:cubicBezTo>
                      <a:lnTo>
                        <a:pt x="14" y="85"/>
                      </a:lnTo>
                      <a:lnTo>
                        <a:pt x="0" y="85"/>
                      </a:lnTo>
                      <a:lnTo>
                        <a:pt x="0" y="2"/>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61" name="Freeform 153"/>
                <p:cNvSpPr>
                  <a:spLocks noEditPoints="1"/>
                </p:cNvSpPr>
                <p:nvPr/>
              </p:nvSpPr>
              <p:spPr bwMode="auto">
                <a:xfrm>
                  <a:off x="3187" y="2077"/>
                  <a:ext cx="41" cy="48"/>
                </a:xfrm>
                <a:custGeom>
                  <a:avLst/>
                  <a:gdLst>
                    <a:gd name="T0" fmla="*/ 38 w 77"/>
                    <a:gd name="T1" fmla="*/ 76 h 88"/>
                    <a:gd name="T2" fmla="*/ 38 w 77"/>
                    <a:gd name="T3" fmla="*/ 76 h 88"/>
                    <a:gd name="T4" fmla="*/ 57 w 77"/>
                    <a:gd name="T5" fmla="*/ 66 h 88"/>
                    <a:gd name="T6" fmla="*/ 63 w 77"/>
                    <a:gd name="T7" fmla="*/ 42 h 88"/>
                    <a:gd name="T8" fmla="*/ 59 w 77"/>
                    <a:gd name="T9" fmla="*/ 23 h 88"/>
                    <a:gd name="T10" fmla="*/ 39 w 77"/>
                    <a:gd name="T11" fmla="*/ 12 h 88"/>
                    <a:gd name="T12" fmla="*/ 20 w 77"/>
                    <a:gd name="T13" fmla="*/ 22 h 88"/>
                    <a:gd name="T14" fmla="*/ 14 w 77"/>
                    <a:gd name="T15" fmla="*/ 45 h 88"/>
                    <a:gd name="T16" fmla="*/ 20 w 77"/>
                    <a:gd name="T17" fmla="*/ 67 h 88"/>
                    <a:gd name="T18" fmla="*/ 38 w 77"/>
                    <a:gd name="T19" fmla="*/ 76 h 88"/>
                    <a:gd name="T20" fmla="*/ 38 w 77"/>
                    <a:gd name="T21" fmla="*/ 76 h 88"/>
                    <a:gd name="T22" fmla="*/ 39 w 77"/>
                    <a:gd name="T23" fmla="*/ 0 h 88"/>
                    <a:gd name="T24" fmla="*/ 39 w 77"/>
                    <a:gd name="T25" fmla="*/ 0 h 88"/>
                    <a:gd name="T26" fmla="*/ 66 w 77"/>
                    <a:gd name="T27" fmla="*/ 10 h 88"/>
                    <a:gd name="T28" fmla="*/ 77 w 77"/>
                    <a:gd name="T29" fmla="*/ 42 h 88"/>
                    <a:gd name="T30" fmla="*/ 67 w 77"/>
                    <a:gd name="T31" fmla="*/ 75 h 88"/>
                    <a:gd name="T32" fmla="*/ 37 w 77"/>
                    <a:gd name="T33" fmla="*/ 88 h 88"/>
                    <a:gd name="T34" fmla="*/ 10 w 77"/>
                    <a:gd name="T35" fmla="*/ 77 h 88"/>
                    <a:gd name="T36" fmla="*/ 0 w 77"/>
                    <a:gd name="T37" fmla="*/ 46 h 88"/>
                    <a:gd name="T38" fmla="*/ 10 w 77"/>
                    <a:gd name="T39" fmla="*/ 12 h 88"/>
                    <a:gd name="T40" fmla="*/ 39 w 77"/>
                    <a:gd name="T41" fmla="*/ 0 h 88"/>
                    <a:gd name="T42" fmla="*/ 39 w 77"/>
                    <a:gd name="T43" fmla="*/ 0 h 88"/>
                    <a:gd name="T44" fmla="*/ 38 w 77"/>
                    <a:gd name="T45" fmla="*/ 0 h 88"/>
                    <a:gd name="T46" fmla="*/ 38 w 77"/>
                    <a:gd name="T47" fmla="*/ 0 h 88"/>
                    <a:gd name="T48" fmla="*/ 38 w 77"/>
                    <a:gd name="T4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 h="88">
                      <a:moveTo>
                        <a:pt x="38" y="76"/>
                      </a:moveTo>
                      <a:lnTo>
                        <a:pt x="38" y="76"/>
                      </a:lnTo>
                      <a:cubicBezTo>
                        <a:pt x="48" y="76"/>
                        <a:pt x="54" y="73"/>
                        <a:pt x="57" y="66"/>
                      </a:cubicBezTo>
                      <a:cubicBezTo>
                        <a:pt x="61" y="59"/>
                        <a:pt x="63" y="51"/>
                        <a:pt x="63" y="42"/>
                      </a:cubicBezTo>
                      <a:cubicBezTo>
                        <a:pt x="63" y="35"/>
                        <a:pt x="61" y="28"/>
                        <a:pt x="59" y="23"/>
                      </a:cubicBezTo>
                      <a:cubicBezTo>
                        <a:pt x="55" y="16"/>
                        <a:pt x="48" y="12"/>
                        <a:pt x="39" y="12"/>
                      </a:cubicBezTo>
                      <a:cubicBezTo>
                        <a:pt x="30" y="12"/>
                        <a:pt x="24" y="15"/>
                        <a:pt x="20" y="22"/>
                      </a:cubicBezTo>
                      <a:cubicBezTo>
                        <a:pt x="16" y="28"/>
                        <a:pt x="14" y="36"/>
                        <a:pt x="14" y="45"/>
                      </a:cubicBezTo>
                      <a:cubicBezTo>
                        <a:pt x="14" y="54"/>
                        <a:pt x="16" y="62"/>
                        <a:pt x="20" y="67"/>
                      </a:cubicBezTo>
                      <a:cubicBezTo>
                        <a:pt x="24" y="73"/>
                        <a:pt x="30" y="76"/>
                        <a:pt x="38" y="76"/>
                      </a:cubicBezTo>
                      <a:lnTo>
                        <a:pt x="38" y="76"/>
                      </a:lnTo>
                      <a:close/>
                      <a:moveTo>
                        <a:pt x="39" y="0"/>
                      </a:moveTo>
                      <a:lnTo>
                        <a:pt x="39" y="0"/>
                      </a:lnTo>
                      <a:cubicBezTo>
                        <a:pt x="50" y="0"/>
                        <a:pt x="59" y="3"/>
                        <a:pt x="66" y="10"/>
                      </a:cubicBezTo>
                      <a:cubicBezTo>
                        <a:pt x="74" y="18"/>
                        <a:pt x="77" y="28"/>
                        <a:pt x="77" y="42"/>
                      </a:cubicBezTo>
                      <a:cubicBezTo>
                        <a:pt x="77" y="55"/>
                        <a:pt x="74" y="66"/>
                        <a:pt x="67" y="75"/>
                      </a:cubicBezTo>
                      <a:cubicBezTo>
                        <a:pt x="61" y="84"/>
                        <a:pt x="51" y="88"/>
                        <a:pt x="37" y="88"/>
                      </a:cubicBezTo>
                      <a:cubicBezTo>
                        <a:pt x="26" y="88"/>
                        <a:pt x="17" y="84"/>
                        <a:pt x="10" y="77"/>
                      </a:cubicBezTo>
                      <a:cubicBezTo>
                        <a:pt x="3" y="69"/>
                        <a:pt x="0" y="59"/>
                        <a:pt x="0" y="46"/>
                      </a:cubicBezTo>
                      <a:cubicBezTo>
                        <a:pt x="0" y="32"/>
                        <a:pt x="3" y="20"/>
                        <a:pt x="10" y="12"/>
                      </a:cubicBezTo>
                      <a:cubicBezTo>
                        <a:pt x="17" y="4"/>
                        <a:pt x="27" y="0"/>
                        <a:pt x="39" y="0"/>
                      </a:cubicBezTo>
                      <a:lnTo>
                        <a:pt x="39" y="0"/>
                      </a:lnTo>
                      <a:close/>
                      <a:moveTo>
                        <a:pt x="38" y="0"/>
                      </a:moveTo>
                      <a:lnTo>
                        <a:pt x="38" y="0"/>
                      </a:lnTo>
                      <a:lnTo>
                        <a:pt x="38"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62" name="Freeform 154"/>
                <p:cNvSpPr>
                  <a:spLocks noEditPoints="1"/>
                </p:cNvSpPr>
                <p:nvPr/>
              </p:nvSpPr>
              <p:spPr bwMode="auto">
                <a:xfrm>
                  <a:off x="3233" y="2064"/>
                  <a:ext cx="41" cy="62"/>
                </a:xfrm>
                <a:custGeom>
                  <a:avLst/>
                  <a:gdLst>
                    <a:gd name="T0" fmla="*/ 15 w 74"/>
                    <a:gd name="T1" fmla="*/ 74 h 117"/>
                    <a:gd name="T2" fmla="*/ 15 w 74"/>
                    <a:gd name="T3" fmla="*/ 74 h 117"/>
                    <a:gd name="T4" fmla="*/ 21 w 74"/>
                    <a:gd name="T5" fmla="*/ 96 h 117"/>
                    <a:gd name="T6" fmla="*/ 39 w 74"/>
                    <a:gd name="T7" fmla="*/ 105 h 117"/>
                    <a:gd name="T8" fmla="*/ 55 w 74"/>
                    <a:gd name="T9" fmla="*/ 97 h 117"/>
                    <a:gd name="T10" fmla="*/ 61 w 74"/>
                    <a:gd name="T11" fmla="*/ 73 h 117"/>
                    <a:gd name="T12" fmla="*/ 55 w 74"/>
                    <a:gd name="T13" fmla="*/ 49 h 117"/>
                    <a:gd name="T14" fmla="*/ 39 w 74"/>
                    <a:gd name="T15" fmla="*/ 42 h 117"/>
                    <a:gd name="T16" fmla="*/ 22 w 74"/>
                    <a:gd name="T17" fmla="*/ 50 h 117"/>
                    <a:gd name="T18" fmla="*/ 15 w 74"/>
                    <a:gd name="T19" fmla="*/ 74 h 117"/>
                    <a:gd name="T20" fmla="*/ 15 w 74"/>
                    <a:gd name="T21" fmla="*/ 74 h 117"/>
                    <a:gd name="T22" fmla="*/ 36 w 74"/>
                    <a:gd name="T23" fmla="*/ 30 h 117"/>
                    <a:gd name="T24" fmla="*/ 36 w 74"/>
                    <a:gd name="T25" fmla="*/ 30 h 117"/>
                    <a:gd name="T26" fmla="*/ 52 w 74"/>
                    <a:gd name="T27" fmla="*/ 34 h 117"/>
                    <a:gd name="T28" fmla="*/ 61 w 74"/>
                    <a:gd name="T29" fmla="*/ 42 h 117"/>
                    <a:gd name="T30" fmla="*/ 61 w 74"/>
                    <a:gd name="T31" fmla="*/ 0 h 117"/>
                    <a:gd name="T32" fmla="*/ 74 w 74"/>
                    <a:gd name="T33" fmla="*/ 0 h 117"/>
                    <a:gd name="T34" fmla="*/ 74 w 74"/>
                    <a:gd name="T35" fmla="*/ 114 h 117"/>
                    <a:gd name="T36" fmla="*/ 62 w 74"/>
                    <a:gd name="T37" fmla="*/ 114 h 117"/>
                    <a:gd name="T38" fmla="*/ 62 w 74"/>
                    <a:gd name="T39" fmla="*/ 103 h 117"/>
                    <a:gd name="T40" fmla="*/ 50 w 74"/>
                    <a:gd name="T41" fmla="*/ 114 h 117"/>
                    <a:gd name="T42" fmla="*/ 35 w 74"/>
                    <a:gd name="T43" fmla="*/ 117 h 117"/>
                    <a:gd name="T44" fmla="*/ 11 w 74"/>
                    <a:gd name="T45" fmla="*/ 106 h 117"/>
                    <a:gd name="T46" fmla="*/ 0 w 74"/>
                    <a:gd name="T47" fmla="*/ 74 h 117"/>
                    <a:gd name="T48" fmla="*/ 10 w 74"/>
                    <a:gd name="T49" fmla="*/ 43 h 117"/>
                    <a:gd name="T50" fmla="*/ 36 w 74"/>
                    <a:gd name="T51" fmla="*/ 30 h 117"/>
                    <a:gd name="T52" fmla="*/ 36 w 74"/>
                    <a:gd name="T53" fmla="*/ 3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4" h="117">
                      <a:moveTo>
                        <a:pt x="15" y="74"/>
                      </a:moveTo>
                      <a:lnTo>
                        <a:pt x="15" y="74"/>
                      </a:lnTo>
                      <a:cubicBezTo>
                        <a:pt x="15" y="83"/>
                        <a:pt x="17" y="90"/>
                        <a:pt x="21" y="96"/>
                      </a:cubicBezTo>
                      <a:cubicBezTo>
                        <a:pt x="25" y="102"/>
                        <a:pt x="31" y="105"/>
                        <a:pt x="39" y="105"/>
                      </a:cubicBezTo>
                      <a:cubicBezTo>
                        <a:pt x="46" y="105"/>
                        <a:pt x="51" y="102"/>
                        <a:pt x="55" y="97"/>
                      </a:cubicBezTo>
                      <a:cubicBezTo>
                        <a:pt x="59" y="91"/>
                        <a:pt x="61" y="83"/>
                        <a:pt x="61" y="73"/>
                      </a:cubicBezTo>
                      <a:cubicBezTo>
                        <a:pt x="61" y="62"/>
                        <a:pt x="59" y="54"/>
                        <a:pt x="55" y="49"/>
                      </a:cubicBezTo>
                      <a:cubicBezTo>
                        <a:pt x="51" y="44"/>
                        <a:pt x="45" y="42"/>
                        <a:pt x="39" y="42"/>
                      </a:cubicBezTo>
                      <a:cubicBezTo>
                        <a:pt x="32" y="42"/>
                        <a:pt x="26" y="45"/>
                        <a:pt x="22" y="50"/>
                      </a:cubicBezTo>
                      <a:cubicBezTo>
                        <a:pt x="17" y="55"/>
                        <a:pt x="15" y="63"/>
                        <a:pt x="15" y="74"/>
                      </a:cubicBezTo>
                      <a:lnTo>
                        <a:pt x="15" y="74"/>
                      </a:lnTo>
                      <a:close/>
                      <a:moveTo>
                        <a:pt x="36" y="30"/>
                      </a:moveTo>
                      <a:lnTo>
                        <a:pt x="36" y="30"/>
                      </a:lnTo>
                      <a:cubicBezTo>
                        <a:pt x="43" y="30"/>
                        <a:pt x="48" y="31"/>
                        <a:pt x="52" y="34"/>
                      </a:cubicBezTo>
                      <a:cubicBezTo>
                        <a:pt x="55" y="35"/>
                        <a:pt x="58" y="38"/>
                        <a:pt x="61" y="42"/>
                      </a:cubicBezTo>
                      <a:lnTo>
                        <a:pt x="61" y="0"/>
                      </a:lnTo>
                      <a:lnTo>
                        <a:pt x="74" y="0"/>
                      </a:lnTo>
                      <a:lnTo>
                        <a:pt x="74" y="114"/>
                      </a:lnTo>
                      <a:lnTo>
                        <a:pt x="62" y="114"/>
                      </a:lnTo>
                      <a:lnTo>
                        <a:pt x="62" y="103"/>
                      </a:lnTo>
                      <a:cubicBezTo>
                        <a:pt x="58" y="108"/>
                        <a:pt x="54" y="112"/>
                        <a:pt x="50" y="114"/>
                      </a:cubicBezTo>
                      <a:cubicBezTo>
                        <a:pt x="46" y="116"/>
                        <a:pt x="40" y="117"/>
                        <a:pt x="35" y="117"/>
                      </a:cubicBezTo>
                      <a:cubicBezTo>
                        <a:pt x="25" y="117"/>
                        <a:pt x="17" y="113"/>
                        <a:pt x="11" y="106"/>
                      </a:cubicBezTo>
                      <a:cubicBezTo>
                        <a:pt x="4" y="98"/>
                        <a:pt x="0" y="87"/>
                        <a:pt x="0" y="74"/>
                      </a:cubicBezTo>
                      <a:cubicBezTo>
                        <a:pt x="0" y="62"/>
                        <a:pt x="4" y="52"/>
                        <a:pt x="10" y="43"/>
                      </a:cubicBezTo>
                      <a:cubicBezTo>
                        <a:pt x="16" y="34"/>
                        <a:pt x="25" y="30"/>
                        <a:pt x="36" y="30"/>
                      </a:cubicBezTo>
                      <a:lnTo>
                        <a:pt x="36" y="3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63" name="Freeform 155"/>
                <p:cNvSpPr>
                  <a:spLocks noEditPoints="1"/>
                </p:cNvSpPr>
                <p:nvPr/>
              </p:nvSpPr>
              <p:spPr bwMode="auto">
                <a:xfrm>
                  <a:off x="3286" y="2077"/>
                  <a:ext cx="36" cy="48"/>
                </a:xfrm>
                <a:custGeom>
                  <a:avLst/>
                  <a:gdLst>
                    <a:gd name="T0" fmla="*/ 14 w 67"/>
                    <a:gd name="T1" fmla="*/ 2 h 88"/>
                    <a:gd name="T2" fmla="*/ 14 w 67"/>
                    <a:gd name="T3" fmla="*/ 2 h 88"/>
                    <a:gd name="T4" fmla="*/ 14 w 67"/>
                    <a:gd name="T5" fmla="*/ 57 h 88"/>
                    <a:gd name="T6" fmla="*/ 16 w 67"/>
                    <a:gd name="T7" fmla="*/ 68 h 88"/>
                    <a:gd name="T8" fmla="*/ 30 w 67"/>
                    <a:gd name="T9" fmla="*/ 75 h 88"/>
                    <a:gd name="T10" fmla="*/ 50 w 67"/>
                    <a:gd name="T11" fmla="*/ 62 h 88"/>
                    <a:gd name="T12" fmla="*/ 53 w 67"/>
                    <a:gd name="T13" fmla="*/ 43 h 88"/>
                    <a:gd name="T14" fmla="*/ 53 w 67"/>
                    <a:gd name="T15" fmla="*/ 2 h 88"/>
                    <a:gd name="T16" fmla="*/ 67 w 67"/>
                    <a:gd name="T17" fmla="*/ 2 h 88"/>
                    <a:gd name="T18" fmla="*/ 67 w 67"/>
                    <a:gd name="T19" fmla="*/ 85 h 88"/>
                    <a:gd name="T20" fmla="*/ 54 w 67"/>
                    <a:gd name="T21" fmla="*/ 85 h 88"/>
                    <a:gd name="T22" fmla="*/ 54 w 67"/>
                    <a:gd name="T23" fmla="*/ 73 h 88"/>
                    <a:gd name="T24" fmla="*/ 47 w 67"/>
                    <a:gd name="T25" fmla="*/ 81 h 88"/>
                    <a:gd name="T26" fmla="*/ 28 w 67"/>
                    <a:gd name="T27" fmla="*/ 88 h 88"/>
                    <a:gd name="T28" fmla="*/ 4 w 67"/>
                    <a:gd name="T29" fmla="*/ 76 h 88"/>
                    <a:gd name="T30" fmla="*/ 0 w 67"/>
                    <a:gd name="T31" fmla="*/ 59 h 88"/>
                    <a:gd name="T32" fmla="*/ 0 w 67"/>
                    <a:gd name="T33" fmla="*/ 2 h 88"/>
                    <a:gd name="T34" fmla="*/ 14 w 67"/>
                    <a:gd name="T35" fmla="*/ 2 h 88"/>
                    <a:gd name="T36" fmla="*/ 34 w 67"/>
                    <a:gd name="T37" fmla="*/ 0 h 88"/>
                    <a:gd name="T38" fmla="*/ 34 w 67"/>
                    <a:gd name="T39" fmla="*/ 0 h 88"/>
                    <a:gd name="T40" fmla="*/ 34 w 67"/>
                    <a:gd name="T4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88">
                      <a:moveTo>
                        <a:pt x="14" y="2"/>
                      </a:moveTo>
                      <a:lnTo>
                        <a:pt x="14" y="2"/>
                      </a:lnTo>
                      <a:lnTo>
                        <a:pt x="14" y="57"/>
                      </a:lnTo>
                      <a:cubicBezTo>
                        <a:pt x="14" y="62"/>
                        <a:pt x="15" y="65"/>
                        <a:pt x="16" y="68"/>
                      </a:cubicBezTo>
                      <a:cubicBezTo>
                        <a:pt x="19" y="73"/>
                        <a:pt x="23" y="75"/>
                        <a:pt x="30" y="75"/>
                      </a:cubicBezTo>
                      <a:cubicBezTo>
                        <a:pt x="40" y="75"/>
                        <a:pt x="47" y="71"/>
                        <a:pt x="50" y="62"/>
                      </a:cubicBezTo>
                      <a:cubicBezTo>
                        <a:pt x="52" y="57"/>
                        <a:pt x="53" y="51"/>
                        <a:pt x="53" y="43"/>
                      </a:cubicBezTo>
                      <a:lnTo>
                        <a:pt x="53" y="2"/>
                      </a:lnTo>
                      <a:lnTo>
                        <a:pt x="67" y="2"/>
                      </a:lnTo>
                      <a:lnTo>
                        <a:pt x="67" y="85"/>
                      </a:lnTo>
                      <a:lnTo>
                        <a:pt x="54" y="85"/>
                      </a:lnTo>
                      <a:lnTo>
                        <a:pt x="54" y="73"/>
                      </a:lnTo>
                      <a:cubicBezTo>
                        <a:pt x="52" y="76"/>
                        <a:pt x="50" y="79"/>
                        <a:pt x="47" y="81"/>
                      </a:cubicBezTo>
                      <a:cubicBezTo>
                        <a:pt x="42" y="85"/>
                        <a:pt x="35" y="88"/>
                        <a:pt x="28" y="88"/>
                      </a:cubicBezTo>
                      <a:cubicBezTo>
                        <a:pt x="16" y="88"/>
                        <a:pt x="8" y="84"/>
                        <a:pt x="4" y="76"/>
                      </a:cubicBezTo>
                      <a:cubicBezTo>
                        <a:pt x="1" y="71"/>
                        <a:pt x="0" y="66"/>
                        <a:pt x="0" y="59"/>
                      </a:cubicBezTo>
                      <a:lnTo>
                        <a:pt x="0" y="2"/>
                      </a:lnTo>
                      <a:lnTo>
                        <a:pt x="14" y="2"/>
                      </a:lnTo>
                      <a:close/>
                      <a:moveTo>
                        <a:pt x="34" y="0"/>
                      </a:moveTo>
                      <a:lnTo>
                        <a:pt x="34" y="0"/>
                      </a:lnTo>
                      <a:lnTo>
                        <a:pt x="34"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64" name="Freeform 156"/>
                <p:cNvSpPr>
                  <a:spLocks/>
                </p:cNvSpPr>
                <p:nvPr/>
              </p:nvSpPr>
              <p:spPr bwMode="auto">
                <a:xfrm>
                  <a:off x="3334" y="2064"/>
                  <a:ext cx="9" cy="59"/>
                </a:xfrm>
                <a:custGeom>
                  <a:avLst/>
                  <a:gdLst>
                    <a:gd name="T0" fmla="*/ 0 w 14"/>
                    <a:gd name="T1" fmla="*/ 0 h 114"/>
                    <a:gd name="T2" fmla="*/ 0 w 14"/>
                    <a:gd name="T3" fmla="*/ 0 h 114"/>
                    <a:gd name="T4" fmla="*/ 14 w 14"/>
                    <a:gd name="T5" fmla="*/ 0 h 114"/>
                    <a:gd name="T6" fmla="*/ 14 w 14"/>
                    <a:gd name="T7" fmla="*/ 114 h 114"/>
                    <a:gd name="T8" fmla="*/ 0 w 14"/>
                    <a:gd name="T9" fmla="*/ 114 h 114"/>
                    <a:gd name="T10" fmla="*/ 0 w 14"/>
                    <a:gd name="T11" fmla="*/ 0 h 114"/>
                  </a:gdLst>
                  <a:ahLst/>
                  <a:cxnLst>
                    <a:cxn ang="0">
                      <a:pos x="T0" y="T1"/>
                    </a:cxn>
                    <a:cxn ang="0">
                      <a:pos x="T2" y="T3"/>
                    </a:cxn>
                    <a:cxn ang="0">
                      <a:pos x="T4" y="T5"/>
                    </a:cxn>
                    <a:cxn ang="0">
                      <a:pos x="T6" y="T7"/>
                    </a:cxn>
                    <a:cxn ang="0">
                      <a:pos x="T8" y="T9"/>
                    </a:cxn>
                    <a:cxn ang="0">
                      <a:pos x="T10" y="T11"/>
                    </a:cxn>
                  </a:cxnLst>
                  <a:rect l="0" t="0" r="r" b="b"/>
                  <a:pathLst>
                    <a:path w="14" h="114">
                      <a:moveTo>
                        <a:pt x="0" y="0"/>
                      </a:moveTo>
                      <a:lnTo>
                        <a:pt x="0" y="0"/>
                      </a:lnTo>
                      <a:lnTo>
                        <a:pt x="14" y="0"/>
                      </a:lnTo>
                      <a:lnTo>
                        <a:pt x="14" y="114"/>
                      </a:lnTo>
                      <a:lnTo>
                        <a:pt x="0" y="114"/>
                      </a:lnTo>
                      <a:lnTo>
                        <a:pt x="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65" name="Freeform 157"/>
                <p:cNvSpPr>
                  <a:spLocks noEditPoints="1"/>
                </p:cNvSpPr>
                <p:nvPr/>
              </p:nvSpPr>
              <p:spPr bwMode="auto">
                <a:xfrm>
                  <a:off x="3352" y="2077"/>
                  <a:ext cx="41" cy="48"/>
                </a:xfrm>
                <a:custGeom>
                  <a:avLst/>
                  <a:gdLst>
                    <a:gd name="T0" fmla="*/ 40 w 76"/>
                    <a:gd name="T1" fmla="*/ 0 h 88"/>
                    <a:gd name="T2" fmla="*/ 40 w 76"/>
                    <a:gd name="T3" fmla="*/ 0 h 88"/>
                    <a:gd name="T4" fmla="*/ 57 w 76"/>
                    <a:gd name="T5" fmla="*/ 4 h 88"/>
                    <a:gd name="T6" fmla="*/ 69 w 76"/>
                    <a:gd name="T7" fmla="*/ 15 h 88"/>
                    <a:gd name="T8" fmla="*/ 75 w 76"/>
                    <a:gd name="T9" fmla="*/ 30 h 88"/>
                    <a:gd name="T10" fmla="*/ 76 w 76"/>
                    <a:gd name="T11" fmla="*/ 48 h 88"/>
                    <a:gd name="T12" fmla="*/ 15 w 76"/>
                    <a:gd name="T13" fmla="*/ 48 h 88"/>
                    <a:gd name="T14" fmla="*/ 21 w 76"/>
                    <a:gd name="T15" fmla="*/ 68 h 88"/>
                    <a:gd name="T16" fmla="*/ 39 w 76"/>
                    <a:gd name="T17" fmla="*/ 76 h 88"/>
                    <a:gd name="T18" fmla="*/ 56 w 76"/>
                    <a:gd name="T19" fmla="*/ 69 h 88"/>
                    <a:gd name="T20" fmla="*/ 61 w 76"/>
                    <a:gd name="T21" fmla="*/ 59 h 88"/>
                    <a:gd name="T22" fmla="*/ 75 w 76"/>
                    <a:gd name="T23" fmla="*/ 59 h 88"/>
                    <a:gd name="T24" fmla="*/ 71 w 76"/>
                    <a:gd name="T25" fmla="*/ 69 h 88"/>
                    <a:gd name="T26" fmla="*/ 65 w 76"/>
                    <a:gd name="T27" fmla="*/ 79 h 88"/>
                    <a:gd name="T28" fmla="*/ 49 w 76"/>
                    <a:gd name="T29" fmla="*/ 87 h 88"/>
                    <a:gd name="T30" fmla="*/ 37 w 76"/>
                    <a:gd name="T31" fmla="*/ 88 h 88"/>
                    <a:gd name="T32" fmla="*/ 11 w 76"/>
                    <a:gd name="T33" fmla="*/ 77 h 88"/>
                    <a:gd name="T34" fmla="*/ 0 w 76"/>
                    <a:gd name="T35" fmla="*/ 45 h 88"/>
                    <a:gd name="T36" fmla="*/ 11 w 76"/>
                    <a:gd name="T37" fmla="*/ 13 h 88"/>
                    <a:gd name="T38" fmla="*/ 40 w 76"/>
                    <a:gd name="T39" fmla="*/ 0 h 88"/>
                    <a:gd name="T40" fmla="*/ 40 w 76"/>
                    <a:gd name="T41" fmla="*/ 0 h 88"/>
                    <a:gd name="T42" fmla="*/ 62 w 76"/>
                    <a:gd name="T43" fmla="*/ 37 h 88"/>
                    <a:gd name="T44" fmla="*/ 62 w 76"/>
                    <a:gd name="T45" fmla="*/ 37 h 88"/>
                    <a:gd name="T46" fmla="*/ 58 w 76"/>
                    <a:gd name="T47" fmla="*/ 23 h 88"/>
                    <a:gd name="T48" fmla="*/ 39 w 76"/>
                    <a:gd name="T49" fmla="*/ 12 h 88"/>
                    <a:gd name="T50" fmla="*/ 23 w 76"/>
                    <a:gd name="T51" fmla="*/ 19 h 88"/>
                    <a:gd name="T52" fmla="*/ 16 w 76"/>
                    <a:gd name="T53" fmla="*/ 37 h 88"/>
                    <a:gd name="T54" fmla="*/ 62 w 76"/>
                    <a:gd name="T55" fmla="*/ 37 h 88"/>
                    <a:gd name="T56" fmla="*/ 38 w 76"/>
                    <a:gd name="T57" fmla="*/ 0 h 88"/>
                    <a:gd name="T58" fmla="*/ 38 w 76"/>
                    <a:gd name="T59" fmla="*/ 0 h 88"/>
                    <a:gd name="T60" fmla="*/ 38 w 76"/>
                    <a:gd name="T6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88">
                      <a:moveTo>
                        <a:pt x="40" y="0"/>
                      </a:moveTo>
                      <a:lnTo>
                        <a:pt x="40" y="0"/>
                      </a:lnTo>
                      <a:cubicBezTo>
                        <a:pt x="45" y="0"/>
                        <a:pt x="51" y="2"/>
                        <a:pt x="57" y="4"/>
                      </a:cubicBezTo>
                      <a:cubicBezTo>
                        <a:pt x="62" y="7"/>
                        <a:pt x="66" y="11"/>
                        <a:pt x="69" y="15"/>
                      </a:cubicBezTo>
                      <a:cubicBezTo>
                        <a:pt x="72" y="19"/>
                        <a:pt x="74" y="24"/>
                        <a:pt x="75" y="30"/>
                      </a:cubicBezTo>
                      <a:cubicBezTo>
                        <a:pt x="76" y="34"/>
                        <a:pt x="76" y="40"/>
                        <a:pt x="76" y="48"/>
                      </a:cubicBezTo>
                      <a:lnTo>
                        <a:pt x="15" y="48"/>
                      </a:lnTo>
                      <a:cubicBezTo>
                        <a:pt x="16" y="57"/>
                        <a:pt x="18" y="63"/>
                        <a:pt x="21" y="68"/>
                      </a:cubicBezTo>
                      <a:cubicBezTo>
                        <a:pt x="25" y="74"/>
                        <a:pt x="31" y="76"/>
                        <a:pt x="39" y="76"/>
                      </a:cubicBezTo>
                      <a:cubicBezTo>
                        <a:pt x="46" y="76"/>
                        <a:pt x="52" y="74"/>
                        <a:pt x="56" y="69"/>
                      </a:cubicBezTo>
                      <a:cubicBezTo>
                        <a:pt x="58" y="66"/>
                        <a:pt x="60" y="63"/>
                        <a:pt x="61" y="59"/>
                      </a:cubicBezTo>
                      <a:lnTo>
                        <a:pt x="75" y="59"/>
                      </a:lnTo>
                      <a:cubicBezTo>
                        <a:pt x="75" y="62"/>
                        <a:pt x="73" y="66"/>
                        <a:pt x="71" y="69"/>
                      </a:cubicBezTo>
                      <a:cubicBezTo>
                        <a:pt x="69" y="73"/>
                        <a:pt x="67" y="76"/>
                        <a:pt x="65" y="79"/>
                      </a:cubicBezTo>
                      <a:cubicBezTo>
                        <a:pt x="60" y="83"/>
                        <a:pt x="55" y="86"/>
                        <a:pt x="49" y="87"/>
                      </a:cubicBezTo>
                      <a:cubicBezTo>
                        <a:pt x="45" y="88"/>
                        <a:pt x="42" y="88"/>
                        <a:pt x="37" y="88"/>
                      </a:cubicBezTo>
                      <a:cubicBezTo>
                        <a:pt x="27" y="88"/>
                        <a:pt x="18" y="84"/>
                        <a:pt x="11" y="77"/>
                      </a:cubicBezTo>
                      <a:cubicBezTo>
                        <a:pt x="4" y="69"/>
                        <a:pt x="0" y="59"/>
                        <a:pt x="0" y="45"/>
                      </a:cubicBezTo>
                      <a:cubicBezTo>
                        <a:pt x="0" y="32"/>
                        <a:pt x="4" y="21"/>
                        <a:pt x="11" y="13"/>
                      </a:cubicBezTo>
                      <a:cubicBezTo>
                        <a:pt x="18" y="4"/>
                        <a:pt x="28" y="0"/>
                        <a:pt x="40" y="0"/>
                      </a:cubicBezTo>
                      <a:lnTo>
                        <a:pt x="40" y="0"/>
                      </a:lnTo>
                      <a:close/>
                      <a:moveTo>
                        <a:pt x="62" y="37"/>
                      </a:moveTo>
                      <a:lnTo>
                        <a:pt x="62" y="37"/>
                      </a:lnTo>
                      <a:cubicBezTo>
                        <a:pt x="61" y="31"/>
                        <a:pt x="60" y="26"/>
                        <a:pt x="58" y="23"/>
                      </a:cubicBezTo>
                      <a:cubicBezTo>
                        <a:pt x="54" y="16"/>
                        <a:pt x="48" y="12"/>
                        <a:pt x="39" y="12"/>
                      </a:cubicBezTo>
                      <a:cubicBezTo>
                        <a:pt x="32" y="12"/>
                        <a:pt x="27" y="15"/>
                        <a:pt x="23" y="19"/>
                      </a:cubicBezTo>
                      <a:cubicBezTo>
                        <a:pt x="18" y="24"/>
                        <a:pt x="16" y="30"/>
                        <a:pt x="16" y="37"/>
                      </a:cubicBezTo>
                      <a:lnTo>
                        <a:pt x="62" y="37"/>
                      </a:lnTo>
                      <a:close/>
                      <a:moveTo>
                        <a:pt x="38" y="0"/>
                      </a:moveTo>
                      <a:lnTo>
                        <a:pt x="38" y="0"/>
                      </a:lnTo>
                      <a:lnTo>
                        <a:pt x="38"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66" name="Freeform 158"/>
                <p:cNvSpPr>
                  <a:spLocks/>
                </p:cNvSpPr>
                <p:nvPr/>
              </p:nvSpPr>
              <p:spPr bwMode="auto">
                <a:xfrm>
                  <a:off x="3398" y="2064"/>
                  <a:ext cx="27" cy="59"/>
                </a:xfrm>
                <a:custGeom>
                  <a:avLst/>
                  <a:gdLst>
                    <a:gd name="T0" fmla="*/ 36 w 48"/>
                    <a:gd name="T1" fmla="*/ 0 h 114"/>
                    <a:gd name="T2" fmla="*/ 36 w 48"/>
                    <a:gd name="T3" fmla="*/ 0 h 114"/>
                    <a:gd name="T4" fmla="*/ 48 w 48"/>
                    <a:gd name="T5" fmla="*/ 0 h 114"/>
                    <a:gd name="T6" fmla="*/ 11 w 48"/>
                    <a:gd name="T7" fmla="*/ 114 h 114"/>
                    <a:gd name="T8" fmla="*/ 0 w 48"/>
                    <a:gd name="T9" fmla="*/ 114 h 114"/>
                    <a:gd name="T10" fmla="*/ 36 w 48"/>
                    <a:gd name="T11" fmla="*/ 0 h 114"/>
                  </a:gdLst>
                  <a:ahLst/>
                  <a:cxnLst>
                    <a:cxn ang="0">
                      <a:pos x="T0" y="T1"/>
                    </a:cxn>
                    <a:cxn ang="0">
                      <a:pos x="T2" y="T3"/>
                    </a:cxn>
                    <a:cxn ang="0">
                      <a:pos x="T4" y="T5"/>
                    </a:cxn>
                    <a:cxn ang="0">
                      <a:pos x="T6" y="T7"/>
                    </a:cxn>
                    <a:cxn ang="0">
                      <a:pos x="T8" y="T9"/>
                    </a:cxn>
                    <a:cxn ang="0">
                      <a:pos x="T10" y="T11"/>
                    </a:cxn>
                  </a:cxnLst>
                  <a:rect l="0" t="0" r="r" b="b"/>
                  <a:pathLst>
                    <a:path w="48" h="114">
                      <a:moveTo>
                        <a:pt x="36" y="0"/>
                      </a:moveTo>
                      <a:lnTo>
                        <a:pt x="36" y="0"/>
                      </a:lnTo>
                      <a:lnTo>
                        <a:pt x="48" y="0"/>
                      </a:lnTo>
                      <a:lnTo>
                        <a:pt x="11" y="114"/>
                      </a:lnTo>
                      <a:lnTo>
                        <a:pt x="0" y="114"/>
                      </a:lnTo>
                      <a:lnTo>
                        <a:pt x="36"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67" name="Freeform 159"/>
                <p:cNvSpPr>
                  <a:spLocks noEditPoints="1"/>
                </p:cNvSpPr>
                <p:nvPr/>
              </p:nvSpPr>
              <p:spPr bwMode="auto">
                <a:xfrm>
                  <a:off x="3006" y="2178"/>
                  <a:ext cx="39" cy="62"/>
                </a:xfrm>
                <a:custGeom>
                  <a:avLst/>
                  <a:gdLst>
                    <a:gd name="T0" fmla="*/ 36 w 73"/>
                    <a:gd name="T1" fmla="*/ 76 h 118"/>
                    <a:gd name="T2" fmla="*/ 36 w 73"/>
                    <a:gd name="T3" fmla="*/ 76 h 118"/>
                    <a:gd name="T4" fmla="*/ 52 w 73"/>
                    <a:gd name="T5" fmla="*/ 67 h 118"/>
                    <a:gd name="T6" fmla="*/ 59 w 73"/>
                    <a:gd name="T7" fmla="*/ 43 h 118"/>
                    <a:gd name="T8" fmla="*/ 56 w 73"/>
                    <a:gd name="T9" fmla="*/ 26 h 118"/>
                    <a:gd name="T10" fmla="*/ 36 w 73"/>
                    <a:gd name="T11" fmla="*/ 12 h 118"/>
                    <a:gd name="T12" fmla="*/ 16 w 73"/>
                    <a:gd name="T13" fmla="*/ 27 h 118"/>
                    <a:gd name="T14" fmla="*/ 13 w 73"/>
                    <a:gd name="T15" fmla="*/ 46 h 118"/>
                    <a:gd name="T16" fmla="*/ 16 w 73"/>
                    <a:gd name="T17" fmla="*/ 63 h 118"/>
                    <a:gd name="T18" fmla="*/ 36 w 73"/>
                    <a:gd name="T19" fmla="*/ 76 h 118"/>
                    <a:gd name="T20" fmla="*/ 36 w 73"/>
                    <a:gd name="T21" fmla="*/ 76 h 118"/>
                    <a:gd name="T22" fmla="*/ 0 w 73"/>
                    <a:gd name="T23" fmla="*/ 2 h 118"/>
                    <a:gd name="T24" fmla="*/ 0 w 73"/>
                    <a:gd name="T25" fmla="*/ 2 h 118"/>
                    <a:gd name="T26" fmla="*/ 14 w 73"/>
                    <a:gd name="T27" fmla="*/ 2 h 118"/>
                    <a:gd name="T28" fmla="*/ 14 w 73"/>
                    <a:gd name="T29" fmla="*/ 13 h 118"/>
                    <a:gd name="T30" fmla="*/ 23 w 73"/>
                    <a:gd name="T31" fmla="*/ 4 h 118"/>
                    <a:gd name="T32" fmla="*/ 39 w 73"/>
                    <a:gd name="T33" fmla="*/ 0 h 118"/>
                    <a:gd name="T34" fmla="*/ 63 w 73"/>
                    <a:gd name="T35" fmla="*/ 11 h 118"/>
                    <a:gd name="T36" fmla="*/ 73 w 73"/>
                    <a:gd name="T37" fmla="*/ 42 h 118"/>
                    <a:gd name="T38" fmla="*/ 59 w 73"/>
                    <a:gd name="T39" fmla="*/ 80 h 118"/>
                    <a:gd name="T40" fmla="*/ 38 w 73"/>
                    <a:gd name="T41" fmla="*/ 88 h 118"/>
                    <a:gd name="T42" fmla="*/ 22 w 73"/>
                    <a:gd name="T43" fmla="*/ 84 h 118"/>
                    <a:gd name="T44" fmla="*/ 14 w 73"/>
                    <a:gd name="T45" fmla="*/ 76 h 118"/>
                    <a:gd name="T46" fmla="*/ 14 w 73"/>
                    <a:gd name="T47" fmla="*/ 118 h 118"/>
                    <a:gd name="T48" fmla="*/ 0 w 73"/>
                    <a:gd name="T49" fmla="*/ 118 h 118"/>
                    <a:gd name="T50" fmla="*/ 0 w 73"/>
                    <a:gd name="T51" fmla="*/ 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18">
                      <a:moveTo>
                        <a:pt x="36" y="76"/>
                      </a:moveTo>
                      <a:lnTo>
                        <a:pt x="36" y="76"/>
                      </a:lnTo>
                      <a:cubicBezTo>
                        <a:pt x="43" y="76"/>
                        <a:pt x="48" y="73"/>
                        <a:pt x="52" y="67"/>
                      </a:cubicBezTo>
                      <a:cubicBezTo>
                        <a:pt x="57" y="62"/>
                        <a:pt x="59" y="54"/>
                        <a:pt x="59" y="43"/>
                      </a:cubicBezTo>
                      <a:cubicBezTo>
                        <a:pt x="59" y="36"/>
                        <a:pt x="58" y="31"/>
                        <a:pt x="56" y="26"/>
                      </a:cubicBezTo>
                      <a:cubicBezTo>
                        <a:pt x="52" y="17"/>
                        <a:pt x="46" y="12"/>
                        <a:pt x="36" y="12"/>
                      </a:cubicBezTo>
                      <a:cubicBezTo>
                        <a:pt x="26" y="12"/>
                        <a:pt x="20" y="17"/>
                        <a:pt x="16" y="27"/>
                      </a:cubicBezTo>
                      <a:cubicBezTo>
                        <a:pt x="14" y="32"/>
                        <a:pt x="13" y="38"/>
                        <a:pt x="13" y="46"/>
                      </a:cubicBezTo>
                      <a:cubicBezTo>
                        <a:pt x="13" y="53"/>
                        <a:pt x="14" y="58"/>
                        <a:pt x="16" y="63"/>
                      </a:cubicBezTo>
                      <a:cubicBezTo>
                        <a:pt x="20" y="71"/>
                        <a:pt x="27" y="76"/>
                        <a:pt x="36" y="76"/>
                      </a:cubicBezTo>
                      <a:lnTo>
                        <a:pt x="36" y="76"/>
                      </a:lnTo>
                      <a:close/>
                      <a:moveTo>
                        <a:pt x="0" y="2"/>
                      </a:moveTo>
                      <a:lnTo>
                        <a:pt x="0" y="2"/>
                      </a:lnTo>
                      <a:lnTo>
                        <a:pt x="14" y="2"/>
                      </a:lnTo>
                      <a:lnTo>
                        <a:pt x="14" y="13"/>
                      </a:lnTo>
                      <a:cubicBezTo>
                        <a:pt x="16" y="9"/>
                        <a:pt x="19" y="7"/>
                        <a:pt x="23" y="4"/>
                      </a:cubicBezTo>
                      <a:cubicBezTo>
                        <a:pt x="27" y="1"/>
                        <a:pt x="33" y="0"/>
                        <a:pt x="39" y="0"/>
                      </a:cubicBezTo>
                      <a:cubicBezTo>
                        <a:pt x="49" y="0"/>
                        <a:pt x="57" y="3"/>
                        <a:pt x="63" y="11"/>
                      </a:cubicBezTo>
                      <a:cubicBezTo>
                        <a:pt x="70" y="18"/>
                        <a:pt x="73" y="28"/>
                        <a:pt x="73" y="42"/>
                      </a:cubicBezTo>
                      <a:cubicBezTo>
                        <a:pt x="73" y="60"/>
                        <a:pt x="68" y="73"/>
                        <a:pt x="59" y="80"/>
                      </a:cubicBezTo>
                      <a:cubicBezTo>
                        <a:pt x="53" y="85"/>
                        <a:pt x="46" y="88"/>
                        <a:pt x="38" y="88"/>
                      </a:cubicBezTo>
                      <a:cubicBezTo>
                        <a:pt x="32" y="88"/>
                        <a:pt x="26" y="86"/>
                        <a:pt x="22" y="84"/>
                      </a:cubicBezTo>
                      <a:cubicBezTo>
                        <a:pt x="20" y="82"/>
                        <a:pt x="17" y="79"/>
                        <a:pt x="14" y="76"/>
                      </a:cubicBezTo>
                      <a:lnTo>
                        <a:pt x="14" y="118"/>
                      </a:lnTo>
                      <a:lnTo>
                        <a:pt x="0" y="118"/>
                      </a:lnTo>
                      <a:lnTo>
                        <a:pt x="0" y="2"/>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68" name="Freeform 160"/>
                <p:cNvSpPr>
                  <a:spLocks noEditPoints="1"/>
                </p:cNvSpPr>
                <p:nvPr/>
              </p:nvSpPr>
              <p:spPr bwMode="auto">
                <a:xfrm>
                  <a:off x="3052" y="2178"/>
                  <a:ext cx="44" cy="45"/>
                </a:xfrm>
                <a:custGeom>
                  <a:avLst/>
                  <a:gdLst>
                    <a:gd name="T0" fmla="*/ 15 w 79"/>
                    <a:gd name="T1" fmla="*/ 63 h 88"/>
                    <a:gd name="T2" fmla="*/ 15 w 79"/>
                    <a:gd name="T3" fmla="*/ 63 h 88"/>
                    <a:gd name="T4" fmla="*/ 19 w 79"/>
                    <a:gd name="T5" fmla="*/ 72 h 88"/>
                    <a:gd name="T6" fmla="*/ 30 w 79"/>
                    <a:gd name="T7" fmla="*/ 76 h 88"/>
                    <a:gd name="T8" fmla="*/ 44 w 79"/>
                    <a:gd name="T9" fmla="*/ 72 h 88"/>
                    <a:gd name="T10" fmla="*/ 56 w 79"/>
                    <a:gd name="T11" fmla="*/ 54 h 88"/>
                    <a:gd name="T12" fmla="*/ 56 w 79"/>
                    <a:gd name="T13" fmla="*/ 43 h 88"/>
                    <a:gd name="T14" fmla="*/ 49 w 79"/>
                    <a:gd name="T15" fmla="*/ 45 h 88"/>
                    <a:gd name="T16" fmla="*/ 41 w 79"/>
                    <a:gd name="T17" fmla="*/ 47 h 88"/>
                    <a:gd name="T18" fmla="*/ 33 w 79"/>
                    <a:gd name="T19" fmla="*/ 48 h 88"/>
                    <a:gd name="T20" fmla="*/ 21 w 79"/>
                    <a:gd name="T21" fmla="*/ 51 h 88"/>
                    <a:gd name="T22" fmla="*/ 15 w 79"/>
                    <a:gd name="T23" fmla="*/ 63 h 88"/>
                    <a:gd name="T24" fmla="*/ 15 w 79"/>
                    <a:gd name="T25" fmla="*/ 63 h 88"/>
                    <a:gd name="T26" fmla="*/ 49 w 79"/>
                    <a:gd name="T27" fmla="*/ 35 h 88"/>
                    <a:gd name="T28" fmla="*/ 49 w 79"/>
                    <a:gd name="T29" fmla="*/ 35 h 88"/>
                    <a:gd name="T30" fmla="*/ 55 w 79"/>
                    <a:gd name="T31" fmla="*/ 31 h 88"/>
                    <a:gd name="T32" fmla="*/ 56 w 79"/>
                    <a:gd name="T33" fmla="*/ 25 h 88"/>
                    <a:gd name="T34" fmla="*/ 51 w 79"/>
                    <a:gd name="T35" fmla="*/ 15 h 88"/>
                    <a:gd name="T36" fmla="*/ 36 w 79"/>
                    <a:gd name="T37" fmla="*/ 12 h 88"/>
                    <a:gd name="T38" fmla="*/ 21 w 79"/>
                    <a:gd name="T39" fmla="*/ 17 h 88"/>
                    <a:gd name="T40" fmla="*/ 17 w 79"/>
                    <a:gd name="T41" fmla="*/ 27 h 88"/>
                    <a:gd name="T42" fmla="*/ 4 w 79"/>
                    <a:gd name="T43" fmla="*/ 27 h 88"/>
                    <a:gd name="T44" fmla="*/ 14 w 79"/>
                    <a:gd name="T45" fmla="*/ 6 h 88"/>
                    <a:gd name="T46" fmla="*/ 37 w 79"/>
                    <a:gd name="T47" fmla="*/ 0 h 88"/>
                    <a:gd name="T48" fmla="*/ 60 w 79"/>
                    <a:gd name="T49" fmla="*/ 5 h 88"/>
                    <a:gd name="T50" fmla="*/ 70 w 79"/>
                    <a:gd name="T51" fmla="*/ 23 h 88"/>
                    <a:gd name="T52" fmla="*/ 70 w 79"/>
                    <a:gd name="T53" fmla="*/ 71 h 88"/>
                    <a:gd name="T54" fmla="*/ 70 w 79"/>
                    <a:gd name="T55" fmla="*/ 74 h 88"/>
                    <a:gd name="T56" fmla="*/ 74 w 79"/>
                    <a:gd name="T57" fmla="*/ 75 h 88"/>
                    <a:gd name="T58" fmla="*/ 76 w 79"/>
                    <a:gd name="T59" fmla="*/ 75 h 88"/>
                    <a:gd name="T60" fmla="*/ 79 w 79"/>
                    <a:gd name="T61" fmla="*/ 75 h 88"/>
                    <a:gd name="T62" fmla="*/ 79 w 79"/>
                    <a:gd name="T63" fmla="*/ 85 h 88"/>
                    <a:gd name="T64" fmla="*/ 74 w 79"/>
                    <a:gd name="T65" fmla="*/ 86 h 88"/>
                    <a:gd name="T66" fmla="*/ 69 w 79"/>
                    <a:gd name="T67" fmla="*/ 87 h 88"/>
                    <a:gd name="T68" fmla="*/ 59 w 79"/>
                    <a:gd name="T69" fmla="*/ 82 h 88"/>
                    <a:gd name="T70" fmla="*/ 56 w 79"/>
                    <a:gd name="T71" fmla="*/ 74 h 88"/>
                    <a:gd name="T72" fmla="*/ 44 w 79"/>
                    <a:gd name="T73" fmla="*/ 84 h 88"/>
                    <a:gd name="T74" fmla="*/ 26 w 79"/>
                    <a:gd name="T75" fmla="*/ 88 h 88"/>
                    <a:gd name="T76" fmla="*/ 7 w 79"/>
                    <a:gd name="T77" fmla="*/ 81 h 88"/>
                    <a:gd name="T78" fmla="*/ 0 w 79"/>
                    <a:gd name="T79" fmla="*/ 63 h 88"/>
                    <a:gd name="T80" fmla="*/ 7 w 79"/>
                    <a:gd name="T81" fmla="*/ 45 h 88"/>
                    <a:gd name="T82" fmla="*/ 26 w 79"/>
                    <a:gd name="T83" fmla="*/ 37 h 88"/>
                    <a:gd name="T84" fmla="*/ 49 w 79"/>
                    <a:gd name="T85" fmla="*/ 35 h 88"/>
                    <a:gd name="T86" fmla="*/ 37 w 79"/>
                    <a:gd name="T87" fmla="*/ 0 h 88"/>
                    <a:gd name="T88" fmla="*/ 37 w 79"/>
                    <a:gd name="T89" fmla="*/ 0 h 88"/>
                    <a:gd name="T90" fmla="*/ 37 w 79"/>
                    <a:gd name="T9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9" h="88">
                      <a:moveTo>
                        <a:pt x="15" y="63"/>
                      </a:moveTo>
                      <a:lnTo>
                        <a:pt x="15" y="63"/>
                      </a:lnTo>
                      <a:cubicBezTo>
                        <a:pt x="15" y="67"/>
                        <a:pt x="16" y="70"/>
                        <a:pt x="19" y="72"/>
                      </a:cubicBezTo>
                      <a:cubicBezTo>
                        <a:pt x="22" y="75"/>
                        <a:pt x="26" y="76"/>
                        <a:pt x="30" y="76"/>
                      </a:cubicBezTo>
                      <a:cubicBezTo>
                        <a:pt x="35" y="76"/>
                        <a:pt x="39" y="75"/>
                        <a:pt x="44" y="72"/>
                      </a:cubicBezTo>
                      <a:cubicBezTo>
                        <a:pt x="52" y="69"/>
                        <a:pt x="56" y="62"/>
                        <a:pt x="56" y="54"/>
                      </a:cubicBezTo>
                      <a:lnTo>
                        <a:pt x="56" y="43"/>
                      </a:lnTo>
                      <a:cubicBezTo>
                        <a:pt x="54" y="44"/>
                        <a:pt x="52" y="45"/>
                        <a:pt x="49" y="45"/>
                      </a:cubicBezTo>
                      <a:cubicBezTo>
                        <a:pt x="46" y="46"/>
                        <a:pt x="44" y="47"/>
                        <a:pt x="41" y="47"/>
                      </a:cubicBezTo>
                      <a:lnTo>
                        <a:pt x="33" y="48"/>
                      </a:lnTo>
                      <a:cubicBezTo>
                        <a:pt x="28" y="49"/>
                        <a:pt x="24" y="50"/>
                        <a:pt x="21" y="51"/>
                      </a:cubicBezTo>
                      <a:cubicBezTo>
                        <a:pt x="17" y="54"/>
                        <a:pt x="15" y="57"/>
                        <a:pt x="15" y="63"/>
                      </a:cubicBezTo>
                      <a:lnTo>
                        <a:pt x="15" y="63"/>
                      </a:lnTo>
                      <a:close/>
                      <a:moveTo>
                        <a:pt x="49" y="35"/>
                      </a:moveTo>
                      <a:lnTo>
                        <a:pt x="49" y="35"/>
                      </a:lnTo>
                      <a:cubicBezTo>
                        <a:pt x="52" y="34"/>
                        <a:pt x="54" y="33"/>
                        <a:pt x="55" y="31"/>
                      </a:cubicBezTo>
                      <a:cubicBezTo>
                        <a:pt x="56" y="29"/>
                        <a:pt x="56" y="28"/>
                        <a:pt x="56" y="25"/>
                      </a:cubicBezTo>
                      <a:cubicBezTo>
                        <a:pt x="56" y="20"/>
                        <a:pt x="54" y="17"/>
                        <a:pt x="51" y="15"/>
                      </a:cubicBezTo>
                      <a:cubicBezTo>
                        <a:pt x="47" y="13"/>
                        <a:pt x="43" y="12"/>
                        <a:pt x="36" y="12"/>
                      </a:cubicBezTo>
                      <a:cubicBezTo>
                        <a:pt x="29" y="12"/>
                        <a:pt x="24" y="14"/>
                        <a:pt x="21" y="17"/>
                      </a:cubicBezTo>
                      <a:cubicBezTo>
                        <a:pt x="19" y="20"/>
                        <a:pt x="18" y="23"/>
                        <a:pt x="17" y="27"/>
                      </a:cubicBezTo>
                      <a:lnTo>
                        <a:pt x="4" y="27"/>
                      </a:lnTo>
                      <a:cubicBezTo>
                        <a:pt x="5" y="17"/>
                        <a:pt x="8" y="10"/>
                        <a:pt x="14" y="6"/>
                      </a:cubicBezTo>
                      <a:cubicBezTo>
                        <a:pt x="21" y="2"/>
                        <a:pt x="28" y="0"/>
                        <a:pt x="37" y="0"/>
                      </a:cubicBezTo>
                      <a:cubicBezTo>
                        <a:pt x="46" y="0"/>
                        <a:pt x="54" y="2"/>
                        <a:pt x="60" y="5"/>
                      </a:cubicBezTo>
                      <a:cubicBezTo>
                        <a:pt x="67" y="9"/>
                        <a:pt x="70" y="15"/>
                        <a:pt x="70" y="23"/>
                      </a:cubicBezTo>
                      <a:lnTo>
                        <a:pt x="70" y="71"/>
                      </a:lnTo>
                      <a:cubicBezTo>
                        <a:pt x="70" y="72"/>
                        <a:pt x="70" y="73"/>
                        <a:pt x="70" y="74"/>
                      </a:cubicBezTo>
                      <a:cubicBezTo>
                        <a:pt x="71" y="75"/>
                        <a:pt x="72" y="75"/>
                        <a:pt x="74" y="75"/>
                      </a:cubicBezTo>
                      <a:cubicBezTo>
                        <a:pt x="75" y="75"/>
                        <a:pt x="76" y="75"/>
                        <a:pt x="76" y="75"/>
                      </a:cubicBezTo>
                      <a:cubicBezTo>
                        <a:pt x="77" y="75"/>
                        <a:pt x="78" y="75"/>
                        <a:pt x="79" y="75"/>
                      </a:cubicBezTo>
                      <a:lnTo>
                        <a:pt x="79" y="85"/>
                      </a:lnTo>
                      <a:cubicBezTo>
                        <a:pt x="77" y="86"/>
                        <a:pt x="75" y="86"/>
                        <a:pt x="74" y="86"/>
                      </a:cubicBezTo>
                      <a:cubicBezTo>
                        <a:pt x="73" y="87"/>
                        <a:pt x="71" y="87"/>
                        <a:pt x="69" y="87"/>
                      </a:cubicBezTo>
                      <a:cubicBezTo>
                        <a:pt x="64" y="87"/>
                        <a:pt x="61" y="85"/>
                        <a:pt x="59" y="82"/>
                      </a:cubicBezTo>
                      <a:cubicBezTo>
                        <a:pt x="58" y="80"/>
                        <a:pt x="57" y="77"/>
                        <a:pt x="56" y="74"/>
                      </a:cubicBezTo>
                      <a:cubicBezTo>
                        <a:pt x="53" y="78"/>
                        <a:pt x="49" y="81"/>
                        <a:pt x="44" y="84"/>
                      </a:cubicBezTo>
                      <a:cubicBezTo>
                        <a:pt x="39" y="86"/>
                        <a:pt x="33" y="88"/>
                        <a:pt x="26" y="88"/>
                      </a:cubicBezTo>
                      <a:cubicBezTo>
                        <a:pt x="19" y="88"/>
                        <a:pt x="12" y="85"/>
                        <a:pt x="7" y="81"/>
                      </a:cubicBezTo>
                      <a:cubicBezTo>
                        <a:pt x="3" y="76"/>
                        <a:pt x="0" y="70"/>
                        <a:pt x="0" y="63"/>
                      </a:cubicBezTo>
                      <a:cubicBezTo>
                        <a:pt x="0" y="55"/>
                        <a:pt x="3" y="49"/>
                        <a:pt x="7" y="45"/>
                      </a:cubicBezTo>
                      <a:cubicBezTo>
                        <a:pt x="12" y="41"/>
                        <a:pt x="19" y="38"/>
                        <a:pt x="26" y="37"/>
                      </a:cubicBezTo>
                      <a:lnTo>
                        <a:pt x="49" y="35"/>
                      </a:lnTo>
                      <a:close/>
                      <a:moveTo>
                        <a:pt x="37" y="0"/>
                      </a:moveTo>
                      <a:lnTo>
                        <a:pt x="37" y="0"/>
                      </a:lnTo>
                      <a:lnTo>
                        <a:pt x="37"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69" name="Freeform 161"/>
                <p:cNvSpPr>
                  <a:spLocks noEditPoints="1"/>
                </p:cNvSpPr>
                <p:nvPr/>
              </p:nvSpPr>
              <p:spPr bwMode="auto">
                <a:xfrm>
                  <a:off x="3101" y="2177"/>
                  <a:ext cx="39" cy="47"/>
                </a:xfrm>
                <a:custGeom>
                  <a:avLst/>
                  <a:gdLst>
                    <a:gd name="T0" fmla="*/ 38 w 72"/>
                    <a:gd name="T1" fmla="*/ 0 h 88"/>
                    <a:gd name="T2" fmla="*/ 38 w 72"/>
                    <a:gd name="T3" fmla="*/ 0 h 88"/>
                    <a:gd name="T4" fmla="*/ 61 w 72"/>
                    <a:gd name="T5" fmla="*/ 7 h 88"/>
                    <a:gd name="T6" fmla="*/ 72 w 72"/>
                    <a:gd name="T7" fmla="*/ 31 h 88"/>
                    <a:gd name="T8" fmla="*/ 58 w 72"/>
                    <a:gd name="T9" fmla="*/ 31 h 88"/>
                    <a:gd name="T10" fmla="*/ 52 w 72"/>
                    <a:gd name="T11" fmla="*/ 18 h 88"/>
                    <a:gd name="T12" fmla="*/ 38 w 72"/>
                    <a:gd name="T13" fmla="*/ 13 h 88"/>
                    <a:gd name="T14" fmla="*/ 19 w 72"/>
                    <a:gd name="T15" fmla="*/ 26 h 88"/>
                    <a:gd name="T16" fmla="*/ 15 w 72"/>
                    <a:gd name="T17" fmla="*/ 47 h 88"/>
                    <a:gd name="T18" fmla="*/ 21 w 72"/>
                    <a:gd name="T19" fmla="*/ 68 h 88"/>
                    <a:gd name="T20" fmla="*/ 37 w 72"/>
                    <a:gd name="T21" fmla="*/ 76 h 88"/>
                    <a:gd name="T22" fmla="*/ 51 w 72"/>
                    <a:gd name="T23" fmla="*/ 71 h 88"/>
                    <a:gd name="T24" fmla="*/ 58 w 72"/>
                    <a:gd name="T25" fmla="*/ 57 h 88"/>
                    <a:gd name="T26" fmla="*/ 72 w 72"/>
                    <a:gd name="T27" fmla="*/ 57 h 88"/>
                    <a:gd name="T28" fmla="*/ 60 w 72"/>
                    <a:gd name="T29" fmla="*/ 81 h 88"/>
                    <a:gd name="T30" fmla="*/ 36 w 72"/>
                    <a:gd name="T31" fmla="*/ 88 h 88"/>
                    <a:gd name="T32" fmla="*/ 10 w 72"/>
                    <a:gd name="T33" fmla="*/ 76 h 88"/>
                    <a:gd name="T34" fmla="*/ 0 w 72"/>
                    <a:gd name="T35" fmla="*/ 47 h 88"/>
                    <a:gd name="T36" fmla="*/ 11 w 72"/>
                    <a:gd name="T37" fmla="*/ 13 h 88"/>
                    <a:gd name="T38" fmla="*/ 38 w 72"/>
                    <a:gd name="T39" fmla="*/ 0 h 88"/>
                    <a:gd name="T40" fmla="*/ 38 w 72"/>
                    <a:gd name="T41" fmla="*/ 0 h 88"/>
                    <a:gd name="T42" fmla="*/ 36 w 72"/>
                    <a:gd name="T43" fmla="*/ 1 h 88"/>
                    <a:gd name="T44" fmla="*/ 36 w 72"/>
                    <a:gd name="T45" fmla="*/ 1 h 88"/>
                    <a:gd name="T46" fmla="*/ 36 w 72"/>
                    <a:gd name="T47" fmla="*/ 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88">
                      <a:moveTo>
                        <a:pt x="38" y="0"/>
                      </a:moveTo>
                      <a:lnTo>
                        <a:pt x="38" y="0"/>
                      </a:lnTo>
                      <a:cubicBezTo>
                        <a:pt x="47" y="0"/>
                        <a:pt x="55" y="3"/>
                        <a:pt x="61" y="7"/>
                      </a:cubicBezTo>
                      <a:cubicBezTo>
                        <a:pt x="67" y="12"/>
                        <a:pt x="70" y="20"/>
                        <a:pt x="72" y="31"/>
                      </a:cubicBezTo>
                      <a:lnTo>
                        <a:pt x="58" y="31"/>
                      </a:lnTo>
                      <a:cubicBezTo>
                        <a:pt x="57" y="26"/>
                        <a:pt x="55" y="21"/>
                        <a:pt x="52" y="18"/>
                      </a:cubicBezTo>
                      <a:cubicBezTo>
                        <a:pt x="49" y="15"/>
                        <a:pt x="45" y="13"/>
                        <a:pt x="38" y="13"/>
                      </a:cubicBezTo>
                      <a:cubicBezTo>
                        <a:pt x="29" y="13"/>
                        <a:pt x="23" y="17"/>
                        <a:pt x="19" y="26"/>
                      </a:cubicBezTo>
                      <a:cubicBezTo>
                        <a:pt x="16" y="32"/>
                        <a:pt x="15" y="39"/>
                        <a:pt x="15" y="47"/>
                      </a:cubicBezTo>
                      <a:cubicBezTo>
                        <a:pt x="15" y="55"/>
                        <a:pt x="17" y="62"/>
                        <a:pt x="21" y="68"/>
                      </a:cubicBezTo>
                      <a:cubicBezTo>
                        <a:pt x="24" y="74"/>
                        <a:pt x="30" y="76"/>
                        <a:pt x="37" y="76"/>
                      </a:cubicBezTo>
                      <a:cubicBezTo>
                        <a:pt x="43" y="76"/>
                        <a:pt x="48" y="75"/>
                        <a:pt x="51" y="71"/>
                      </a:cubicBezTo>
                      <a:cubicBezTo>
                        <a:pt x="54" y="68"/>
                        <a:pt x="57" y="63"/>
                        <a:pt x="58" y="57"/>
                      </a:cubicBezTo>
                      <a:lnTo>
                        <a:pt x="72" y="57"/>
                      </a:lnTo>
                      <a:cubicBezTo>
                        <a:pt x="70" y="68"/>
                        <a:pt x="66" y="76"/>
                        <a:pt x="60" y="81"/>
                      </a:cubicBezTo>
                      <a:cubicBezTo>
                        <a:pt x="54" y="86"/>
                        <a:pt x="46" y="88"/>
                        <a:pt x="36" y="88"/>
                      </a:cubicBezTo>
                      <a:cubicBezTo>
                        <a:pt x="25" y="88"/>
                        <a:pt x="17" y="84"/>
                        <a:pt x="10" y="76"/>
                      </a:cubicBezTo>
                      <a:cubicBezTo>
                        <a:pt x="4" y="69"/>
                        <a:pt x="0" y="59"/>
                        <a:pt x="0" y="47"/>
                      </a:cubicBezTo>
                      <a:cubicBezTo>
                        <a:pt x="0" y="32"/>
                        <a:pt x="4" y="21"/>
                        <a:pt x="11" y="13"/>
                      </a:cubicBezTo>
                      <a:cubicBezTo>
                        <a:pt x="18" y="4"/>
                        <a:pt x="27" y="0"/>
                        <a:pt x="38" y="0"/>
                      </a:cubicBezTo>
                      <a:lnTo>
                        <a:pt x="38" y="0"/>
                      </a:lnTo>
                      <a:close/>
                      <a:moveTo>
                        <a:pt x="36" y="1"/>
                      </a:moveTo>
                      <a:lnTo>
                        <a:pt x="36" y="1"/>
                      </a:lnTo>
                      <a:lnTo>
                        <a:pt x="36" y="1"/>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70" name="Freeform 162"/>
                <p:cNvSpPr>
                  <a:spLocks/>
                </p:cNvSpPr>
                <p:nvPr/>
              </p:nvSpPr>
              <p:spPr bwMode="auto">
                <a:xfrm>
                  <a:off x="3147" y="2162"/>
                  <a:ext cx="38" cy="62"/>
                </a:xfrm>
                <a:custGeom>
                  <a:avLst/>
                  <a:gdLst>
                    <a:gd name="T0" fmla="*/ 0 w 69"/>
                    <a:gd name="T1" fmla="*/ 0 h 114"/>
                    <a:gd name="T2" fmla="*/ 0 w 69"/>
                    <a:gd name="T3" fmla="*/ 0 h 114"/>
                    <a:gd name="T4" fmla="*/ 13 w 69"/>
                    <a:gd name="T5" fmla="*/ 0 h 114"/>
                    <a:gd name="T6" fmla="*/ 13 w 69"/>
                    <a:gd name="T7" fmla="*/ 66 h 114"/>
                    <a:gd name="T8" fmla="*/ 49 w 69"/>
                    <a:gd name="T9" fmla="*/ 31 h 114"/>
                    <a:gd name="T10" fmla="*/ 67 w 69"/>
                    <a:gd name="T11" fmla="*/ 31 h 114"/>
                    <a:gd name="T12" fmla="*/ 35 w 69"/>
                    <a:gd name="T13" fmla="*/ 62 h 114"/>
                    <a:gd name="T14" fmla="*/ 69 w 69"/>
                    <a:gd name="T15" fmla="*/ 114 h 114"/>
                    <a:gd name="T16" fmla="*/ 51 w 69"/>
                    <a:gd name="T17" fmla="*/ 114 h 114"/>
                    <a:gd name="T18" fmla="*/ 25 w 69"/>
                    <a:gd name="T19" fmla="*/ 72 h 114"/>
                    <a:gd name="T20" fmla="*/ 13 w 69"/>
                    <a:gd name="T21" fmla="*/ 83 h 114"/>
                    <a:gd name="T22" fmla="*/ 13 w 69"/>
                    <a:gd name="T23" fmla="*/ 114 h 114"/>
                    <a:gd name="T24" fmla="*/ 0 w 69"/>
                    <a:gd name="T25" fmla="*/ 114 h 114"/>
                    <a:gd name="T26" fmla="*/ 0 w 69"/>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114">
                      <a:moveTo>
                        <a:pt x="0" y="0"/>
                      </a:moveTo>
                      <a:lnTo>
                        <a:pt x="0" y="0"/>
                      </a:lnTo>
                      <a:lnTo>
                        <a:pt x="13" y="0"/>
                      </a:lnTo>
                      <a:lnTo>
                        <a:pt x="13" y="66"/>
                      </a:lnTo>
                      <a:lnTo>
                        <a:pt x="49" y="31"/>
                      </a:lnTo>
                      <a:lnTo>
                        <a:pt x="67" y="31"/>
                      </a:lnTo>
                      <a:lnTo>
                        <a:pt x="35" y="62"/>
                      </a:lnTo>
                      <a:lnTo>
                        <a:pt x="69" y="114"/>
                      </a:lnTo>
                      <a:lnTo>
                        <a:pt x="51" y="114"/>
                      </a:lnTo>
                      <a:lnTo>
                        <a:pt x="25" y="72"/>
                      </a:lnTo>
                      <a:lnTo>
                        <a:pt x="13" y="83"/>
                      </a:lnTo>
                      <a:lnTo>
                        <a:pt x="13" y="114"/>
                      </a:lnTo>
                      <a:lnTo>
                        <a:pt x="0" y="114"/>
                      </a:lnTo>
                      <a:lnTo>
                        <a:pt x="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71" name="Freeform 163"/>
                <p:cNvSpPr>
                  <a:spLocks noEditPoints="1"/>
                </p:cNvSpPr>
                <p:nvPr/>
              </p:nvSpPr>
              <p:spPr bwMode="auto">
                <a:xfrm>
                  <a:off x="3190" y="2178"/>
                  <a:ext cx="42" cy="45"/>
                </a:xfrm>
                <a:custGeom>
                  <a:avLst/>
                  <a:gdLst>
                    <a:gd name="T0" fmla="*/ 15 w 79"/>
                    <a:gd name="T1" fmla="*/ 63 h 88"/>
                    <a:gd name="T2" fmla="*/ 15 w 79"/>
                    <a:gd name="T3" fmla="*/ 63 h 88"/>
                    <a:gd name="T4" fmla="*/ 19 w 79"/>
                    <a:gd name="T5" fmla="*/ 72 h 88"/>
                    <a:gd name="T6" fmla="*/ 30 w 79"/>
                    <a:gd name="T7" fmla="*/ 76 h 88"/>
                    <a:gd name="T8" fmla="*/ 44 w 79"/>
                    <a:gd name="T9" fmla="*/ 72 h 88"/>
                    <a:gd name="T10" fmla="*/ 56 w 79"/>
                    <a:gd name="T11" fmla="*/ 54 h 88"/>
                    <a:gd name="T12" fmla="*/ 56 w 79"/>
                    <a:gd name="T13" fmla="*/ 43 h 88"/>
                    <a:gd name="T14" fmla="*/ 49 w 79"/>
                    <a:gd name="T15" fmla="*/ 45 h 88"/>
                    <a:gd name="T16" fmla="*/ 41 w 79"/>
                    <a:gd name="T17" fmla="*/ 47 h 88"/>
                    <a:gd name="T18" fmla="*/ 33 w 79"/>
                    <a:gd name="T19" fmla="*/ 48 h 88"/>
                    <a:gd name="T20" fmla="*/ 21 w 79"/>
                    <a:gd name="T21" fmla="*/ 51 h 88"/>
                    <a:gd name="T22" fmla="*/ 15 w 79"/>
                    <a:gd name="T23" fmla="*/ 63 h 88"/>
                    <a:gd name="T24" fmla="*/ 15 w 79"/>
                    <a:gd name="T25" fmla="*/ 63 h 88"/>
                    <a:gd name="T26" fmla="*/ 49 w 79"/>
                    <a:gd name="T27" fmla="*/ 35 h 88"/>
                    <a:gd name="T28" fmla="*/ 49 w 79"/>
                    <a:gd name="T29" fmla="*/ 35 h 88"/>
                    <a:gd name="T30" fmla="*/ 55 w 79"/>
                    <a:gd name="T31" fmla="*/ 31 h 88"/>
                    <a:gd name="T32" fmla="*/ 56 w 79"/>
                    <a:gd name="T33" fmla="*/ 25 h 88"/>
                    <a:gd name="T34" fmla="*/ 51 w 79"/>
                    <a:gd name="T35" fmla="*/ 15 h 88"/>
                    <a:gd name="T36" fmla="*/ 36 w 79"/>
                    <a:gd name="T37" fmla="*/ 12 h 88"/>
                    <a:gd name="T38" fmla="*/ 21 w 79"/>
                    <a:gd name="T39" fmla="*/ 17 h 88"/>
                    <a:gd name="T40" fmla="*/ 17 w 79"/>
                    <a:gd name="T41" fmla="*/ 27 h 88"/>
                    <a:gd name="T42" fmla="*/ 4 w 79"/>
                    <a:gd name="T43" fmla="*/ 27 h 88"/>
                    <a:gd name="T44" fmla="*/ 14 w 79"/>
                    <a:gd name="T45" fmla="*/ 6 h 88"/>
                    <a:gd name="T46" fmla="*/ 37 w 79"/>
                    <a:gd name="T47" fmla="*/ 0 h 88"/>
                    <a:gd name="T48" fmla="*/ 60 w 79"/>
                    <a:gd name="T49" fmla="*/ 5 h 88"/>
                    <a:gd name="T50" fmla="*/ 70 w 79"/>
                    <a:gd name="T51" fmla="*/ 23 h 88"/>
                    <a:gd name="T52" fmla="*/ 70 w 79"/>
                    <a:gd name="T53" fmla="*/ 71 h 88"/>
                    <a:gd name="T54" fmla="*/ 70 w 79"/>
                    <a:gd name="T55" fmla="*/ 74 h 88"/>
                    <a:gd name="T56" fmla="*/ 74 w 79"/>
                    <a:gd name="T57" fmla="*/ 75 h 88"/>
                    <a:gd name="T58" fmla="*/ 76 w 79"/>
                    <a:gd name="T59" fmla="*/ 75 h 88"/>
                    <a:gd name="T60" fmla="*/ 79 w 79"/>
                    <a:gd name="T61" fmla="*/ 75 h 88"/>
                    <a:gd name="T62" fmla="*/ 79 w 79"/>
                    <a:gd name="T63" fmla="*/ 85 h 88"/>
                    <a:gd name="T64" fmla="*/ 74 w 79"/>
                    <a:gd name="T65" fmla="*/ 86 h 88"/>
                    <a:gd name="T66" fmla="*/ 69 w 79"/>
                    <a:gd name="T67" fmla="*/ 87 h 88"/>
                    <a:gd name="T68" fmla="*/ 59 w 79"/>
                    <a:gd name="T69" fmla="*/ 82 h 88"/>
                    <a:gd name="T70" fmla="*/ 56 w 79"/>
                    <a:gd name="T71" fmla="*/ 74 h 88"/>
                    <a:gd name="T72" fmla="*/ 44 w 79"/>
                    <a:gd name="T73" fmla="*/ 84 h 88"/>
                    <a:gd name="T74" fmla="*/ 26 w 79"/>
                    <a:gd name="T75" fmla="*/ 88 h 88"/>
                    <a:gd name="T76" fmla="*/ 7 w 79"/>
                    <a:gd name="T77" fmla="*/ 81 h 88"/>
                    <a:gd name="T78" fmla="*/ 0 w 79"/>
                    <a:gd name="T79" fmla="*/ 63 h 88"/>
                    <a:gd name="T80" fmla="*/ 7 w 79"/>
                    <a:gd name="T81" fmla="*/ 45 h 88"/>
                    <a:gd name="T82" fmla="*/ 26 w 79"/>
                    <a:gd name="T83" fmla="*/ 37 h 88"/>
                    <a:gd name="T84" fmla="*/ 49 w 79"/>
                    <a:gd name="T85" fmla="*/ 35 h 88"/>
                    <a:gd name="T86" fmla="*/ 37 w 79"/>
                    <a:gd name="T87" fmla="*/ 0 h 88"/>
                    <a:gd name="T88" fmla="*/ 37 w 79"/>
                    <a:gd name="T89" fmla="*/ 0 h 88"/>
                    <a:gd name="T90" fmla="*/ 37 w 79"/>
                    <a:gd name="T9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9" h="88">
                      <a:moveTo>
                        <a:pt x="15" y="63"/>
                      </a:moveTo>
                      <a:lnTo>
                        <a:pt x="15" y="63"/>
                      </a:lnTo>
                      <a:cubicBezTo>
                        <a:pt x="15" y="67"/>
                        <a:pt x="16" y="70"/>
                        <a:pt x="19" y="72"/>
                      </a:cubicBezTo>
                      <a:cubicBezTo>
                        <a:pt x="22" y="75"/>
                        <a:pt x="26" y="76"/>
                        <a:pt x="30" y="76"/>
                      </a:cubicBezTo>
                      <a:cubicBezTo>
                        <a:pt x="35" y="76"/>
                        <a:pt x="39" y="75"/>
                        <a:pt x="44" y="72"/>
                      </a:cubicBezTo>
                      <a:cubicBezTo>
                        <a:pt x="52" y="69"/>
                        <a:pt x="56" y="62"/>
                        <a:pt x="56" y="54"/>
                      </a:cubicBezTo>
                      <a:lnTo>
                        <a:pt x="56" y="43"/>
                      </a:lnTo>
                      <a:cubicBezTo>
                        <a:pt x="54" y="44"/>
                        <a:pt x="52" y="45"/>
                        <a:pt x="49" y="45"/>
                      </a:cubicBezTo>
                      <a:cubicBezTo>
                        <a:pt x="46" y="46"/>
                        <a:pt x="44" y="47"/>
                        <a:pt x="41" y="47"/>
                      </a:cubicBezTo>
                      <a:lnTo>
                        <a:pt x="33" y="48"/>
                      </a:lnTo>
                      <a:cubicBezTo>
                        <a:pt x="28" y="49"/>
                        <a:pt x="24" y="50"/>
                        <a:pt x="21" y="51"/>
                      </a:cubicBezTo>
                      <a:cubicBezTo>
                        <a:pt x="17" y="54"/>
                        <a:pt x="15" y="57"/>
                        <a:pt x="15" y="63"/>
                      </a:cubicBezTo>
                      <a:lnTo>
                        <a:pt x="15" y="63"/>
                      </a:lnTo>
                      <a:close/>
                      <a:moveTo>
                        <a:pt x="49" y="35"/>
                      </a:moveTo>
                      <a:lnTo>
                        <a:pt x="49" y="35"/>
                      </a:lnTo>
                      <a:cubicBezTo>
                        <a:pt x="52" y="34"/>
                        <a:pt x="54" y="33"/>
                        <a:pt x="55" y="31"/>
                      </a:cubicBezTo>
                      <a:cubicBezTo>
                        <a:pt x="56" y="29"/>
                        <a:pt x="56" y="28"/>
                        <a:pt x="56" y="25"/>
                      </a:cubicBezTo>
                      <a:cubicBezTo>
                        <a:pt x="56" y="20"/>
                        <a:pt x="54" y="17"/>
                        <a:pt x="51" y="15"/>
                      </a:cubicBezTo>
                      <a:cubicBezTo>
                        <a:pt x="47" y="13"/>
                        <a:pt x="43" y="12"/>
                        <a:pt x="36" y="12"/>
                      </a:cubicBezTo>
                      <a:cubicBezTo>
                        <a:pt x="29" y="12"/>
                        <a:pt x="24" y="14"/>
                        <a:pt x="21" y="17"/>
                      </a:cubicBezTo>
                      <a:cubicBezTo>
                        <a:pt x="19" y="20"/>
                        <a:pt x="18" y="23"/>
                        <a:pt x="17" y="27"/>
                      </a:cubicBezTo>
                      <a:lnTo>
                        <a:pt x="4" y="27"/>
                      </a:lnTo>
                      <a:cubicBezTo>
                        <a:pt x="5" y="17"/>
                        <a:pt x="8" y="10"/>
                        <a:pt x="14" y="6"/>
                      </a:cubicBezTo>
                      <a:cubicBezTo>
                        <a:pt x="21" y="2"/>
                        <a:pt x="28" y="0"/>
                        <a:pt x="37" y="0"/>
                      </a:cubicBezTo>
                      <a:cubicBezTo>
                        <a:pt x="46" y="0"/>
                        <a:pt x="54" y="2"/>
                        <a:pt x="60" y="5"/>
                      </a:cubicBezTo>
                      <a:cubicBezTo>
                        <a:pt x="67" y="9"/>
                        <a:pt x="70" y="15"/>
                        <a:pt x="70" y="23"/>
                      </a:cubicBezTo>
                      <a:lnTo>
                        <a:pt x="70" y="71"/>
                      </a:lnTo>
                      <a:cubicBezTo>
                        <a:pt x="70" y="72"/>
                        <a:pt x="70" y="73"/>
                        <a:pt x="70" y="74"/>
                      </a:cubicBezTo>
                      <a:cubicBezTo>
                        <a:pt x="71" y="75"/>
                        <a:pt x="72" y="75"/>
                        <a:pt x="74" y="75"/>
                      </a:cubicBezTo>
                      <a:cubicBezTo>
                        <a:pt x="75" y="75"/>
                        <a:pt x="76" y="75"/>
                        <a:pt x="76" y="75"/>
                      </a:cubicBezTo>
                      <a:cubicBezTo>
                        <a:pt x="77" y="75"/>
                        <a:pt x="78" y="75"/>
                        <a:pt x="79" y="75"/>
                      </a:cubicBezTo>
                      <a:lnTo>
                        <a:pt x="79" y="85"/>
                      </a:lnTo>
                      <a:cubicBezTo>
                        <a:pt x="77" y="86"/>
                        <a:pt x="75" y="86"/>
                        <a:pt x="74" y="86"/>
                      </a:cubicBezTo>
                      <a:cubicBezTo>
                        <a:pt x="73" y="87"/>
                        <a:pt x="71" y="87"/>
                        <a:pt x="69" y="87"/>
                      </a:cubicBezTo>
                      <a:cubicBezTo>
                        <a:pt x="64" y="87"/>
                        <a:pt x="61" y="85"/>
                        <a:pt x="59" y="82"/>
                      </a:cubicBezTo>
                      <a:cubicBezTo>
                        <a:pt x="58" y="80"/>
                        <a:pt x="57" y="77"/>
                        <a:pt x="56" y="74"/>
                      </a:cubicBezTo>
                      <a:cubicBezTo>
                        <a:pt x="53" y="78"/>
                        <a:pt x="49" y="81"/>
                        <a:pt x="44" y="84"/>
                      </a:cubicBezTo>
                      <a:cubicBezTo>
                        <a:pt x="39" y="86"/>
                        <a:pt x="33" y="88"/>
                        <a:pt x="26" y="88"/>
                      </a:cubicBezTo>
                      <a:cubicBezTo>
                        <a:pt x="19" y="88"/>
                        <a:pt x="12" y="85"/>
                        <a:pt x="7" y="81"/>
                      </a:cubicBezTo>
                      <a:cubicBezTo>
                        <a:pt x="3" y="76"/>
                        <a:pt x="0" y="70"/>
                        <a:pt x="0" y="63"/>
                      </a:cubicBezTo>
                      <a:cubicBezTo>
                        <a:pt x="0" y="55"/>
                        <a:pt x="3" y="49"/>
                        <a:pt x="7" y="45"/>
                      </a:cubicBezTo>
                      <a:cubicBezTo>
                        <a:pt x="12" y="41"/>
                        <a:pt x="18" y="38"/>
                        <a:pt x="26" y="37"/>
                      </a:cubicBezTo>
                      <a:lnTo>
                        <a:pt x="49" y="35"/>
                      </a:lnTo>
                      <a:close/>
                      <a:moveTo>
                        <a:pt x="37" y="0"/>
                      </a:moveTo>
                      <a:lnTo>
                        <a:pt x="37" y="0"/>
                      </a:lnTo>
                      <a:lnTo>
                        <a:pt x="37"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72" name="Freeform 164"/>
                <p:cNvSpPr>
                  <a:spLocks noEditPoints="1"/>
                </p:cNvSpPr>
                <p:nvPr/>
              </p:nvSpPr>
              <p:spPr bwMode="auto">
                <a:xfrm>
                  <a:off x="3236" y="2178"/>
                  <a:ext cx="39" cy="63"/>
                </a:xfrm>
                <a:custGeom>
                  <a:avLst/>
                  <a:gdLst>
                    <a:gd name="T0" fmla="*/ 34 w 72"/>
                    <a:gd name="T1" fmla="*/ 0 h 120"/>
                    <a:gd name="T2" fmla="*/ 34 w 72"/>
                    <a:gd name="T3" fmla="*/ 0 h 120"/>
                    <a:gd name="T4" fmla="*/ 51 w 72"/>
                    <a:gd name="T5" fmla="*/ 5 h 120"/>
                    <a:gd name="T6" fmla="*/ 60 w 72"/>
                    <a:gd name="T7" fmla="*/ 13 h 120"/>
                    <a:gd name="T8" fmla="*/ 60 w 72"/>
                    <a:gd name="T9" fmla="*/ 3 h 120"/>
                    <a:gd name="T10" fmla="*/ 72 w 72"/>
                    <a:gd name="T11" fmla="*/ 3 h 120"/>
                    <a:gd name="T12" fmla="*/ 72 w 72"/>
                    <a:gd name="T13" fmla="*/ 78 h 120"/>
                    <a:gd name="T14" fmla="*/ 68 w 72"/>
                    <a:gd name="T15" fmla="*/ 103 h 120"/>
                    <a:gd name="T16" fmla="*/ 35 w 72"/>
                    <a:gd name="T17" fmla="*/ 120 h 120"/>
                    <a:gd name="T18" fmla="*/ 12 w 72"/>
                    <a:gd name="T19" fmla="*/ 114 h 120"/>
                    <a:gd name="T20" fmla="*/ 2 w 72"/>
                    <a:gd name="T21" fmla="*/ 95 h 120"/>
                    <a:gd name="T22" fmla="*/ 16 w 72"/>
                    <a:gd name="T23" fmla="*/ 95 h 120"/>
                    <a:gd name="T24" fmla="*/ 20 w 72"/>
                    <a:gd name="T25" fmla="*/ 104 h 120"/>
                    <a:gd name="T26" fmla="*/ 35 w 72"/>
                    <a:gd name="T27" fmla="*/ 109 h 120"/>
                    <a:gd name="T28" fmla="*/ 56 w 72"/>
                    <a:gd name="T29" fmla="*/ 97 h 120"/>
                    <a:gd name="T30" fmla="*/ 59 w 72"/>
                    <a:gd name="T31" fmla="*/ 73 h 120"/>
                    <a:gd name="T32" fmla="*/ 49 w 72"/>
                    <a:gd name="T33" fmla="*/ 83 h 120"/>
                    <a:gd name="T34" fmla="*/ 33 w 72"/>
                    <a:gd name="T35" fmla="*/ 86 h 120"/>
                    <a:gd name="T36" fmla="*/ 10 w 72"/>
                    <a:gd name="T37" fmla="*/ 76 h 120"/>
                    <a:gd name="T38" fmla="*/ 0 w 72"/>
                    <a:gd name="T39" fmla="*/ 45 h 120"/>
                    <a:gd name="T40" fmla="*/ 10 w 72"/>
                    <a:gd name="T41" fmla="*/ 12 h 120"/>
                    <a:gd name="T42" fmla="*/ 34 w 72"/>
                    <a:gd name="T43" fmla="*/ 0 h 120"/>
                    <a:gd name="T44" fmla="*/ 34 w 72"/>
                    <a:gd name="T45" fmla="*/ 0 h 120"/>
                    <a:gd name="T46" fmla="*/ 60 w 72"/>
                    <a:gd name="T47" fmla="*/ 43 h 120"/>
                    <a:gd name="T48" fmla="*/ 60 w 72"/>
                    <a:gd name="T49" fmla="*/ 43 h 120"/>
                    <a:gd name="T50" fmla="*/ 53 w 72"/>
                    <a:gd name="T51" fmla="*/ 20 h 120"/>
                    <a:gd name="T52" fmla="*/ 37 w 72"/>
                    <a:gd name="T53" fmla="*/ 13 h 120"/>
                    <a:gd name="T54" fmla="*/ 17 w 72"/>
                    <a:gd name="T55" fmla="*/ 26 h 120"/>
                    <a:gd name="T56" fmla="*/ 14 w 72"/>
                    <a:gd name="T57" fmla="*/ 46 h 120"/>
                    <a:gd name="T58" fmla="*/ 20 w 72"/>
                    <a:gd name="T59" fmla="*/ 67 h 120"/>
                    <a:gd name="T60" fmla="*/ 35 w 72"/>
                    <a:gd name="T61" fmla="*/ 75 h 120"/>
                    <a:gd name="T62" fmla="*/ 56 w 72"/>
                    <a:gd name="T63" fmla="*/ 61 h 120"/>
                    <a:gd name="T64" fmla="*/ 60 w 72"/>
                    <a:gd name="T65" fmla="*/ 43 h 120"/>
                    <a:gd name="T66" fmla="*/ 60 w 72"/>
                    <a:gd name="T67" fmla="*/ 43 h 120"/>
                    <a:gd name="T68" fmla="*/ 36 w 72"/>
                    <a:gd name="T69" fmla="*/ 0 h 120"/>
                    <a:gd name="T70" fmla="*/ 36 w 72"/>
                    <a:gd name="T71" fmla="*/ 0 h 120"/>
                    <a:gd name="T72" fmla="*/ 36 w 72"/>
                    <a:gd name="T7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120">
                      <a:moveTo>
                        <a:pt x="34" y="0"/>
                      </a:moveTo>
                      <a:lnTo>
                        <a:pt x="34" y="0"/>
                      </a:lnTo>
                      <a:cubicBezTo>
                        <a:pt x="41" y="0"/>
                        <a:pt x="47" y="2"/>
                        <a:pt x="51" y="5"/>
                      </a:cubicBezTo>
                      <a:cubicBezTo>
                        <a:pt x="54" y="7"/>
                        <a:pt x="57" y="10"/>
                        <a:pt x="60" y="13"/>
                      </a:cubicBezTo>
                      <a:lnTo>
                        <a:pt x="60" y="3"/>
                      </a:lnTo>
                      <a:lnTo>
                        <a:pt x="72" y="3"/>
                      </a:lnTo>
                      <a:lnTo>
                        <a:pt x="72" y="78"/>
                      </a:lnTo>
                      <a:cubicBezTo>
                        <a:pt x="72" y="89"/>
                        <a:pt x="71" y="97"/>
                        <a:pt x="68" y="103"/>
                      </a:cubicBezTo>
                      <a:cubicBezTo>
                        <a:pt x="62" y="114"/>
                        <a:pt x="51" y="120"/>
                        <a:pt x="35" y="120"/>
                      </a:cubicBezTo>
                      <a:cubicBezTo>
                        <a:pt x="26" y="120"/>
                        <a:pt x="18" y="118"/>
                        <a:pt x="12" y="114"/>
                      </a:cubicBezTo>
                      <a:cubicBezTo>
                        <a:pt x="6" y="110"/>
                        <a:pt x="3" y="104"/>
                        <a:pt x="2" y="95"/>
                      </a:cubicBezTo>
                      <a:lnTo>
                        <a:pt x="16" y="95"/>
                      </a:lnTo>
                      <a:cubicBezTo>
                        <a:pt x="17" y="99"/>
                        <a:pt x="18" y="102"/>
                        <a:pt x="20" y="104"/>
                      </a:cubicBezTo>
                      <a:cubicBezTo>
                        <a:pt x="23" y="107"/>
                        <a:pt x="28" y="109"/>
                        <a:pt x="35" y="109"/>
                      </a:cubicBezTo>
                      <a:cubicBezTo>
                        <a:pt x="46" y="109"/>
                        <a:pt x="53" y="105"/>
                        <a:pt x="56" y="97"/>
                      </a:cubicBezTo>
                      <a:cubicBezTo>
                        <a:pt x="58" y="93"/>
                        <a:pt x="59" y="85"/>
                        <a:pt x="59" y="73"/>
                      </a:cubicBezTo>
                      <a:cubicBezTo>
                        <a:pt x="56" y="78"/>
                        <a:pt x="53" y="81"/>
                        <a:pt x="49" y="83"/>
                      </a:cubicBezTo>
                      <a:cubicBezTo>
                        <a:pt x="45" y="85"/>
                        <a:pt x="40" y="86"/>
                        <a:pt x="33" y="86"/>
                      </a:cubicBezTo>
                      <a:cubicBezTo>
                        <a:pt x="24" y="86"/>
                        <a:pt x="16" y="83"/>
                        <a:pt x="10" y="76"/>
                      </a:cubicBezTo>
                      <a:cubicBezTo>
                        <a:pt x="3" y="70"/>
                        <a:pt x="0" y="59"/>
                        <a:pt x="0" y="45"/>
                      </a:cubicBezTo>
                      <a:cubicBezTo>
                        <a:pt x="0" y="31"/>
                        <a:pt x="3" y="20"/>
                        <a:pt x="10" y="12"/>
                      </a:cubicBezTo>
                      <a:cubicBezTo>
                        <a:pt x="17" y="4"/>
                        <a:pt x="25" y="0"/>
                        <a:pt x="34" y="0"/>
                      </a:cubicBezTo>
                      <a:lnTo>
                        <a:pt x="34" y="0"/>
                      </a:lnTo>
                      <a:close/>
                      <a:moveTo>
                        <a:pt x="60" y="43"/>
                      </a:moveTo>
                      <a:lnTo>
                        <a:pt x="60" y="43"/>
                      </a:lnTo>
                      <a:cubicBezTo>
                        <a:pt x="60" y="33"/>
                        <a:pt x="57" y="25"/>
                        <a:pt x="53" y="20"/>
                      </a:cubicBezTo>
                      <a:cubicBezTo>
                        <a:pt x="49" y="15"/>
                        <a:pt x="43" y="13"/>
                        <a:pt x="37" y="13"/>
                      </a:cubicBezTo>
                      <a:cubicBezTo>
                        <a:pt x="27" y="13"/>
                        <a:pt x="20" y="17"/>
                        <a:pt x="17" y="26"/>
                      </a:cubicBezTo>
                      <a:cubicBezTo>
                        <a:pt x="15" y="31"/>
                        <a:pt x="14" y="38"/>
                        <a:pt x="14" y="46"/>
                      </a:cubicBezTo>
                      <a:cubicBezTo>
                        <a:pt x="14" y="55"/>
                        <a:pt x="16" y="62"/>
                        <a:pt x="20" y="67"/>
                      </a:cubicBezTo>
                      <a:cubicBezTo>
                        <a:pt x="23" y="72"/>
                        <a:pt x="28" y="75"/>
                        <a:pt x="35" y="75"/>
                      </a:cubicBezTo>
                      <a:cubicBezTo>
                        <a:pt x="45" y="75"/>
                        <a:pt x="52" y="70"/>
                        <a:pt x="56" y="61"/>
                      </a:cubicBezTo>
                      <a:cubicBezTo>
                        <a:pt x="58" y="56"/>
                        <a:pt x="60" y="50"/>
                        <a:pt x="60" y="43"/>
                      </a:cubicBezTo>
                      <a:lnTo>
                        <a:pt x="60" y="43"/>
                      </a:lnTo>
                      <a:close/>
                      <a:moveTo>
                        <a:pt x="36" y="0"/>
                      </a:moveTo>
                      <a:lnTo>
                        <a:pt x="36" y="0"/>
                      </a:lnTo>
                      <a:lnTo>
                        <a:pt x="36"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73" name="Freeform 165"/>
                <p:cNvSpPr>
                  <a:spLocks noEditPoints="1"/>
                </p:cNvSpPr>
                <p:nvPr/>
              </p:nvSpPr>
              <p:spPr bwMode="auto">
                <a:xfrm>
                  <a:off x="3286" y="2178"/>
                  <a:ext cx="41" cy="45"/>
                </a:xfrm>
                <a:custGeom>
                  <a:avLst/>
                  <a:gdLst>
                    <a:gd name="T0" fmla="*/ 40 w 76"/>
                    <a:gd name="T1" fmla="*/ 0 h 88"/>
                    <a:gd name="T2" fmla="*/ 40 w 76"/>
                    <a:gd name="T3" fmla="*/ 0 h 88"/>
                    <a:gd name="T4" fmla="*/ 57 w 76"/>
                    <a:gd name="T5" fmla="*/ 4 h 88"/>
                    <a:gd name="T6" fmla="*/ 69 w 76"/>
                    <a:gd name="T7" fmla="*/ 15 h 88"/>
                    <a:gd name="T8" fmla="*/ 75 w 76"/>
                    <a:gd name="T9" fmla="*/ 30 h 88"/>
                    <a:gd name="T10" fmla="*/ 76 w 76"/>
                    <a:gd name="T11" fmla="*/ 48 h 88"/>
                    <a:gd name="T12" fmla="*/ 15 w 76"/>
                    <a:gd name="T13" fmla="*/ 48 h 88"/>
                    <a:gd name="T14" fmla="*/ 21 w 76"/>
                    <a:gd name="T15" fmla="*/ 68 h 88"/>
                    <a:gd name="T16" fmla="*/ 39 w 76"/>
                    <a:gd name="T17" fmla="*/ 76 h 88"/>
                    <a:gd name="T18" fmla="*/ 56 w 76"/>
                    <a:gd name="T19" fmla="*/ 69 h 88"/>
                    <a:gd name="T20" fmla="*/ 61 w 76"/>
                    <a:gd name="T21" fmla="*/ 59 h 88"/>
                    <a:gd name="T22" fmla="*/ 75 w 76"/>
                    <a:gd name="T23" fmla="*/ 59 h 88"/>
                    <a:gd name="T24" fmla="*/ 71 w 76"/>
                    <a:gd name="T25" fmla="*/ 69 h 88"/>
                    <a:gd name="T26" fmla="*/ 65 w 76"/>
                    <a:gd name="T27" fmla="*/ 78 h 88"/>
                    <a:gd name="T28" fmla="*/ 49 w 76"/>
                    <a:gd name="T29" fmla="*/ 87 h 88"/>
                    <a:gd name="T30" fmla="*/ 37 w 76"/>
                    <a:gd name="T31" fmla="*/ 88 h 88"/>
                    <a:gd name="T32" fmla="*/ 11 w 76"/>
                    <a:gd name="T33" fmla="*/ 77 h 88"/>
                    <a:gd name="T34" fmla="*/ 0 w 76"/>
                    <a:gd name="T35" fmla="*/ 45 h 88"/>
                    <a:gd name="T36" fmla="*/ 11 w 76"/>
                    <a:gd name="T37" fmla="*/ 12 h 88"/>
                    <a:gd name="T38" fmla="*/ 40 w 76"/>
                    <a:gd name="T39" fmla="*/ 0 h 88"/>
                    <a:gd name="T40" fmla="*/ 40 w 76"/>
                    <a:gd name="T41" fmla="*/ 0 h 88"/>
                    <a:gd name="T42" fmla="*/ 62 w 76"/>
                    <a:gd name="T43" fmla="*/ 37 h 88"/>
                    <a:gd name="T44" fmla="*/ 62 w 76"/>
                    <a:gd name="T45" fmla="*/ 37 h 88"/>
                    <a:gd name="T46" fmla="*/ 58 w 76"/>
                    <a:gd name="T47" fmla="*/ 22 h 88"/>
                    <a:gd name="T48" fmla="*/ 39 w 76"/>
                    <a:gd name="T49" fmla="*/ 12 h 88"/>
                    <a:gd name="T50" fmla="*/ 23 w 76"/>
                    <a:gd name="T51" fmla="*/ 19 h 88"/>
                    <a:gd name="T52" fmla="*/ 16 w 76"/>
                    <a:gd name="T53" fmla="*/ 37 h 88"/>
                    <a:gd name="T54" fmla="*/ 62 w 76"/>
                    <a:gd name="T55" fmla="*/ 37 h 88"/>
                    <a:gd name="T56" fmla="*/ 38 w 76"/>
                    <a:gd name="T57" fmla="*/ 0 h 88"/>
                    <a:gd name="T58" fmla="*/ 38 w 76"/>
                    <a:gd name="T59" fmla="*/ 0 h 88"/>
                    <a:gd name="T60" fmla="*/ 38 w 76"/>
                    <a:gd name="T6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88">
                      <a:moveTo>
                        <a:pt x="40" y="0"/>
                      </a:moveTo>
                      <a:lnTo>
                        <a:pt x="40" y="0"/>
                      </a:lnTo>
                      <a:cubicBezTo>
                        <a:pt x="46" y="0"/>
                        <a:pt x="51" y="1"/>
                        <a:pt x="57" y="4"/>
                      </a:cubicBezTo>
                      <a:cubicBezTo>
                        <a:pt x="62" y="7"/>
                        <a:pt x="67" y="10"/>
                        <a:pt x="69" y="15"/>
                      </a:cubicBezTo>
                      <a:cubicBezTo>
                        <a:pt x="72" y="19"/>
                        <a:pt x="74" y="24"/>
                        <a:pt x="75" y="30"/>
                      </a:cubicBezTo>
                      <a:cubicBezTo>
                        <a:pt x="76" y="33"/>
                        <a:pt x="76" y="39"/>
                        <a:pt x="76" y="48"/>
                      </a:cubicBezTo>
                      <a:lnTo>
                        <a:pt x="15" y="48"/>
                      </a:lnTo>
                      <a:cubicBezTo>
                        <a:pt x="16" y="56"/>
                        <a:pt x="18" y="63"/>
                        <a:pt x="21" y="68"/>
                      </a:cubicBezTo>
                      <a:cubicBezTo>
                        <a:pt x="25" y="73"/>
                        <a:pt x="31" y="76"/>
                        <a:pt x="39" y="76"/>
                      </a:cubicBezTo>
                      <a:cubicBezTo>
                        <a:pt x="46" y="76"/>
                        <a:pt x="52" y="73"/>
                        <a:pt x="56" y="69"/>
                      </a:cubicBezTo>
                      <a:cubicBezTo>
                        <a:pt x="59" y="66"/>
                        <a:pt x="60" y="63"/>
                        <a:pt x="61" y="59"/>
                      </a:cubicBezTo>
                      <a:lnTo>
                        <a:pt x="75" y="59"/>
                      </a:lnTo>
                      <a:cubicBezTo>
                        <a:pt x="75" y="62"/>
                        <a:pt x="74" y="65"/>
                        <a:pt x="71" y="69"/>
                      </a:cubicBezTo>
                      <a:cubicBezTo>
                        <a:pt x="69" y="73"/>
                        <a:pt x="67" y="76"/>
                        <a:pt x="65" y="78"/>
                      </a:cubicBezTo>
                      <a:cubicBezTo>
                        <a:pt x="60" y="82"/>
                        <a:pt x="55" y="85"/>
                        <a:pt x="49" y="87"/>
                      </a:cubicBezTo>
                      <a:cubicBezTo>
                        <a:pt x="45" y="87"/>
                        <a:pt x="42" y="88"/>
                        <a:pt x="37" y="88"/>
                      </a:cubicBezTo>
                      <a:cubicBezTo>
                        <a:pt x="27" y="88"/>
                        <a:pt x="18" y="84"/>
                        <a:pt x="11" y="77"/>
                      </a:cubicBezTo>
                      <a:cubicBezTo>
                        <a:pt x="4" y="69"/>
                        <a:pt x="0" y="59"/>
                        <a:pt x="0" y="45"/>
                      </a:cubicBezTo>
                      <a:cubicBezTo>
                        <a:pt x="0" y="32"/>
                        <a:pt x="4" y="21"/>
                        <a:pt x="11" y="12"/>
                      </a:cubicBezTo>
                      <a:cubicBezTo>
                        <a:pt x="18" y="4"/>
                        <a:pt x="28" y="0"/>
                        <a:pt x="40" y="0"/>
                      </a:cubicBezTo>
                      <a:lnTo>
                        <a:pt x="40" y="0"/>
                      </a:lnTo>
                      <a:close/>
                      <a:moveTo>
                        <a:pt x="62" y="37"/>
                      </a:moveTo>
                      <a:lnTo>
                        <a:pt x="62" y="37"/>
                      </a:lnTo>
                      <a:cubicBezTo>
                        <a:pt x="61" y="31"/>
                        <a:pt x="60" y="26"/>
                        <a:pt x="58" y="22"/>
                      </a:cubicBezTo>
                      <a:cubicBezTo>
                        <a:pt x="54" y="15"/>
                        <a:pt x="48" y="12"/>
                        <a:pt x="39" y="12"/>
                      </a:cubicBezTo>
                      <a:cubicBezTo>
                        <a:pt x="32" y="12"/>
                        <a:pt x="27" y="14"/>
                        <a:pt x="23" y="19"/>
                      </a:cubicBezTo>
                      <a:cubicBezTo>
                        <a:pt x="18" y="24"/>
                        <a:pt x="16" y="30"/>
                        <a:pt x="16" y="37"/>
                      </a:cubicBezTo>
                      <a:lnTo>
                        <a:pt x="62" y="37"/>
                      </a:lnTo>
                      <a:close/>
                      <a:moveTo>
                        <a:pt x="38" y="0"/>
                      </a:moveTo>
                      <a:lnTo>
                        <a:pt x="38" y="0"/>
                      </a:lnTo>
                      <a:lnTo>
                        <a:pt x="38"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74" name="Freeform 166"/>
                <p:cNvSpPr>
                  <a:spLocks/>
                </p:cNvSpPr>
                <p:nvPr/>
              </p:nvSpPr>
              <p:spPr bwMode="auto">
                <a:xfrm>
                  <a:off x="3386" y="2178"/>
                  <a:ext cx="62" cy="45"/>
                </a:xfrm>
                <a:custGeom>
                  <a:avLst/>
                  <a:gdLst>
                    <a:gd name="T0" fmla="*/ 0 w 112"/>
                    <a:gd name="T1" fmla="*/ 2 h 85"/>
                    <a:gd name="T2" fmla="*/ 0 w 112"/>
                    <a:gd name="T3" fmla="*/ 2 h 85"/>
                    <a:gd name="T4" fmla="*/ 14 w 112"/>
                    <a:gd name="T5" fmla="*/ 2 h 85"/>
                    <a:gd name="T6" fmla="*/ 14 w 112"/>
                    <a:gd name="T7" fmla="*/ 14 h 85"/>
                    <a:gd name="T8" fmla="*/ 23 w 112"/>
                    <a:gd name="T9" fmla="*/ 5 h 85"/>
                    <a:gd name="T10" fmla="*/ 38 w 112"/>
                    <a:gd name="T11" fmla="*/ 0 h 85"/>
                    <a:gd name="T12" fmla="*/ 54 w 112"/>
                    <a:gd name="T13" fmla="*/ 5 h 85"/>
                    <a:gd name="T14" fmla="*/ 61 w 112"/>
                    <a:gd name="T15" fmla="*/ 13 h 85"/>
                    <a:gd name="T16" fmla="*/ 72 w 112"/>
                    <a:gd name="T17" fmla="*/ 3 h 85"/>
                    <a:gd name="T18" fmla="*/ 86 w 112"/>
                    <a:gd name="T19" fmla="*/ 0 h 85"/>
                    <a:gd name="T20" fmla="*/ 109 w 112"/>
                    <a:gd name="T21" fmla="*/ 12 h 85"/>
                    <a:gd name="T22" fmla="*/ 112 w 112"/>
                    <a:gd name="T23" fmla="*/ 30 h 85"/>
                    <a:gd name="T24" fmla="*/ 112 w 112"/>
                    <a:gd name="T25" fmla="*/ 85 h 85"/>
                    <a:gd name="T26" fmla="*/ 97 w 112"/>
                    <a:gd name="T27" fmla="*/ 85 h 85"/>
                    <a:gd name="T28" fmla="*/ 97 w 112"/>
                    <a:gd name="T29" fmla="*/ 27 h 85"/>
                    <a:gd name="T30" fmla="*/ 93 w 112"/>
                    <a:gd name="T31" fmla="*/ 16 h 85"/>
                    <a:gd name="T32" fmla="*/ 83 w 112"/>
                    <a:gd name="T33" fmla="*/ 13 h 85"/>
                    <a:gd name="T34" fmla="*/ 69 w 112"/>
                    <a:gd name="T35" fmla="*/ 18 h 85"/>
                    <a:gd name="T36" fmla="*/ 63 w 112"/>
                    <a:gd name="T37" fmla="*/ 37 h 85"/>
                    <a:gd name="T38" fmla="*/ 63 w 112"/>
                    <a:gd name="T39" fmla="*/ 85 h 85"/>
                    <a:gd name="T40" fmla="*/ 49 w 112"/>
                    <a:gd name="T41" fmla="*/ 85 h 85"/>
                    <a:gd name="T42" fmla="*/ 49 w 112"/>
                    <a:gd name="T43" fmla="*/ 31 h 85"/>
                    <a:gd name="T44" fmla="*/ 47 w 112"/>
                    <a:gd name="T45" fmla="*/ 18 h 85"/>
                    <a:gd name="T46" fmla="*/ 35 w 112"/>
                    <a:gd name="T47" fmla="*/ 13 h 85"/>
                    <a:gd name="T48" fmla="*/ 20 w 112"/>
                    <a:gd name="T49" fmla="*/ 19 h 85"/>
                    <a:gd name="T50" fmla="*/ 14 w 112"/>
                    <a:gd name="T51" fmla="*/ 41 h 85"/>
                    <a:gd name="T52" fmla="*/ 14 w 112"/>
                    <a:gd name="T53" fmla="*/ 85 h 85"/>
                    <a:gd name="T54" fmla="*/ 0 w 112"/>
                    <a:gd name="T55" fmla="*/ 85 h 85"/>
                    <a:gd name="T56" fmla="*/ 0 w 112"/>
                    <a:gd name="T57" fmla="*/ 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2" h="85">
                      <a:moveTo>
                        <a:pt x="0" y="2"/>
                      </a:moveTo>
                      <a:lnTo>
                        <a:pt x="0" y="2"/>
                      </a:lnTo>
                      <a:lnTo>
                        <a:pt x="14" y="2"/>
                      </a:lnTo>
                      <a:lnTo>
                        <a:pt x="14" y="14"/>
                      </a:lnTo>
                      <a:cubicBezTo>
                        <a:pt x="17" y="10"/>
                        <a:pt x="20" y="7"/>
                        <a:pt x="23" y="5"/>
                      </a:cubicBezTo>
                      <a:cubicBezTo>
                        <a:pt x="27" y="2"/>
                        <a:pt x="33" y="0"/>
                        <a:pt x="38" y="0"/>
                      </a:cubicBezTo>
                      <a:cubicBezTo>
                        <a:pt x="45" y="0"/>
                        <a:pt x="50" y="2"/>
                        <a:pt x="54" y="5"/>
                      </a:cubicBezTo>
                      <a:cubicBezTo>
                        <a:pt x="57" y="7"/>
                        <a:pt x="59" y="9"/>
                        <a:pt x="61" y="13"/>
                      </a:cubicBezTo>
                      <a:cubicBezTo>
                        <a:pt x="64" y="9"/>
                        <a:pt x="67" y="5"/>
                        <a:pt x="72" y="3"/>
                      </a:cubicBezTo>
                      <a:cubicBezTo>
                        <a:pt x="76" y="1"/>
                        <a:pt x="80" y="0"/>
                        <a:pt x="86" y="0"/>
                      </a:cubicBezTo>
                      <a:cubicBezTo>
                        <a:pt x="97" y="0"/>
                        <a:pt x="104" y="4"/>
                        <a:pt x="109" y="12"/>
                      </a:cubicBezTo>
                      <a:cubicBezTo>
                        <a:pt x="111" y="16"/>
                        <a:pt x="112" y="22"/>
                        <a:pt x="112" y="30"/>
                      </a:cubicBezTo>
                      <a:lnTo>
                        <a:pt x="112" y="85"/>
                      </a:lnTo>
                      <a:lnTo>
                        <a:pt x="97" y="85"/>
                      </a:lnTo>
                      <a:lnTo>
                        <a:pt x="97" y="27"/>
                      </a:lnTo>
                      <a:cubicBezTo>
                        <a:pt x="97" y="22"/>
                        <a:pt x="96" y="18"/>
                        <a:pt x="93" y="16"/>
                      </a:cubicBezTo>
                      <a:cubicBezTo>
                        <a:pt x="90" y="14"/>
                        <a:pt x="87" y="13"/>
                        <a:pt x="83" y="13"/>
                      </a:cubicBezTo>
                      <a:cubicBezTo>
                        <a:pt x="77" y="13"/>
                        <a:pt x="73" y="15"/>
                        <a:pt x="69" y="18"/>
                      </a:cubicBezTo>
                      <a:cubicBezTo>
                        <a:pt x="65" y="22"/>
                        <a:pt x="63" y="28"/>
                        <a:pt x="63" y="37"/>
                      </a:cubicBezTo>
                      <a:lnTo>
                        <a:pt x="63" y="85"/>
                      </a:lnTo>
                      <a:lnTo>
                        <a:pt x="49" y="85"/>
                      </a:lnTo>
                      <a:lnTo>
                        <a:pt x="49" y="31"/>
                      </a:lnTo>
                      <a:cubicBezTo>
                        <a:pt x="49" y="25"/>
                        <a:pt x="48" y="21"/>
                        <a:pt x="47" y="18"/>
                      </a:cubicBezTo>
                      <a:cubicBezTo>
                        <a:pt x="45" y="14"/>
                        <a:pt x="41" y="13"/>
                        <a:pt x="35" y="13"/>
                      </a:cubicBezTo>
                      <a:cubicBezTo>
                        <a:pt x="29" y="13"/>
                        <a:pt x="25" y="15"/>
                        <a:pt x="20" y="19"/>
                      </a:cubicBezTo>
                      <a:cubicBezTo>
                        <a:pt x="16" y="23"/>
                        <a:pt x="14" y="30"/>
                        <a:pt x="14" y="41"/>
                      </a:cubicBezTo>
                      <a:lnTo>
                        <a:pt x="14" y="85"/>
                      </a:lnTo>
                      <a:lnTo>
                        <a:pt x="0" y="85"/>
                      </a:lnTo>
                      <a:lnTo>
                        <a:pt x="0" y="2"/>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75" name="Freeform 167"/>
                <p:cNvSpPr>
                  <a:spLocks noEditPoints="1"/>
                </p:cNvSpPr>
                <p:nvPr/>
              </p:nvSpPr>
              <p:spPr bwMode="auto">
                <a:xfrm>
                  <a:off x="3456" y="2178"/>
                  <a:ext cx="39" cy="63"/>
                </a:xfrm>
                <a:custGeom>
                  <a:avLst/>
                  <a:gdLst>
                    <a:gd name="T0" fmla="*/ 35 w 73"/>
                    <a:gd name="T1" fmla="*/ 0 h 120"/>
                    <a:gd name="T2" fmla="*/ 35 w 73"/>
                    <a:gd name="T3" fmla="*/ 0 h 120"/>
                    <a:gd name="T4" fmla="*/ 52 w 73"/>
                    <a:gd name="T5" fmla="*/ 5 h 120"/>
                    <a:gd name="T6" fmla="*/ 60 w 73"/>
                    <a:gd name="T7" fmla="*/ 13 h 120"/>
                    <a:gd name="T8" fmla="*/ 60 w 73"/>
                    <a:gd name="T9" fmla="*/ 3 h 120"/>
                    <a:gd name="T10" fmla="*/ 73 w 73"/>
                    <a:gd name="T11" fmla="*/ 3 h 120"/>
                    <a:gd name="T12" fmla="*/ 73 w 73"/>
                    <a:gd name="T13" fmla="*/ 78 h 120"/>
                    <a:gd name="T14" fmla="*/ 68 w 73"/>
                    <a:gd name="T15" fmla="*/ 103 h 120"/>
                    <a:gd name="T16" fmla="*/ 35 w 73"/>
                    <a:gd name="T17" fmla="*/ 120 h 120"/>
                    <a:gd name="T18" fmla="*/ 12 w 73"/>
                    <a:gd name="T19" fmla="*/ 114 h 120"/>
                    <a:gd name="T20" fmla="*/ 2 w 73"/>
                    <a:gd name="T21" fmla="*/ 95 h 120"/>
                    <a:gd name="T22" fmla="*/ 16 w 73"/>
                    <a:gd name="T23" fmla="*/ 95 h 120"/>
                    <a:gd name="T24" fmla="*/ 20 w 73"/>
                    <a:gd name="T25" fmla="*/ 104 h 120"/>
                    <a:gd name="T26" fmla="*/ 35 w 73"/>
                    <a:gd name="T27" fmla="*/ 109 h 120"/>
                    <a:gd name="T28" fmla="*/ 56 w 73"/>
                    <a:gd name="T29" fmla="*/ 97 h 120"/>
                    <a:gd name="T30" fmla="*/ 59 w 73"/>
                    <a:gd name="T31" fmla="*/ 73 h 120"/>
                    <a:gd name="T32" fmla="*/ 49 w 73"/>
                    <a:gd name="T33" fmla="*/ 83 h 120"/>
                    <a:gd name="T34" fmla="*/ 33 w 73"/>
                    <a:gd name="T35" fmla="*/ 86 h 120"/>
                    <a:gd name="T36" fmla="*/ 10 w 73"/>
                    <a:gd name="T37" fmla="*/ 76 h 120"/>
                    <a:gd name="T38" fmla="*/ 0 w 73"/>
                    <a:gd name="T39" fmla="*/ 45 h 120"/>
                    <a:gd name="T40" fmla="*/ 10 w 73"/>
                    <a:gd name="T41" fmla="*/ 12 h 120"/>
                    <a:gd name="T42" fmla="*/ 35 w 73"/>
                    <a:gd name="T43" fmla="*/ 0 h 120"/>
                    <a:gd name="T44" fmla="*/ 35 w 73"/>
                    <a:gd name="T45" fmla="*/ 0 h 120"/>
                    <a:gd name="T46" fmla="*/ 60 w 73"/>
                    <a:gd name="T47" fmla="*/ 43 h 120"/>
                    <a:gd name="T48" fmla="*/ 60 w 73"/>
                    <a:gd name="T49" fmla="*/ 43 h 120"/>
                    <a:gd name="T50" fmla="*/ 53 w 73"/>
                    <a:gd name="T51" fmla="*/ 20 h 120"/>
                    <a:gd name="T52" fmla="*/ 37 w 73"/>
                    <a:gd name="T53" fmla="*/ 13 h 120"/>
                    <a:gd name="T54" fmla="*/ 17 w 73"/>
                    <a:gd name="T55" fmla="*/ 26 h 120"/>
                    <a:gd name="T56" fmla="*/ 14 w 73"/>
                    <a:gd name="T57" fmla="*/ 46 h 120"/>
                    <a:gd name="T58" fmla="*/ 20 w 73"/>
                    <a:gd name="T59" fmla="*/ 67 h 120"/>
                    <a:gd name="T60" fmla="*/ 35 w 73"/>
                    <a:gd name="T61" fmla="*/ 75 h 120"/>
                    <a:gd name="T62" fmla="*/ 56 w 73"/>
                    <a:gd name="T63" fmla="*/ 61 h 120"/>
                    <a:gd name="T64" fmla="*/ 60 w 73"/>
                    <a:gd name="T65" fmla="*/ 43 h 120"/>
                    <a:gd name="T66" fmla="*/ 60 w 73"/>
                    <a:gd name="T67" fmla="*/ 43 h 120"/>
                    <a:gd name="T68" fmla="*/ 36 w 73"/>
                    <a:gd name="T69" fmla="*/ 0 h 120"/>
                    <a:gd name="T70" fmla="*/ 36 w 73"/>
                    <a:gd name="T71" fmla="*/ 0 h 120"/>
                    <a:gd name="T72" fmla="*/ 36 w 73"/>
                    <a:gd name="T73"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120">
                      <a:moveTo>
                        <a:pt x="35" y="0"/>
                      </a:moveTo>
                      <a:lnTo>
                        <a:pt x="35" y="0"/>
                      </a:lnTo>
                      <a:cubicBezTo>
                        <a:pt x="41" y="0"/>
                        <a:pt x="47" y="2"/>
                        <a:pt x="52" y="5"/>
                      </a:cubicBezTo>
                      <a:cubicBezTo>
                        <a:pt x="54" y="7"/>
                        <a:pt x="57" y="10"/>
                        <a:pt x="60" y="13"/>
                      </a:cubicBezTo>
                      <a:lnTo>
                        <a:pt x="60" y="3"/>
                      </a:lnTo>
                      <a:lnTo>
                        <a:pt x="73" y="3"/>
                      </a:lnTo>
                      <a:lnTo>
                        <a:pt x="73" y="78"/>
                      </a:lnTo>
                      <a:cubicBezTo>
                        <a:pt x="73" y="89"/>
                        <a:pt x="71" y="97"/>
                        <a:pt x="68" y="103"/>
                      </a:cubicBezTo>
                      <a:cubicBezTo>
                        <a:pt x="62" y="114"/>
                        <a:pt x="51" y="120"/>
                        <a:pt x="35" y="120"/>
                      </a:cubicBezTo>
                      <a:cubicBezTo>
                        <a:pt x="26" y="120"/>
                        <a:pt x="19" y="118"/>
                        <a:pt x="12" y="114"/>
                      </a:cubicBezTo>
                      <a:cubicBezTo>
                        <a:pt x="6" y="110"/>
                        <a:pt x="3" y="104"/>
                        <a:pt x="2" y="95"/>
                      </a:cubicBezTo>
                      <a:lnTo>
                        <a:pt x="16" y="95"/>
                      </a:lnTo>
                      <a:cubicBezTo>
                        <a:pt x="17" y="99"/>
                        <a:pt x="18" y="102"/>
                        <a:pt x="20" y="104"/>
                      </a:cubicBezTo>
                      <a:cubicBezTo>
                        <a:pt x="24" y="107"/>
                        <a:pt x="29" y="109"/>
                        <a:pt x="35" y="109"/>
                      </a:cubicBezTo>
                      <a:cubicBezTo>
                        <a:pt x="46" y="109"/>
                        <a:pt x="53" y="105"/>
                        <a:pt x="56" y="97"/>
                      </a:cubicBezTo>
                      <a:cubicBezTo>
                        <a:pt x="58" y="93"/>
                        <a:pt x="59" y="85"/>
                        <a:pt x="59" y="73"/>
                      </a:cubicBezTo>
                      <a:cubicBezTo>
                        <a:pt x="56" y="78"/>
                        <a:pt x="53" y="81"/>
                        <a:pt x="49" y="83"/>
                      </a:cubicBezTo>
                      <a:cubicBezTo>
                        <a:pt x="45" y="85"/>
                        <a:pt x="40" y="86"/>
                        <a:pt x="33" y="86"/>
                      </a:cubicBezTo>
                      <a:cubicBezTo>
                        <a:pt x="24" y="86"/>
                        <a:pt x="17" y="83"/>
                        <a:pt x="10" y="76"/>
                      </a:cubicBezTo>
                      <a:cubicBezTo>
                        <a:pt x="3" y="70"/>
                        <a:pt x="0" y="59"/>
                        <a:pt x="0" y="45"/>
                      </a:cubicBezTo>
                      <a:cubicBezTo>
                        <a:pt x="0" y="31"/>
                        <a:pt x="3" y="20"/>
                        <a:pt x="10" y="12"/>
                      </a:cubicBezTo>
                      <a:cubicBezTo>
                        <a:pt x="17" y="4"/>
                        <a:pt x="25" y="0"/>
                        <a:pt x="35" y="0"/>
                      </a:cubicBezTo>
                      <a:lnTo>
                        <a:pt x="35" y="0"/>
                      </a:lnTo>
                      <a:close/>
                      <a:moveTo>
                        <a:pt x="60" y="43"/>
                      </a:moveTo>
                      <a:lnTo>
                        <a:pt x="60" y="43"/>
                      </a:lnTo>
                      <a:cubicBezTo>
                        <a:pt x="60" y="33"/>
                        <a:pt x="58" y="25"/>
                        <a:pt x="53" y="20"/>
                      </a:cubicBezTo>
                      <a:cubicBezTo>
                        <a:pt x="49" y="15"/>
                        <a:pt x="44" y="13"/>
                        <a:pt x="37" y="13"/>
                      </a:cubicBezTo>
                      <a:cubicBezTo>
                        <a:pt x="27" y="13"/>
                        <a:pt x="21" y="17"/>
                        <a:pt x="17" y="26"/>
                      </a:cubicBezTo>
                      <a:cubicBezTo>
                        <a:pt x="15" y="31"/>
                        <a:pt x="14" y="38"/>
                        <a:pt x="14" y="46"/>
                      </a:cubicBezTo>
                      <a:cubicBezTo>
                        <a:pt x="14" y="55"/>
                        <a:pt x="16" y="62"/>
                        <a:pt x="20" y="67"/>
                      </a:cubicBezTo>
                      <a:cubicBezTo>
                        <a:pt x="24" y="72"/>
                        <a:pt x="29" y="75"/>
                        <a:pt x="35" y="75"/>
                      </a:cubicBezTo>
                      <a:cubicBezTo>
                        <a:pt x="45" y="75"/>
                        <a:pt x="52" y="70"/>
                        <a:pt x="56" y="61"/>
                      </a:cubicBezTo>
                      <a:cubicBezTo>
                        <a:pt x="59" y="56"/>
                        <a:pt x="60" y="50"/>
                        <a:pt x="60" y="43"/>
                      </a:cubicBezTo>
                      <a:lnTo>
                        <a:pt x="60" y="43"/>
                      </a:lnTo>
                      <a:close/>
                      <a:moveTo>
                        <a:pt x="36" y="0"/>
                      </a:moveTo>
                      <a:lnTo>
                        <a:pt x="36" y="0"/>
                      </a:lnTo>
                      <a:lnTo>
                        <a:pt x="36"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76" name="Freeform 168"/>
                <p:cNvSpPr>
                  <a:spLocks/>
                </p:cNvSpPr>
                <p:nvPr/>
              </p:nvSpPr>
              <p:spPr bwMode="auto">
                <a:xfrm>
                  <a:off x="3508" y="2178"/>
                  <a:ext cx="24" cy="45"/>
                </a:xfrm>
                <a:custGeom>
                  <a:avLst/>
                  <a:gdLst>
                    <a:gd name="T0" fmla="*/ 0 w 40"/>
                    <a:gd name="T1" fmla="*/ 2 h 85"/>
                    <a:gd name="T2" fmla="*/ 0 w 40"/>
                    <a:gd name="T3" fmla="*/ 2 h 85"/>
                    <a:gd name="T4" fmla="*/ 13 w 40"/>
                    <a:gd name="T5" fmla="*/ 2 h 85"/>
                    <a:gd name="T6" fmla="*/ 13 w 40"/>
                    <a:gd name="T7" fmla="*/ 16 h 85"/>
                    <a:gd name="T8" fmla="*/ 21 w 40"/>
                    <a:gd name="T9" fmla="*/ 6 h 85"/>
                    <a:gd name="T10" fmla="*/ 35 w 40"/>
                    <a:gd name="T11" fmla="*/ 0 h 85"/>
                    <a:gd name="T12" fmla="*/ 37 w 40"/>
                    <a:gd name="T13" fmla="*/ 0 h 85"/>
                    <a:gd name="T14" fmla="*/ 40 w 40"/>
                    <a:gd name="T15" fmla="*/ 0 h 85"/>
                    <a:gd name="T16" fmla="*/ 40 w 40"/>
                    <a:gd name="T17" fmla="*/ 15 h 85"/>
                    <a:gd name="T18" fmla="*/ 38 w 40"/>
                    <a:gd name="T19" fmla="*/ 15 h 85"/>
                    <a:gd name="T20" fmla="*/ 35 w 40"/>
                    <a:gd name="T21" fmla="*/ 15 h 85"/>
                    <a:gd name="T22" fmla="*/ 19 w 40"/>
                    <a:gd name="T23" fmla="*/ 21 h 85"/>
                    <a:gd name="T24" fmla="*/ 14 w 40"/>
                    <a:gd name="T25" fmla="*/ 37 h 85"/>
                    <a:gd name="T26" fmla="*/ 14 w 40"/>
                    <a:gd name="T27" fmla="*/ 85 h 85"/>
                    <a:gd name="T28" fmla="*/ 0 w 40"/>
                    <a:gd name="T29" fmla="*/ 85 h 85"/>
                    <a:gd name="T30" fmla="*/ 0 w 40"/>
                    <a:gd name="T31" fmla="*/ 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85">
                      <a:moveTo>
                        <a:pt x="0" y="2"/>
                      </a:moveTo>
                      <a:lnTo>
                        <a:pt x="0" y="2"/>
                      </a:lnTo>
                      <a:lnTo>
                        <a:pt x="13" y="2"/>
                      </a:lnTo>
                      <a:lnTo>
                        <a:pt x="13" y="16"/>
                      </a:lnTo>
                      <a:cubicBezTo>
                        <a:pt x="14" y="13"/>
                        <a:pt x="17" y="10"/>
                        <a:pt x="21" y="6"/>
                      </a:cubicBezTo>
                      <a:cubicBezTo>
                        <a:pt x="25" y="2"/>
                        <a:pt x="30" y="0"/>
                        <a:pt x="35" y="0"/>
                      </a:cubicBezTo>
                      <a:cubicBezTo>
                        <a:pt x="36" y="0"/>
                        <a:pt x="36" y="0"/>
                        <a:pt x="37" y="0"/>
                      </a:cubicBezTo>
                      <a:cubicBezTo>
                        <a:pt x="37" y="0"/>
                        <a:pt x="38" y="0"/>
                        <a:pt x="40" y="0"/>
                      </a:cubicBezTo>
                      <a:lnTo>
                        <a:pt x="40" y="15"/>
                      </a:lnTo>
                      <a:cubicBezTo>
                        <a:pt x="39" y="15"/>
                        <a:pt x="38" y="15"/>
                        <a:pt x="38" y="15"/>
                      </a:cubicBezTo>
                      <a:cubicBezTo>
                        <a:pt x="37" y="15"/>
                        <a:pt x="36" y="15"/>
                        <a:pt x="35" y="15"/>
                      </a:cubicBezTo>
                      <a:cubicBezTo>
                        <a:pt x="28" y="15"/>
                        <a:pt x="23" y="17"/>
                        <a:pt x="19" y="21"/>
                      </a:cubicBezTo>
                      <a:cubicBezTo>
                        <a:pt x="15" y="26"/>
                        <a:pt x="14" y="31"/>
                        <a:pt x="14" y="37"/>
                      </a:cubicBezTo>
                      <a:lnTo>
                        <a:pt x="14" y="85"/>
                      </a:lnTo>
                      <a:lnTo>
                        <a:pt x="0" y="85"/>
                      </a:lnTo>
                      <a:lnTo>
                        <a:pt x="0" y="2"/>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77" name="Freeform 169"/>
                <p:cNvSpPr>
                  <a:spLocks noEditPoints="1"/>
                </p:cNvSpPr>
                <p:nvPr/>
              </p:nvSpPr>
              <p:spPr bwMode="auto">
                <a:xfrm>
                  <a:off x="2954" y="2849"/>
                  <a:ext cx="621" cy="200"/>
                </a:xfrm>
                <a:custGeom>
                  <a:avLst/>
                  <a:gdLst>
                    <a:gd name="T0" fmla="*/ 0 w 1133"/>
                    <a:gd name="T1" fmla="*/ 0 h 378"/>
                    <a:gd name="T2" fmla="*/ 0 w 1133"/>
                    <a:gd name="T3" fmla="*/ 0 h 378"/>
                    <a:gd name="T4" fmla="*/ 1133 w 1133"/>
                    <a:gd name="T5" fmla="*/ 0 h 378"/>
                    <a:gd name="T6" fmla="*/ 1133 w 1133"/>
                    <a:gd name="T7" fmla="*/ 378 h 378"/>
                    <a:gd name="T8" fmla="*/ 0 w 1133"/>
                    <a:gd name="T9" fmla="*/ 378 h 378"/>
                    <a:gd name="T10" fmla="*/ 0 w 1133"/>
                    <a:gd name="T11" fmla="*/ 0 h 378"/>
                    <a:gd name="T12" fmla="*/ 0 w 1133"/>
                    <a:gd name="T13" fmla="*/ 0 h 378"/>
                    <a:gd name="T14" fmla="*/ 0 w 1133"/>
                    <a:gd name="T15" fmla="*/ 0 h 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3" h="378">
                      <a:moveTo>
                        <a:pt x="0" y="0"/>
                      </a:moveTo>
                      <a:lnTo>
                        <a:pt x="0" y="0"/>
                      </a:lnTo>
                      <a:lnTo>
                        <a:pt x="1133" y="0"/>
                      </a:lnTo>
                      <a:lnTo>
                        <a:pt x="1133" y="378"/>
                      </a:lnTo>
                      <a:lnTo>
                        <a:pt x="0" y="378"/>
                      </a:lnTo>
                      <a:lnTo>
                        <a:pt x="0" y="0"/>
                      </a:lnTo>
                      <a:close/>
                      <a:moveTo>
                        <a:pt x="0" y="0"/>
                      </a:moveTo>
                      <a:lnTo>
                        <a:pt x="0" y="0"/>
                      </a:lnTo>
                      <a:close/>
                    </a:path>
                  </a:pathLst>
                </a:custGeom>
                <a:solidFill>
                  <a:srgbClr val="00B05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78" name="Freeform 170"/>
                <p:cNvSpPr>
                  <a:spLocks noEditPoints="1"/>
                </p:cNvSpPr>
                <p:nvPr/>
              </p:nvSpPr>
              <p:spPr bwMode="auto">
                <a:xfrm>
                  <a:off x="2954" y="2849"/>
                  <a:ext cx="621" cy="203"/>
                </a:xfrm>
                <a:custGeom>
                  <a:avLst/>
                  <a:gdLst>
                    <a:gd name="T0" fmla="*/ 0 w 1134"/>
                    <a:gd name="T1" fmla="*/ 8 h 381"/>
                    <a:gd name="T2" fmla="*/ 0 w 1134"/>
                    <a:gd name="T3" fmla="*/ 8 h 381"/>
                    <a:gd name="T4" fmla="*/ 1134 w 1134"/>
                    <a:gd name="T5" fmla="*/ 8 h 381"/>
                    <a:gd name="T6" fmla="*/ 1134 w 1134"/>
                    <a:gd name="T7" fmla="*/ 381 h 381"/>
                    <a:gd name="T8" fmla="*/ 0 w 1134"/>
                    <a:gd name="T9" fmla="*/ 381 h 381"/>
                    <a:gd name="T10" fmla="*/ 0 w 1134"/>
                    <a:gd name="T11" fmla="*/ 8 h 381"/>
                    <a:gd name="T12" fmla="*/ 0 w 1134"/>
                    <a:gd name="T13" fmla="*/ 0 h 381"/>
                    <a:gd name="T14" fmla="*/ 0 w 1134"/>
                    <a:gd name="T15" fmla="*/ 0 h 3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4" h="381">
                      <a:moveTo>
                        <a:pt x="0" y="8"/>
                      </a:moveTo>
                      <a:lnTo>
                        <a:pt x="0" y="8"/>
                      </a:lnTo>
                      <a:lnTo>
                        <a:pt x="1134" y="8"/>
                      </a:lnTo>
                      <a:lnTo>
                        <a:pt x="1134" y="381"/>
                      </a:lnTo>
                      <a:lnTo>
                        <a:pt x="0" y="381"/>
                      </a:lnTo>
                      <a:lnTo>
                        <a:pt x="0" y="8"/>
                      </a:lnTo>
                      <a:close/>
                      <a:moveTo>
                        <a:pt x="0" y="0"/>
                      </a:moveTo>
                      <a:lnTo>
                        <a:pt x="0" y="0"/>
                      </a:lnTo>
                      <a:close/>
                    </a:path>
                  </a:pathLst>
                </a:custGeom>
                <a:noFill/>
                <a:ln w="11113" cap="rnd">
                  <a:solidFill>
                    <a:srgbClr val="000000"/>
                  </a:solidFill>
                  <a:prstDash val="solid"/>
                  <a:round/>
                  <a:headEnd/>
                  <a:tailEnd/>
                </a:ln>
                <a:extLst/>
              </p:spPr>
              <p:txBody>
                <a:bodyPr lIns="68580" tIns="34290" rIns="68580" bIns="34290"/>
                <a:lstStyle/>
                <a:p>
                  <a:pPr>
                    <a:defRPr/>
                  </a:pPr>
                  <a:endParaRPr lang="en-US" sz="1350">
                    <a:solidFill>
                      <a:prstClr val="black"/>
                    </a:solidFill>
                    <a:latin typeface="Calibri" panose="020F0502020204030204"/>
                  </a:endParaRPr>
                </a:p>
              </p:txBody>
            </p:sp>
            <p:sp>
              <p:nvSpPr>
                <p:cNvPr id="279" name="Freeform 171"/>
                <p:cNvSpPr>
                  <a:spLocks/>
                </p:cNvSpPr>
                <p:nvPr/>
              </p:nvSpPr>
              <p:spPr bwMode="auto">
                <a:xfrm>
                  <a:off x="3202" y="2917"/>
                  <a:ext cx="9" cy="62"/>
                </a:xfrm>
                <a:custGeom>
                  <a:avLst/>
                  <a:gdLst>
                    <a:gd name="T0" fmla="*/ 0 w 15"/>
                    <a:gd name="T1" fmla="*/ 0 h 114"/>
                    <a:gd name="T2" fmla="*/ 0 w 15"/>
                    <a:gd name="T3" fmla="*/ 0 h 114"/>
                    <a:gd name="T4" fmla="*/ 15 w 15"/>
                    <a:gd name="T5" fmla="*/ 0 h 114"/>
                    <a:gd name="T6" fmla="*/ 15 w 15"/>
                    <a:gd name="T7" fmla="*/ 114 h 114"/>
                    <a:gd name="T8" fmla="*/ 0 w 15"/>
                    <a:gd name="T9" fmla="*/ 114 h 114"/>
                    <a:gd name="T10" fmla="*/ 0 w 15"/>
                    <a:gd name="T11" fmla="*/ 0 h 114"/>
                  </a:gdLst>
                  <a:ahLst/>
                  <a:cxnLst>
                    <a:cxn ang="0">
                      <a:pos x="T0" y="T1"/>
                    </a:cxn>
                    <a:cxn ang="0">
                      <a:pos x="T2" y="T3"/>
                    </a:cxn>
                    <a:cxn ang="0">
                      <a:pos x="T4" y="T5"/>
                    </a:cxn>
                    <a:cxn ang="0">
                      <a:pos x="T6" y="T7"/>
                    </a:cxn>
                    <a:cxn ang="0">
                      <a:pos x="T8" y="T9"/>
                    </a:cxn>
                    <a:cxn ang="0">
                      <a:pos x="T10" y="T11"/>
                    </a:cxn>
                  </a:cxnLst>
                  <a:rect l="0" t="0" r="r" b="b"/>
                  <a:pathLst>
                    <a:path w="15" h="114">
                      <a:moveTo>
                        <a:pt x="0" y="0"/>
                      </a:moveTo>
                      <a:lnTo>
                        <a:pt x="0" y="0"/>
                      </a:lnTo>
                      <a:lnTo>
                        <a:pt x="15" y="0"/>
                      </a:lnTo>
                      <a:lnTo>
                        <a:pt x="15" y="114"/>
                      </a:lnTo>
                      <a:lnTo>
                        <a:pt x="0" y="114"/>
                      </a:lnTo>
                      <a:lnTo>
                        <a:pt x="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80" name="Freeform 172"/>
                <p:cNvSpPr>
                  <a:spLocks noEditPoints="1"/>
                </p:cNvSpPr>
                <p:nvPr/>
              </p:nvSpPr>
              <p:spPr bwMode="auto">
                <a:xfrm>
                  <a:off x="3224" y="2917"/>
                  <a:ext cx="47" cy="62"/>
                </a:xfrm>
                <a:custGeom>
                  <a:avLst/>
                  <a:gdLst>
                    <a:gd name="T0" fmla="*/ 0 w 85"/>
                    <a:gd name="T1" fmla="*/ 0 h 114"/>
                    <a:gd name="T2" fmla="*/ 0 w 85"/>
                    <a:gd name="T3" fmla="*/ 0 h 114"/>
                    <a:gd name="T4" fmla="*/ 51 w 85"/>
                    <a:gd name="T5" fmla="*/ 0 h 114"/>
                    <a:gd name="T6" fmla="*/ 76 w 85"/>
                    <a:gd name="T7" fmla="*/ 9 h 114"/>
                    <a:gd name="T8" fmla="*/ 85 w 85"/>
                    <a:gd name="T9" fmla="*/ 33 h 114"/>
                    <a:gd name="T10" fmla="*/ 77 w 85"/>
                    <a:gd name="T11" fmla="*/ 56 h 114"/>
                    <a:gd name="T12" fmla="*/ 51 w 85"/>
                    <a:gd name="T13" fmla="*/ 66 h 114"/>
                    <a:gd name="T14" fmla="*/ 16 w 85"/>
                    <a:gd name="T15" fmla="*/ 66 h 114"/>
                    <a:gd name="T16" fmla="*/ 16 w 85"/>
                    <a:gd name="T17" fmla="*/ 114 h 114"/>
                    <a:gd name="T18" fmla="*/ 0 w 85"/>
                    <a:gd name="T19" fmla="*/ 114 h 114"/>
                    <a:gd name="T20" fmla="*/ 0 w 85"/>
                    <a:gd name="T21" fmla="*/ 0 h 114"/>
                    <a:gd name="T22" fmla="*/ 70 w 85"/>
                    <a:gd name="T23" fmla="*/ 33 h 114"/>
                    <a:gd name="T24" fmla="*/ 70 w 85"/>
                    <a:gd name="T25" fmla="*/ 33 h 114"/>
                    <a:gd name="T26" fmla="*/ 60 w 85"/>
                    <a:gd name="T27" fmla="*/ 16 h 114"/>
                    <a:gd name="T28" fmla="*/ 46 w 85"/>
                    <a:gd name="T29" fmla="*/ 14 h 114"/>
                    <a:gd name="T30" fmla="*/ 16 w 85"/>
                    <a:gd name="T31" fmla="*/ 14 h 114"/>
                    <a:gd name="T32" fmla="*/ 16 w 85"/>
                    <a:gd name="T33" fmla="*/ 53 h 114"/>
                    <a:gd name="T34" fmla="*/ 46 w 85"/>
                    <a:gd name="T35" fmla="*/ 53 h 114"/>
                    <a:gd name="T36" fmla="*/ 63 w 85"/>
                    <a:gd name="T37" fmla="*/ 49 h 114"/>
                    <a:gd name="T38" fmla="*/ 70 w 85"/>
                    <a:gd name="T39" fmla="*/ 33 h 114"/>
                    <a:gd name="T40" fmla="*/ 70 w 85"/>
                    <a:gd name="T41" fmla="*/ 3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114">
                      <a:moveTo>
                        <a:pt x="0" y="0"/>
                      </a:moveTo>
                      <a:lnTo>
                        <a:pt x="0" y="0"/>
                      </a:lnTo>
                      <a:lnTo>
                        <a:pt x="51" y="0"/>
                      </a:lnTo>
                      <a:cubicBezTo>
                        <a:pt x="62" y="0"/>
                        <a:pt x="70" y="3"/>
                        <a:pt x="76" y="9"/>
                      </a:cubicBezTo>
                      <a:cubicBezTo>
                        <a:pt x="82" y="15"/>
                        <a:pt x="85" y="23"/>
                        <a:pt x="85" y="33"/>
                      </a:cubicBezTo>
                      <a:cubicBezTo>
                        <a:pt x="85" y="42"/>
                        <a:pt x="83" y="50"/>
                        <a:pt x="77" y="56"/>
                      </a:cubicBezTo>
                      <a:cubicBezTo>
                        <a:pt x="71" y="63"/>
                        <a:pt x="63" y="66"/>
                        <a:pt x="51" y="66"/>
                      </a:cubicBezTo>
                      <a:lnTo>
                        <a:pt x="16" y="66"/>
                      </a:lnTo>
                      <a:lnTo>
                        <a:pt x="16" y="114"/>
                      </a:lnTo>
                      <a:lnTo>
                        <a:pt x="0" y="114"/>
                      </a:lnTo>
                      <a:lnTo>
                        <a:pt x="0" y="0"/>
                      </a:lnTo>
                      <a:close/>
                      <a:moveTo>
                        <a:pt x="70" y="33"/>
                      </a:moveTo>
                      <a:lnTo>
                        <a:pt x="70" y="33"/>
                      </a:lnTo>
                      <a:cubicBezTo>
                        <a:pt x="70" y="25"/>
                        <a:pt x="67" y="19"/>
                        <a:pt x="60" y="16"/>
                      </a:cubicBezTo>
                      <a:cubicBezTo>
                        <a:pt x="57" y="14"/>
                        <a:pt x="52" y="14"/>
                        <a:pt x="46" y="14"/>
                      </a:cubicBezTo>
                      <a:lnTo>
                        <a:pt x="16" y="14"/>
                      </a:lnTo>
                      <a:lnTo>
                        <a:pt x="16" y="53"/>
                      </a:lnTo>
                      <a:lnTo>
                        <a:pt x="46" y="53"/>
                      </a:lnTo>
                      <a:cubicBezTo>
                        <a:pt x="53" y="53"/>
                        <a:pt x="59" y="52"/>
                        <a:pt x="63" y="49"/>
                      </a:cubicBezTo>
                      <a:cubicBezTo>
                        <a:pt x="68" y="46"/>
                        <a:pt x="70" y="41"/>
                        <a:pt x="70" y="33"/>
                      </a:cubicBezTo>
                      <a:lnTo>
                        <a:pt x="70" y="33"/>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81" name="Freeform 173"/>
                <p:cNvSpPr>
                  <a:spLocks noEditPoints="1"/>
                </p:cNvSpPr>
                <p:nvPr/>
              </p:nvSpPr>
              <p:spPr bwMode="auto">
                <a:xfrm>
                  <a:off x="3279" y="2915"/>
                  <a:ext cx="56" cy="63"/>
                </a:xfrm>
                <a:custGeom>
                  <a:avLst/>
                  <a:gdLst>
                    <a:gd name="T0" fmla="*/ 53 w 101"/>
                    <a:gd name="T1" fmla="*/ 0 h 120"/>
                    <a:gd name="T2" fmla="*/ 53 w 101"/>
                    <a:gd name="T3" fmla="*/ 0 h 120"/>
                    <a:gd name="T4" fmla="*/ 87 w 101"/>
                    <a:gd name="T5" fmla="*/ 12 h 120"/>
                    <a:gd name="T6" fmla="*/ 100 w 101"/>
                    <a:gd name="T7" fmla="*/ 38 h 120"/>
                    <a:gd name="T8" fmla="*/ 85 w 101"/>
                    <a:gd name="T9" fmla="*/ 38 h 120"/>
                    <a:gd name="T10" fmla="*/ 75 w 101"/>
                    <a:gd name="T11" fmla="*/ 20 h 120"/>
                    <a:gd name="T12" fmla="*/ 54 w 101"/>
                    <a:gd name="T13" fmla="*/ 14 h 120"/>
                    <a:gd name="T14" fmla="*/ 26 w 101"/>
                    <a:gd name="T15" fmla="*/ 26 h 120"/>
                    <a:gd name="T16" fmla="*/ 16 w 101"/>
                    <a:gd name="T17" fmla="*/ 62 h 120"/>
                    <a:gd name="T18" fmla="*/ 25 w 101"/>
                    <a:gd name="T19" fmla="*/ 94 h 120"/>
                    <a:gd name="T20" fmla="*/ 53 w 101"/>
                    <a:gd name="T21" fmla="*/ 107 h 120"/>
                    <a:gd name="T22" fmla="*/ 79 w 101"/>
                    <a:gd name="T23" fmla="*/ 94 h 120"/>
                    <a:gd name="T24" fmla="*/ 86 w 101"/>
                    <a:gd name="T25" fmla="*/ 76 h 120"/>
                    <a:gd name="T26" fmla="*/ 101 w 101"/>
                    <a:gd name="T27" fmla="*/ 76 h 120"/>
                    <a:gd name="T28" fmla="*/ 88 w 101"/>
                    <a:gd name="T29" fmla="*/ 106 h 120"/>
                    <a:gd name="T30" fmla="*/ 51 w 101"/>
                    <a:gd name="T31" fmla="*/ 120 h 120"/>
                    <a:gd name="T32" fmla="*/ 18 w 101"/>
                    <a:gd name="T33" fmla="*/ 108 h 120"/>
                    <a:gd name="T34" fmla="*/ 0 w 101"/>
                    <a:gd name="T35" fmla="*/ 59 h 120"/>
                    <a:gd name="T36" fmla="*/ 14 w 101"/>
                    <a:gd name="T37" fmla="*/ 18 h 120"/>
                    <a:gd name="T38" fmla="*/ 53 w 101"/>
                    <a:gd name="T39" fmla="*/ 0 h 120"/>
                    <a:gd name="T40" fmla="*/ 53 w 101"/>
                    <a:gd name="T41" fmla="*/ 0 h 120"/>
                    <a:gd name="T42" fmla="*/ 50 w 101"/>
                    <a:gd name="T43" fmla="*/ 0 h 120"/>
                    <a:gd name="T44" fmla="*/ 50 w 101"/>
                    <a:gd name="T45" fmla="*/ 0 h 120"/>
                    <a:gd name="T46" fmla="*/ 50 w 101"/>
                    <a:gd name="T4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1" h="120">
                      <a:moveTo>
                        <a:pt x="53" y="0"/>
                      </a:moveTo>
                      <a:lnTo>
                        <a:pt x="53" y="0"/>
                      </a:lnTo>
                      <a:cubicBezTo>
                        <a:pt x="68" y="0"/>
                        <a:pt x="79" y="4"/>
                        <a:pt x="87" y="12"/>
                      </a:cubicBezTo>
                      <a:cubicBezTo>
                        <a:pt x="95" y="19"/>
                        <a:pt x="99" y="28"/>
                        <a:pt x="100" y="38"/>
                      </a:cubicBezTo>
                      <a:lnTo>
                        <a:pt x="85" y="38"/>
                      </a:lnTo>
                      <a:cubicBezTo>
                        <a:pt x="84" y="30"/>
                        <a:pt x="80" y="24"/>
                        <a:pt x="75" y="20"/>
                      </a:cubicBezTo>
                      <a:cubicBezTo>
                        <a:pt x="70" y="16"/>
                        <a:pt x="63" y="14"/>
                        <a:pt x="54" y="14"/>
                      </a:cubicBezTo>
                      <a:cubicBezTo>
                        <a:pt x="42" y="14"/>
                        <a:pt x="33" y="18"/>
                        <a:pt x="26" y="26"/>
                      </a:cubicBezTo>
                      <a:cubicBezTo>
                        <a:pt x="19" y="33"/>
                        <a:pt x="16" y="46"/>
                        <a:pt x="16" y="62"/>
                      </a:cubicBezTo>
                      <a:cubicBezTo>
                        <a:pt x="16" y="75"/>
                        <a:pt x="19" y="86"/>
                        <a:pt x="25" y="94"/>
                      </a:cubicBezTo>
                      <a:cubicBezTo>
                        <a:pt x="32" y="103"/>
                        <a:pt x="41" y="107"/>
                        <a:pt x="53" y="107"/>
                      </a:cubicBezTo>
                      <a:cubicBezTo>
                        <a:pt x="65" y="107"/>
                        <a:pt x="73" y="102"/>
                        <a:pt x="79" y="94"/>
                      </a:cubicBezTo>
                      <a:cubicBezTo>
                        <a:pt x="82" y="89"/>
                        <a:pt x="85" y="83"/>
                        <a:pt x="86" y="76"/>
                      </a:cubicBezTo>
                      <a:lnTo>
                        <a:pt x="101" y="76"/>
                      </a:lnTo>
                      <a:cubicBezTo>
                        <a:pt x="100" y="88"/>
                        <a:pt x="96" y="98"/>
                        <a:pt x="88" y="106"/>
                      </a:cubicBezTo>
                      <a:cubicBezTo>
                        <a:pt x="79" y="115"/>
                        <a:pt x="67" y="120"/>
                        <a:pt x="51" y="120"/>
                      </a:cubicBezTo>
                      <a:cubicBezTo>
                        <a:pt x="38" y="120"/>
                        <a:pt x="27" y="116"/>
                        <a:pt x="18" y="108"/>
                      </a:cubicBezTo>
                      <a:cubicBezTo>
                        <a:pt x="6" y="98"/>
                        <a:pt x="0" y="81"/>
                        <a:pt x="0" y="59"/>
                      </a:cubicBezTo>
                      <a:cubicBezTo>
                        <a:pt x="0" y="42"/>
                        <a:pt x="5" y="29"/>
                        <a:pt x="14" y="18"/>
                      </a:cubicBezTo>
                      <a:cubicBezTo>
                        <a:pt x="23" y="6"/>
                        <a:pt x="37" y="0"/>
                        <a:pt x="53" y="0"/>
                      </a:cubicBezTo>
                      <a:lnTo>
                        <a:pt x="53" y="0"/>
                      </a:lnTo>
                      <a:close/>
                      <a:moveTo>
                        <a:pt x="50" y="0"/>
                      </a:moveTo>
                      <a:lnTo>
                        <a:pt x="50" y="0"/>
                      </a:lnTo>
                      <a:lnTo>
                        <a:pt x="5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82" name="Freeform 174"/>
                <p:cNvSpPr>
                  <a:spLocks noEditPoints="1"/>
                </p:cNvSpPr>
                <p:nvPr/>
              </p:nvSpPr>
              <p:spPr bwMode="auto">
                <a:xfrm>
                  <a:off x="2127" y="2447"/>
                  <a:ext cx="621" cy="202"/>
                </a:xfrm>
                <a:custGeom>
                  <a:avLst/>
                  <a:gdLst>
                    <a:gd name="T0" fmla="*/ 0 w 1134"/>
                    <a:gd name="T1" fmla="*/ 0 h 378"/>
                    <a:gd name="T2" fmla="*/ 0 w 1134"/>
                    <a:gd name="T3" fmla="*/ 0 h 378"/>
                    <a:gd name="T4" fmla="*/ 1134 w 1134"/>
                    <a:gd name="T5" fmla="*/ 0 h 378"/>
                    <a:gd name="T6" fmla="*/ 1134 w 1134"/>
                    <a:gd name="T7" fmla="*/ 378 h 378"/>
                    <a:gd name="T8" fmla="*/ 0 w 1134"/>
                    <a:gd name="T9" fmla="*/ 378 h 378"/>
                    <a:gd name="T10" fmla="*/ 0 w 1134"/>
                    <a:gd name="T11" fmla="*/ 0 h 378"/>
                    <a:gd name="T12" fmla="*/ 0 w 1134"/>
                    <a:gd name="T13" fmla="*/ 0 h 378"/>
                    <a:gd name="T14" fmla="*/ 0 w 1134"/>
                    <a:gd name="T15" fmla="*/ 0 h 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4" h="378">
                      <a:moveTo>
                        <a:pt x="0" y="0"/>
                      </a:moveTo>
                      <a:lnTo>
                        <a:pt x="0" y="0"/>
                      </a:lnTo>
                      <a:lnTo>
                        <a:pt x="1134" y="0"/>
                      </a:lnTo>
                      <a:lnTo>
                        <a:pt x="1134" y="378"/>
                      </a:lnTo>
                      <a:lnTo>
                        <a:pt x="0" y="378"/>
                      </a:lnTo>
                      <a:lnTo>
                        <a:pt x="0" y="0"/>
                      </a:lnTo>
                      <a:close/>
                      <a:moveTo>
                        <a:pt x="0" y="0"/>
                      </a:moveTo>
                      <a:lnTo>
                        <a:pt x="0" y="0"/>
                      </a:lnTo>
                      <a:close/>
                    </a:path>
                  </a:pathLst>
                </a:custGeom>
                <a:solidFill>
                  <a:srgbClr val="FFFFFF"/>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83" name="Freeform 175"/>
                <p:cNvSpPr>
                  <a:spLocks noEditPoints="1"/>
                </p:cNvSpPr>
                <p:nvPr/>
              </p:nvSpPr>
              <p:spPr bwMode="auto">
                <a:xfrm>
                  <a:off x="2130" y="2447"/>
                  <a:ext cx="621" cy="200"/>
                </a:xfrm>
                <a:custGeom>
                  <a:avLst/>
                  <a:gdLst>
                    <a:gd name="T0" fmla="*/ 0 w 1133"/>
                    <a:gd name="T1" fmla="*/ 4 h 377"/>
                    <a:gd name="T2" fmla="*/ 0 w 1133"/>
                    <a:gd name="T3" fmla="*/ 4 h 377"/>
                    <a:gd name="T4" fmla="*/ 1133 w 1133"/>
                    <a:gd name="T5" fmla="*/ 4 h 377"/>
                    <a:gd name="T6" fmla="*/ 1133 w 1133"/>
                    <a:gd name="T7" fmla="*/ 377 h 377"/>
                    <a:gd name="T8" fmla="*/ 0 w 1133"/>
                    <a:gd name="T9" fmla="*/ 377 h 377"/>
                    <a:gd name="T10" fmla="*/ 0 w 1133"/>
                    <a:gd name="T11" fmla="*/ 4 h 377"/>
                    <a:gd name="T12" fmla="*/ 0 w 1133"/>
                    <a:gd name="T13" fmla="*/ 0 h 377"/>
                    <a:gd name="T14" fmla="*/ 0 w 1133"/>
                    <a:gd name="T15" fmla="*/ 0 h 3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3" h="377">
                      <a:moveTo>
                        <a:pt x="0" y="4"/>
                      </a:moveTo>
                      <a:lnTo>
                        <a:pt x="0" y="4"/>
                      </a:lnTo>
                      <a:lnTo>
                        <a:pt x="1133" y="4"/>
                      </a:lnTo>
                      <a:lnTo>
                        <a:pt x="1133" y="377"/>
                      </a:lnTo>
                      <a:lnTo>
                        <a:pt x="0" y="377"/>
                      </a:lnTo>
                      <a:lnTo>
                        <a:pt x="0" y="4"/>
                      </a:lnTo>
                      <a:close/>
                      <a:moveTo>
                        <a:pt x="0" y="0"/>
                      </a:moveTo>
                      <a:lnTo>
                        <a:pt x="0" y="0"/>
                      </a:lnTo>
                      <a:close/>
                    </a:path>
                  </a:pathLst>
                </a:custGeom>
                <a:noFill/>
                <a:ln w="11113" cap="rnd">
                  <a:solidFill>
                    <a:srgbClr val="000000"/>
                  </a:solidFill>
                  <a:prstDash val="solid"/>
                  <a:round/>
                  <a:headEnd/>
                  <a:tailEnd/>
                </a:ln>
                <a:extLst/>
              </p:spPr>
              <p:txBody>
                <a:bodyPr lIns="68580" tIns="34290" rIns="68580" bIns="34290"/>
                <a:lstStyle/>
                <a:p>
                  <a:pPr>
                    <a:defRPr/>
                  </a:pPr>
                  <a:endParaRPr lang="en-US" sz="1350">
                    <a:solidFill>
                      <a:prstClr val="black"/>
                    </a:solidFill>
                    <a:latin typeface="Calibri" panose="020F0502020204030204"/>
                  </a:endParaRPr>
                </a:p>
              </p:txBody>
            </p:sp>
            <p:sp>
              <p:nvSpPr>
                <p:cNvPr id="284" name="Freeform 176"/>
                <p:cNvSpPr>
                  <a:spLocks noEditPoints="1"/>
                </p:cNvSpPr>
                <p:nvPr/>
              </p:nvSpPr>
              <p:spPr bwMode="auto">
                <a:xfrm>
                  <a:off x="2356" y="2514"/>
                  <a:ext cx="48" cy="62"/>
                </a:xfrm>
                <a:custGeom>
                  <a:avLst/>
                  <a:gdLst>
                    <a:gd name="T0" fmla="*/ 44 w 88"/>
                    <a:gd name="T1" fmla="*/ 49 h 115"/>
                    <a:gd name="T2" fmla="*/ 44 w 88"/>
                    <a:gd name="T3" fmla="*/ 49 h 115"/>
                    <a:gd name="T4" fmla="*/ 59 w 88"/>
                    <a:gd name="T5" fmla="*/ 46 h 115"/>
                    <a:gd name="T6" fmla="*/ 67 w 88"/>
                    <a:gd name="T7" fmla="*/ 31 h 115"/>
                    <a:gd name="T8" fmla="*/ 58 w 88"/>
                    <a:gd name="T9" fmla="*/ 16 h 115"/>
                    <a:gd name="T10" fmla="*/ 43 w 88"/>
                    <a:gd name="T11" fmla="*/ 13 h 115"/>
                    <a:gd name="T12" fmla="*/ 16 w 88"/>
                    <a:gd name="T13" fmla="*/ 13 h 115"/>
                    <a:gd name="T14" fmla="*/ 16 w 88"/>
                    <a:gd name="T15" fmla="*/ 49 h 115"/>
                    <a:gd name="T16" fmla="*/ 44 w 88"/>
                    <a:gd name="T17" fmla="*/ 49 h 115"/>
                    <a:gd name="T18" fmla="*/ 49 w 88"/>
                    <a:gd name="T19" fmla="*/ 101 h 115"/>
                    <a:gd name="T20" fmla="*/ 49 w 88"/>
                    <a:gd name="T21" fmla="*/ 101 h 115"/>
                    <a:gd name="T22" fmla="*/ 69 w 88"/>
                    <a:gd name="T23" fmla="*/ 93 h 115"/>
                    <a:gd name="T24" fmla="*/ 73 w 88"/>
                    <a:gd name="T25" fmla="*/ 81 h 115"/>
                    <a:gd name="T26" fmla="*/ 62 w 88"/>
                    <a:gd name="T27" fmla="*/ 64 h 115"/>
                    <a:gd name="T28" fmla="*/ 46 w 88"/>
                    <a:gd name="T29" fmla="*/ 61 h 115"/>
                    <a:gd name="T30" fmla="*/ 16 w 88"/>
                    <a:gd name="T31" fmla="*/ 61 h 115"/>
                    <a:gd name="T32" fmla="*/ 16 w 88"/>
                    <a:gd name="T33" fmla="*/ 101 h 115"/>
                    <a:gd name="T34" fmla="*/ 49 w 88"/>
                    <a:gd name="T35" fmla="*/ 101 h 115"/>
                    <a:gd name="T36" fmla="*/ 0 w 88"/>
                    <a:gd name="T37" fmla="*/ 0 h 115"/>
                    <a:gd name="T38" fmla="*/ 0 w 88"/>
                    <a:gd name="T39" fmla="*/ 0 h 115"/>
                    <a:gd name="T40" fmla="*/ 49 w 88"/>
                    <a:gd name="T41" fmla="*/ 0 h 115"/>
                    <a:gd name="T42" fmla="*/ 78 w 88"/>
                    <a:gd name="T43" fmla="*/ 12 h 115"/>
                    <a:gd name="T44" fmla="*/ 83 w 88"/>
                    <a:gd name="T45" fmla="*/ 29 h 115"/>
                    <a:gd name="T46" fmla="*/ 77 w 88"/>
                    <a:gd name="T47" fmla="*/ 46 h 115"/>
                    <a:gd name="T48" fmla="*/ 68 w 88"/>
                    <a:gd name="T49" fmla="*/ 53 h 115"/>
                    <a:gd name="T50" fmla="*/ 81 w 88"/>
                    <a:gd name="T51" fmla="*/ 61 h 115"/>
                    <a:gd name="T52" fmla="*/ 88 w 88"/>
                    <a:gd name="T53" fmla="*/ 81 h 115"/>
                    <a:gd name="T54" fmla="*/ 81 w 88"/>
                    <a:gd name="T55" fmla="*/ 101 h 115"/>
                    <a:gd name="T56" fmla="*/ 49 w 88"/>
                    <a:gd name="T57" fmla="*/ 115 h 115"/>
                    <a:gd name="T58" fmla="*/ 0 w 88"/>
                    <a:gd name="T59" fmla="*/ 115 h 115"/>
                    <a:gd name="T60" fmla="*/ 0 w 88"/>
                    <a:gd name="T6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8" h="115">
                      <a:moveTo>
                        <a:pt x="44" y="49"/>
                      </a:moveTo>
                      <a:lnTo>
                        <a:pt x="44" y="49"/>
                      </a:lnTo>
                      <a:cubicBezTo>
                        <a:pt x="50" y="49"/>
                        <a:pt x="55" y="48"/>
                        <a:pt x="59" y="46"/>
                      </a:cubicBezTo>
                      <a:cubicBezTo>
                        <a:pt x="65" y="43"/>
                        <a:pt x="67" y="38"/>
                        <a:pt x="67" y="31"/>
                      </a:cubicBezTo>
                      <a:cubicBezTo>
                        <a:pt x="67" y="23"/>
                        <a:pt x="64" y="18"/>
                        <a:pt x="58" y="16"/>
                      </a:cubicBezTo>
                      <a:cubicBezTo>
                        <a:pt x="55" y="14"/>
                        <a:pt x="50" y="13"/>
                        <a:pt x="43" y="13"/>
                      </a:cubicBezTo>
                      <a:lnTo>
                        <a:pt x="16" y="13"/>
                      </a:lnTo>
                      <a:lnTo>
                        <a:pt x="16" y="49"/>
                      </a:lnTo>
                      <a:lnTo>
                        <a:pt x="44" y="49"/>
                      </a:lnTo>
                      <a:close/>
                      <a:moveTo>
                        <a:pt x="49" y="101"/>
                      </a:moveTo>
                      <a:lnTo>
                        <a:pt x="49" y="101"/>
                      </a:lnTo>
                      <a:cubicBezTo>
                        <a:pt x="58" y="101"/>
                        <a:pt x="65" y="99"/>
                        <a:pt x="69" y="93"/>
                      </a:cubicBezTo>
                      <a:cubicBezTo>
                        <a:pt x="72" y="90"/>
                        <a:pt x="73" y="85"/>
                        <a:pt x="73" y="81"/>
                      </a:cubicBezTo>
                      <a:cubicBezTo>
                        <a:pt x="73" y="72"/>
                        <a:pt x="69" y="67"/>
                        <a:pt x="62" y="64"/>
                      </a:cubicBezTo>
                      <a:cubicBezTo>
                        <a:pt x="58" y="62"/>
                        <a:pt x="53" y="61"/>
                        <a:pt x="46" y="61"/>
                      </a:cubicBezTo>
                      <a:lnTo>
                        <a:pt x="16" y="61"/>
                      </a:lnTo>
                      <a:lnTo>
                        <a:pt x="16" y="101"/>
                      </a:lnTo>
                      <a:lnTo>
                        <a:pt x="49" y="101"/>
                      </a:lnTo>
                      <a:close/>
                      <a:moveTo>
                        <a:pt x="0" y="0"/>
                      </a:moveTo>
                      <a:lnTo>
                        <a:pt x="0" y="0"/>
                      </a:lnTo>
                      <a:lnTo>
                        <a:pt x="49" y="0"/>
                      </a:lnTo>
                      <a:cubicBezTo>
                        <a:pt x="63" y="0"/>
                        <a:pt x="72" y="4"/>
                        <a:pt x="78" y="12"/>
                      </a:cubicBezTo>
                      <a:cubicBezTo>
                        <a:pt x="81" y="17"/>
                        <a:pt x="83" y="23"/>
                        <a:pt x="83" y="29"/>
                      </a:cubicBezTo>
                      <a:cubicBezTo>
                        <a:pt x="83" y="36"/>
                        <a:pt x="81" y="42"/>
                        <a:pt x="77" y="46"/>
                      </a:cubicBezTo>
                      <a:cubicBezTo>
                        <a:pt x="75" y="49"/>
                        <a:pt x="72" y="51"/>
                        <a:pt x="68" y="53"/>
                      </a:cubicBezTo>
                      <a:cubicBezTo>
                        <a:pt x="73" y="55"/>
                        <a:pt x="78" y="58"/>
                        <a:pt x="81" y="61"/>
                      </a:cubicBezTo>
                      <a:cubicBezTo>
                        <a:pt x="86" y="66"/>
                        <a:pt x="88" y="72"/>
                        <a:pt x="88" y="81"/>
                      </a:cubicBezTo>
                      <a:cubicBezTo>
                        <a:pt x="88" y="89"/>
                        <a:pt x="86" y="95"/>
                        <a:pt x="81" y="101"/>
                      </a:cubicBezTo>
                      <a:cubicBezTo>
                        <a:pt x="75" y="110"/>
                        <a:pt x="64" y="115"/>
                        <a:pt x="49" y="115"/>
                      </a:cubicBezTo>
                      <a:lnTo>
                        <a:pt x="0" y="115"/>
                      </a:lnTo>
                      <a:lnTo>
                        <a:pt x="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85" name="Freeform 177"/>
                <p:cNvSpPr>
                  <a:spLocks/>
                </p:cNvSpPr>
                <p:nvPr/>
              </p:nvSpPr>
              <p:spPr bwMode="auto">
                <a:xfrm>
                  <a:off x="2416" y="2514"/>
                  <a:ext cx="42" cy="62"/>
                </a:xfrm>
                <a:custGeom>
                  <a:avLst/>
                  <a:gdLst>
                    <a:gd name="T0" fmla="*/ 0 w 79"/>
                    <a:gd name="T1" fmla="*/ 0 h 115"/>
                    <a:gd name="T2" fmla="*/ 0 w 79"/>
                    <a:gd name="T3" fmla="*/ 0 h 115"/>
                    <a:gd name="T4" fmla="*/ 79 w 79"/>
                    <a:gd name="T5" fmla="*/ 0 h 115"/>
                    <a:gd name="T6" fmla="*/ 79 w 79"/>
                    <a:gd name="T7" fmla="*/ 14 h 115"/>
                    <a:gd name="T8" fmla="*/ 15 w 79"/>
                    <a:gd name="T9" fmla="*/ 14 h 115"/>
                    <a:gd name="T10" fmla="*/ 15 w 79"/>
                    <a:gd name="T11" fmla="*/ 49 h 115"/>
                    <a:gd name="T12" fmla="*/ 71 w 79"/>
                    <a:gd name="T13" fmla="*/ 49 h 115"/>
                    <a:gd name="T14" fmla="*/ 71 w 79"/>
                    <a:gd name="T15" fmla="*/ 63 h 115"/>
                    <a:gd name="T16" fmla="*/ 15 w 79"/>
                    <a:gd name="T17" fmla="*/ 63 h 115"/>
                    <a:gd name="T18" fmla="*/ 15 w 79"/>
                    <a:gd name="T19" fmla="*/ 115 h 115"/>
                    <a:gd name="T20" fmla="*/ 0 w 79"/>
                    <a:gd name="T21" fmla="*/ 115 h 115"/>
                    <a:gd name="T22" fmla="*/ 0 w 79"/>
                    <a:gd name="T23"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115">
                      <a:moveTo>
                        <a:pt x="0" y="0"/>
                      </a:moveTo>
                      <a:lnTo>
                        <a:pt x="0" y="0"/>
                      </a:lnTo>
                      <a:lnTo>
                        <a:pt x="79" y="0"/>
                      </a:lnTo>
                      <a:lnTo>
                        <a:pt x="79" y="14"/>
                      </a:lnTo>
                      <a:lnTo>
                        <a:pt x="15" y="14"/>
                      </a:lnTo>
                      <a:lnTo>
                        <a:pt x="15" y="49"/>
                      </a:lnTo>
                      <a:lnTo>
                        <a:pt x="71" y="49"/>
                      </a:lnTo>
                      <a:lnTo>
                        <a:pt x="71" y="63"/>
                      </a:lnTo>
                      <a:lnTo>
                        <a:pt x="15" y="63"/>
                      </a:lnTo>
                      <a:lnTo>
                        <a:pt x="15" y="115"/>
                      </a:lnTo>
                      <a:lnTo>
                        <a:pt x="0" y="115"/>
                      </a:lnTo>
                      <a:lnTo>
                        <a:pt x="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86" name="Freeform 178"/>
                <p:cNvSpPr>
                  <a:spLocks noEditPoints="1"/>
                </p:cNvSpPr>
                <p:nvPr/>
              </p:nvSpPr>
              <p:spPr bwMode="auto">
                <a:xfrm>
                  <a:off x="2469" y="2514"/>
                  <a:ext cx="51" cy="62"/>
                </a:xfrm>
                <a:custGeom>
                  <a:avLst/>
                  <a:gdLst>
                    <a:gd name="T0" fmla="*/ 43 w 94"/>
                    <a:gd name="T1" fmla="*/ 101 h 115"/>
                    <a:gd name="T2" fmla="*/ 43 w 94"/>
                    <a:gd name="T3" fmla="*/ 101 h 115"/>
                    <a:gd name="T4" fmla="*/ 56 w 94"/>
                    <a:gd name="T5" fmla="*/ 100 h 115"/>
                    <a:gd name="T6" fmla="*/ 71 w 94"/>
                    <a:gd name="T7" fmla="*/ 88 h 115"/>
                    <a:gd name="T8" fmla="*/ 77 w 94"/>
                    <a:gd name="T9" fmla="*/ 70 h 115"/>
                    <a:gd name="T10" fmla="*/ 78 w 94"/>
                    <a:gd name="T11" fmla="*/ 58 h 115"/>
                    <a:gd name="T12" fmla="*/ 70 w 94"/>
                    <a:gd name="T13" fmla="*/ 25 h 115"/>
                    <a:gd name="T14" fmla="*/ 43 w 94"/>
                    <a:gd name="T15" fmla="*/ 14 h 115"/>
                    <a:gd name="T16" fmla="*/ 15 w 94"/>
                    <a:gd name="T17" fmla="*/ 14 h 115"/>
                    <a:gd name="T18" fmla="*/ 15 w 94"/>
                    <a:gd name="T19" fmla="*/ 101 h 115"/>
                    <a:gd name="T20" fmla="*/ 43 w 94"/>
                    <a:gd name="T21" fmla="*/ 101 h 115"/>
                    <a:gd name="T22" fmla="*/ 0 w 94"/>
                    <a:gd name="T23" fmla="*/ 0 h 115"/>
                    <a:gd name="T24" fmla="*/ 0 w 94"/>
                    <a:gd name="T25" fmla="*/ 0 h 115"/>
                    <a:gd name="T26" fmla="*/ 46 w 94"/>
                    <a:gd name="T27" fmla="*/ 0 h 115"/>
                    <a:gd name="T28" fmla="*/ 83 w 94"/>
                    <a:gd name="T29" fmla="*/ 17 h 115"/>
                    <a:gd name="T30" fmla="*/ 94 w 94"/>
                    <a:gd name="T31" fmla="*/ 56 h 115"/>
                    <a:gd name="T32" fmla="*/ 87 w 94"/>
                    <a:gd name="T33" fmla="*/ 89 h 115"/>
                    <a:gd name="T34" fmla="*/ 46 w 94"/>
                    <a:gd name="T35" fmla="*/ 115 h 115"/>
                    <a:gd name="T36" fmla="*/ 0 w 94"/>
                    <a:gd name="T37" fmla="*/ 115 h 115"/>
                    <a:gd name="T38" fmla="*/ 0 w 94"/>
                    <a:gd name="T39"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43" y="101"/>
                      </a:moveTo>
                      <a:lnTo>
                        <a:pt x="43" y="101"/>
                      </a:lnTo>
                      <a:cubicBezTo>
                        <a:pt x="48" y="101"/>
                        <a:pt x="53" y="101"/>
                        <a:pt x="56" y="100"/>
                      </a:cubicBezTo>
                      <a:cubicBezTo>
                        <a:pt x="62" y="98"/>
                        <a:pt x="67" y="94"/>
                        <a:pt x="71" y="88"/>
                      </a:cubicBezTo>
                      <a:cubicBezTo>
                        <a:pt x="74" y="83"/>
                        <a:pt x="76" y="78"/>
                        <a:pt x="77" y="70"/>
                      </a:cubicBezTo>
                      <a:cubicBezTo>
                        <a:pt x="78" y="66"/>
                        <a:pt x="78" y="62"/>
                        <a:pt x="78" y="58"/>
                      </a:cubicBezTo>
                      <a:cubicBezTo>
                        <a:pt x="78" y="44"/>
                        <a:pt x="76" y="33"/>
                        <a:pt x="70" y="25"/>
                      </a:cubicBezTo>
                      <a:cubicBezTo>
                        <a:pt x="64" y="18"/>
                        <a:pt x="55" y="14"/>
                        <a:pt x="43" y="14"/>
                      </a:cubicBezTo>
                      <a:lnTo>
                        <a:pt x="15" y="14"/>
                      </a:lnTo>
                      <a:lnTo>
                        <a:pt x="15" y="101"/>
                      </a:lnTo>
                      <a:lnTo>
                        <a:pt x="43" y="101"/>
                      </a:lnTo>
                      <a:close/>
                      <a:moveTo>
                        <a:pt x="0" y="0"/>
                      </a:moveTo>
                      <a:lnTo>
                        <a:pt x="0" y="0"/>
                      </a:lnTo>
                      <a:lnTo>
                        <a:pt x="46" y="0"/>
                      </a:lnTo>
                      <a:cubicBezTo>
                        <a:pt x="62" y="0"/>
                        <a:pt x="74" y="6"/>
                        <a:pt x="83" y="17"/>
                      </a:cubicBezTo>
                      <a:cubicBezTo>
                        <a:pt x="90" y="27"/>
                        <a:pt x="94" y="40"/>
                        <a:pt x="94" y="56"/>
                      </a:cubicBezTo>
                      <a:cubicBezTo>
                        <a:pt x="94" y="68"/>
                        <a:pt x="92" y="79"/>
                        <a:pt x="87" y="89"/>
                      </a:cubicBezTo>
                      <a:cubicBezTo>
                        <a:pt x="79" y="106"/>
                        <a:pt x="66" y="115"/>
                        <a:pt x="46" y="115"/>
                      </a:cubicBezTo>
                      <a:lnTo>
                        <a:pt x="0" y="115"/>
                      </a:lnTo>
                      <a:lnTo>
                        <a:pt x="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87" name="Freeform 179"/>
                <p:cNvSpPr>
                  <a:spLocks noEditPoints="1"/>
                </p:cNvSpPr>
                <p:nvPr/>
              </p:nvSpPr>
              <p:spPr bwMode="auto">
                <a:xfrm>
                  <a:off x="3783" y="1239"/>
                  <a:ext cx="621" cy="202"/>
                </a:xfrm>
                <a:custGeom>
                  <a:avLst/>
                  <a:gdLst>
                    <a:gd name="T0" fmla="*/ 0 w 1134"/>
                    <a:gd name="T1" fmla="*/ 0 h 378"/>
                    <a:gd name="T2" fmla="*/ 0 w 1134"/>
                    <a:gd name="T3" fmla="*/ 0 h 378"/>
                    <a:gd name="T4" fmla="*/ 1134 w 1134"/>
                    <a:gd name="T5" fmla="*/ 0 h 378"/>
                    <a:gd name="T6" fmla="*/ 1134 w 1134"/>
                    <a:gd name="T7" fmla="*/ 378 h 378"/>
                    <a:gd name="T8" fmla="*/ 0 w 1134"/>
                    <a:gd name="T9" fmla="*/ 378 h 378"/>
                    <a:gd name="T10" fmla="*/ 0 w 1134"/>
                    <a:gd name="T11" fmla="*/ 0 h 378"/>
                    <a:gd name="T12" fmla="*/ 0 w 1134"/>
                    <a:gd name="T13" fmla="*/ 0 h 378"/>
                    <a:gd name="T14" fmla="*/ 0 w 1134"/>
                    <a:gd name="T15" fmla="*/ 0 h 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4" h="378">
                      <a:moveTo>
                        <a:pt x="0" y="0"/>
                      </a:moveTo>
                      <a:lnTo>
                        <a:pt x="0" y="0"/>
                      </a:lnTo>
                      <a:lnTo>
                        <a:pt x="1134" y="0"/>
                      </a:lnTo>
                      <a:lnTo>
                        <a:pt x="1134" y="378"/>
                      </a:lnTo>
                      <a:lnTo>
                        <a:pt x="0" y="378"/>
                      </a:lnTo>
                      <a:lnTo>
                        <a:pt x="0" y="0"/>
                      </a:lnTo>
                      <a:close/>
                      <a:moveTo>
                        <a:pt x="0" y="0"/>
                      </a:moveTo>
                      <a:lnTo>
                        <a:pt x="0" y="0"/>
                      </a:lnTo>
                      <a:close/>
                    </a:path>
                  </a:pathLst>
                </a:custGeom>
                <a:solidFill>
                  <a:srgbClr val="FFFFFF"/>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88" name="Freeform 180"/>
                <p:cNvSpPr>
                  <a:spLocks noEditPoints="1"/>
                </p:cNvSpPr>
                <p:nvPr/>
              </p:nvSpPr>
              <p:spPr bwMode="auto">
                <a:xfrm>
                  <a:off x="3788" y="1239"/>
                  <a:ext cx="621" cy="202"/>
                </a:xfrm>
                <a:custGeom>
                  <a:avLst/>
                  <a:gdLst>
                    <a:gd name="T0" fmla="*/ 0 w 1134"/>
                    <a:gd name="T1" fmla="*/ 5 h 379"/>
                    <a:gd name="T2" fmla="*/ 0 w 1134"/>
                    <a:gd name="T3" fmla="*/ 5 h 379"/>
                    <a:gd name="T4" fmla="*/ 1134 w 1134"/>
                    <a:gd name="T5" fmla="*/ 5 h 379"/>
                    <a:gd name="T6" fmla="*/ 1134 w 1134"/>
                    <a:gd name="T7" fmla="*/ 379 h 379"/>
                    <a:gd name="T8" fmla="*/ 0 w 1134"/>
                    <a:gd name="T9" fmla="*/ 379 h 379"/>
                    <a:gd name="T10" fmla="*/ 0 w 1134"/>
                    <a:gd name="T11" fmla="*/ 5 h 379"/>
                    <a:gd name="T12" fmla="*/ 0 w 1134"/>
                    <a:gd name="T13" fmla="*/ 0 h 379"/>
                    <a:gd name="T14" fmla="*/ 0 w 1134"/>
                    <a:gd name="T15" fmla="*/ 0 h 3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4" h="379">
                      <a:moveTo>
                        <a:pt x="0" y="5"/>
                      </a:moveTo>
                      <a:lnTo>
                        <a:pt x="0" y="5"/>
                      </a:lnTo>
                      <a:lnTo>
                        <a:pt x="1134" y="5"/>
                      </a:lnTo>
                      <a:lnTo>
                        <a:pt x="1134" y="379"/>
                      </a:lnTo>
                      <a:lnTo>
                        <a:pt x="0" y="379"/>
                      </a:lnTo>
                      <a:lnTo>
                        <a:pt x="0" y="5"/>
                      </a:lnTo>
                      <a:close/>
                      <a:moveTo>
                        <a:pt x="0" y="0"/>
                      </a:moveTo>
                      <a:lnTo>
                        <a:pt x="0" y="0"/>
                      </a:lnTo>
                      <a:close/>
                    </a:path>
                  </a:pathLst>
                </a:custGeom>
                <a:solidFill>
                  <a:srgbClr val="00B050"/>
                </a:solidFill>
                <a:ln w="11113" cap="rnd">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89" name="Freeform 181"/>
                <p:cNvSpPr>
                  <a:spLocks noEditPoints="1"/>
                </p:cNvSpPr>
                <p:nvPr/>
              </p:nvSpPr>
              <p:spPr bwMode="auto">
                <a:xfrm>
                  <a:off x="3872" y="1309"/>
                  <a:ext cx="9" cy="60"/>
                </a:xfrm>
                <a:custGeom>
                  <a:avLst/>
                  <a:gdLst>
                    <a:gd name="T0" fmla="*/ 0 w 14"/>
                    <a:gd name="T1" fmla="*/ 31 h 114"/>
                    <a:gd name="T2" fmla="*/ 0 w 14"/>
                    <a:gd name="T3" fmla="*/ 31 h 114"/>
                    <a:gd name="T4" fmla="*/ 14 w 14"/>
                    <a:gd name="T5" fmla="*/ 31 h 114"/>
                    <a:gd name="T6" fmla="*/ 14 w 14"/>
                    <a:gd name="T7" fmla="*/ 114 h 114"/>
                    <a:gd name="T8" fmla="*/ 0 w 14"/>
                    <a:gd name="T9" fmla="*/ 114 h 114"/>
                    <a:gd name="T10" fmla="*/ 0 w 14"/>
                    <a:gd name="T11" fmla="*/ 31 h 114"/>
                    <a:gd name="T12" fmla="*/ 0 w 14"/>
                    <a:gd name="T13" fmla="*/ 0 h 114"/>
                    <a:gd name="T14" fmla="*/ 0 w 14"/>
                    <a:gd name="T15" fmla="*/ 0 h 114"/>
                    <a:gd name="T16" fmla="*/ 14 w 14"/>
                    <a:gd name="T17" fmla="*/ 0 h 114"/>
                    <a:gd name="T18" fmla="*/ 14 w 14"/>
                    <a:gd name="T19" fmla="*/ 16 h 114"/>
                    <a:gd name="T20" fmla="*/ 0 w 14"/>
                    <a:gd name="T21" fmla="*/ 16 h 114"/>
                    <a:gd name="T22" fmla="*/ 0 w 14"/>
                    <a:gd name="T2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14">
                      <a:moveTo>
                        <a:pt x="0" y="31"/>
                      </a:moveTo>
                      <a:lnTo>
                        <a:pt x="0" y="31"/>
                      </a:lnTo>
                      <a:lnTo>
                        <a:pt x="14" y="31"/>
                      </a:lnTo>
                      <a:lnTo>
                        <a:pt x="14" y="114"/>
                      </a:lnTo>
                      <a:lnTo>
                        <a:pt x="0" y="114"/>
                      </a:lnTo>
                      <a:lnTo>
                        <a:pt x="0" y="31"/>
                      </a:lnTo>
                      <a:close/>
                      <a:moveTo>
                        <a:pt x="0" y="0"/>
                      </a:moveTo>
                      <a:lnTo>
                        <a:pt x="0" y="0"/>
                      </a:lnTo>
                      <a:lnTo>
                        <a:pt x="14" y="0"/>
                      </a:lnTo>
                      <a:lnTo>
                        <a:pt x="14" y="16"/>
                      </a:lnTo>
                      <a:lnTo>
                        <a:pt x="0" y="16"/>
                      </a:lnTo>
                      <a:lnTo>
                        <a:pt x="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90" name="Freeform 182"/>
                <p:cNvSpPr>
                  <a:spLocks noEditPoints="1"/>
                </p:cNvSpPr>
                <p:nvPr/>
              </p:nvSpPr>
              <p:spPr bwMode="auto">
                <a:xfrm>
                  <a:off x="3893" y="1322"/>
                  <a:ext cx="36" cy="47"/>
                </a:xfrm>
                <a:custGeom>
                  <a:avLst/>
                  <a:gdLst>
                    <a:gd name="T0" fmla="*/ 0 w 67"/>
                    <a:gd name="T1" fmla="*/ 2 h 85"/>
                    <a:gd name="T2" fmla="*/ 0 w 67"/>
                    <a:gd name="T3" fmla="*/ 2 h 85"/>
                    <a:gd name="T4" fmla="*/ 13 w 67"/>
                    <a:gd name="T5" fmla="*/ 2 h 85"/>
                    <a:gd name="T6" fmla="*/ 13 w 67"/>
                    <a:gd name="T7" fmla="*/ 13 h 85"/>
                    <a:gd name="T8" fmla="*/ 25 w 67"/>
                    <a:gd name="T9" fmla="*/ 3 h 85"/>
                    <a:gd name="T10" fmla="*/ 40 w 67"/>
                    <a:gd name="T11" fmla="*/ 0 h 85"/>
                    <a:gd name="T12" fmla="*/ 64 w 67"/>
                    <a:gd name="T13" fmla="*/ 12 h 85"/>
                    <a:gd name="T14" fmla="*/ 67 w 67"/>
                    <a:gd name="T15" fmla="*/ 31 h 85"/>
                    <a:gd name="T16" fmla="*/ 67 w 67"/>
                    <a:gd name="T17" fmla="*/ 85 h 85"/>
                    <a:gd name="T18" fmla="*/ 53 w 67"/>
                    <a:gd name="T19" fmla="*/ 85 h 85"/>
                    <a:gd name="T20" fmla="*/ 53 w 67"/>
                    <a:gd name="T21" fmla="*/ 32 h 85"/>
                    <a:gd name="T22" fmla="*/ 51 w 67"/>
                    <a:gd name="T23" fmla="*/ 20 h 85"/>
                    <a:gd name="T24" fmla="*/ 37 w 67"/>
                    <a:gd name="T25" fmla="*/ 12 h 85"/>
                    <a:gd name="T26" fmla="*/ 29 w 67"/>
                    <a:gd name="T27" fmla="*/ 13 h 85"/>
                    <a:gd name="T28" fmla="*/ 19 w 67"/>
                    <a:gd name="T29" fmla="*/ 20 h 85"/>
                    <a:gd name="T30" fmla="*/ 15 w 67"/>
                    <a:gd name="T31" fmla="*/ 29 h 85"/>
                    <a:gd name="T32" fmla="*/ 14 w 67"/>
                    <a:gd name="T33" fmla="*/ 41 h 85"/>
                    <a:gd name="T34" fmla="*/ 14 w 67"/>
                    <a:gd name="T35" fmla="*/ 85 h 85"/>
                    <a:gd name="T36" fmla="*/ 0 w 67"/>
                    <a:gd name="T37" fmla="*/ 85 h 85"/>
                    <a:gd name="T38" fmla="*/ 0 w 67"/>
                    <a:gd name="T39" fmla="*/ 2 h 85"/>
                    <a:gd name="T40" fmla="*/ 32 w 67"/>
                    <a:gd name="T41" fmla="*/ 0 h 85"/>
                    <a:gd name="T42" fmla="*/ 32 w 67"/>
                    <a:gd name="T43" fmla="*/ 0 h 85"/>
                    <a:gd name="T44" fmla="*/ 32 w 67"/>
                    <a:gd name="T4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85">
                      <a:moveTo>
                        <a:pt x="0" y="2"/>
                      </a:moveTo>
                      <a:lnTo>
                        <a:pt x="0" y="2"/>
                      </a:lnTo>
                      <a:lnTo>
                        <a:pt x="13" y="2"/>
                      </a:lnTo>
                      <a:lnTo>
                        <a:pt x="13" y="13"/>
                      </a:lnTo>
                      <a:cubicBezTo>
                        <a:pt x="17" y="9"/>
                        <a:pt x="21" y="5"/>
                        <a:pt x="25" y="3"/>
                      </a:cubicBezTo>
                      <a:cubicBezTo>
                        <a:pt x="30" y="1"/>
                        <a:pt x="35" y="0"/>
                        <a:pt x="40" y="0"/>
                      </a:cubicBezTo>
                      <a:cubicBezTo>
                        <a:pt x="52" y="0"/>
                        <a:pt x="60" y="4"/>
                        <a:pt x="64" y="12"/>
                      </a:cubicBezTo>
                      <a:cubicBezTo>
                        <a:pt x="66" y="17"/>
                        <a:pt x="67" y="23"/>
                        <a:pt x="67" y="31"/>
                      </a:cubicBezTo>
                      <a:lnTo>
                        <a:pt x="67" y="85"/>
                      </a:lnTo>
                      <a:lnTo>
                        <a:pt x="53" y="85"/>
                      </a:lnTo>
                      <a:lnTo>
                        <a:pt x="53" y="32"/>
                      </a:lnTo>
                      <a:cubicBezTo>
                        <a:pt x="53" y="27"/>
                        <a:pt x="52" y="23"/>
                        <a:pt x="51" y="20"/>
                      </a:cubicBezTo>
                      <a:cubicBezTo>
                        <a:pt x="48" y="15"/>
                        <a:pt x="44" y="12"/>
                        <a:pt x="37" y="12"/>
                      </a:cubicBezTo>
                      <a:cubicBezTo>
                        <a:pt x="34" y="12"/>
                        <a:pt x="31" y="13"/>
                        <a:pt x="29" y="13"/>
                      </a:cubicBezTo>
                      <a:cubicBezTo>
                        <a:pt x="25" y="15"/>
                        <a:pt x="22" y="17"/>
                        <a:pt x="19" y="20"/>
                      </a:cubicBezTo>
                      <a:cubicBezTo>
                        <a:pt x="17" y="23"/>
                        <a:pt x="15" y="26"/>
                        <a:pt x="15" y="29"/>
                      </a:cubicBezTo>
                      <a:cubicBezTo>
                        <a:pt x="14" y="32"/>
                        <a:pt x="14" y="36"/>
                        <a:pt x="14" y="41"/>
                      </a:cubicBezTo>
                      <a:lnTo>
                        <a:pt x="14" y="85"/>
                      </a:lnTo>
                      <a:lnTo>
                        <a:pt x="0" y="85"/>
                      </a:lnTo>
                      <a:lnTo>
                        <a:pt x="0" y="2"/>
                      </a:lnTo>
                      <a:close/>
                      <a:moveTo>
                        <a:pt x="32" y="0"/>
                      </a:moveTo>
                      <a:lnTo>
                        <a:pt x="32" y="0"/>
                      </a:lnTo>
                      <a:lnTo>
                        <a:pt x="32"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91" name="Freeform 183"/>
                <p:cNvSpPr>
                  <a:spLocks noEditPoints="1"/>
                </p:cNvSpPr>
                <p:nvPr/>
              </p:nvSpPr>
              <p:spPr bwMode="auto">
                <a:xfrm>
                  <a:off x="3942" y="1309"/>
                  <a:ext cx="8" cy="60"/>
                </a:xfrm>
                <a:custGeom>
                  <a:avLst/>
                  <a:gdLst>
                    <a:gd name="T0" fmla="*/ 0 w 14"/>
                    <a:gd name="T1" fmla="*/ 31 h 114"/>
                    <a:gd name="T2" fmla="*/ 0 w 14"/>
                    <a:gd name="T3" fmla="*/ 31 h 114"/>
                    <a:gd name="T4" fmla="*/ 14 w 14"/>
                    <a:gd name="T5" fmla="*/ 31 h 114"/>
                    <a:gd name="T6" fmla="*/ 14 w 14"/>
                    <a:gd name="T7" fmla="*/ 114 h 114"/>
                    <a:gd name="T8" fmla="*/ 0 w 14"/>
                    <a:gd name="T9" fmla="*/ 114 h 114"/>
                    <a:gd name="T10" fmla="*/ 0 w 14"/>
                    <a:gd name="T11" fmla="*/ 31 h 114"/>
                    <a:gd name="T12" fmla="*/ 0 w 14"/>
                    <a:gd name="T13" fmla="*/ 0 h 114"/>
                    <a:gd name="T14" fmla="*/ 0 w 14"/>
                    <a:gd name="T15" fmla="*/ 0 h 114"/>
                    <a:gd name="T16" fmla="*/ 14 w 14"/>
                    <a:gd name="T17" fmla="*/ 0 h 114"/>
                    <a:gd name="T18" fmla="*/ 14 w 14"/>
                    <a:gd name="T19" fmla="*/ 16 h 114"/>
                    <a:gd name="T20" fmla="*/ 0 w 14"/>
                    <a:gd name="T21" fmla="*/ 16 h 114"/>
                    <a:gd name="T22" fmla="*/ 0 w 14"/>
                    <a:gd name="T2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14">
                      <a:moveTo>
                        <a:pt x="0" y="31"/>
                      </a:moveTo>
                      <a:lnTo>
                        <a:pt x="0" y="31"/>
                      </a:lnTo>
                      <a:lnTo>
                        <a:pt x="14" y="31"/>
                      </a:lnTo>
                      <a:lnTo>
                        <a:pt x="14" y="114"/>
                      </a:lnTo>
                      <a:lnTo>
                        <a:pt x="0" y="114"/>
                      </a:lnTo>
                      <a:lnTo>
                        <a:pt x="0" y="31"/>
                      </a:lnTo>
                      <a:close/>
                      <a:moveTo>
                        <a:pt x="0" y="0"/>
                      </a:moveTo>
                      <a:lnTo>
                        <a:pt x="0" y="0"/>
                      </a:lnTo>
                      <a:lnTo>
                        <a:pt x="14" y="0"/>
                      </a:lnTo>
                      <a:lnTo>
                        <a:pt x="14" y="16"/>
                      </a:lnTo>
                      <a:lnTo>
                        <a:pt x="0" y="16"/>
                      </a:lnTo>
                      <a:lnTo>
                        <a:pt x="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92" name="Freeform 184"/>
                <p:cNvSpPr>
                  <a:spLocks/>
                </p:cNvSpPr>
                <p:nvPr/>
              </p:nvSpPr>
              <p:spPr bwMode="auto">
                <a:xfrm>
                  <a:off x="3955" y="1312"/>
                  <a:ext cx="21" cy="57"/>
                </a:xfrm>
                <a:custGeom>
                  <a:avLst/>
                  <a:gdLst>
                    <a:gd name="T0" fmla="*/ 11 w 38"/>
                    <a:gd name="T1" fmla="*/ 0 h 108"/>
                    <a:gd name="T2" fmla="*/ 11 w 38"/>
                    <a:gd name="T3" fmla="*/ 0 h 108"/>
                    <a:gd name="T4" fmla="*/ 25 w 38"/>
                    <a:gd name="T5" fmla="*/ 0 h 108"/>
                    <a:gd name="T6" fmla="*/ 25 w 38"/>
                    <a:gd name="T7" fmla="*/ 24 h 108"/>
                    <a:gd name="T8" fmla="*/ 38 w 38"/>
                    <a:gd name="T9" fmla="*/ 24 h 108"/>
                    <a:gd name="T10" fmla="*/ 38 w 38"/>
                    <a:gd name="T11" fmla="*/ 35 h 108"/>
                    <a:gd name="T12" fmla="*/ 25 w 38"/>
                    <a:gd name="T13" fmla="*/ 35 h 108"/>
                    <a:gd name="T14" fmla="*/ 25 w 38"/>
                    <a:gd name="T15" fmla="*/ 89 h 108"/>
                    <a:gd name="T16" fmla="*/ 28 w 38"/>
                    <a:gd name="T17" fmla="*/ 95 h 108"/>
                    <a:gd name="T18" fmla="*/ 33 w 38"/>
                    <a:gd name="T19" fmla="*/ 96 h 108"/>
                    <a:gd name="T20" fmla="*/ 36 w 38"/>
                    <a:gd name="T21" fmla="*/ 96 h 108"/>
                    <a:gd name="T22" fmla="*/ 38 w 38"/>
                    <a:gd name="T23" fmla="*/ 96 h 108"/>
                    <a:gd name="T24" fmla="*/ 38 w 38"/>
                    <a:gd name="T25" fmla="*/ 107 h 108"/>
                    <a:gd name="T26" fmla="*/ 33 w 38"/>
                    <a:gd name="T27" fmla="*/ 108 h 108"/>
                    <a:gd name="T28" fmla="*/ 28 w 38"/>
                    <a:gd name="T29" fmla="*/ 108 h 108"/>
                    <a:gd name="T30" fmla="*/ 14 w 38"/>
                    <a:gd name="T31" fmla="*/ 103 h 108"/>
                    <a:gd name="T32" fmla="*/ 11 w 38"/>
                    <a:gd name="T33" fmla="*/ 90 h 108"/>
                    <a:gd name="T34" fmla="*/ 11 w 38"/>
                    <a:gd name="T35" fmla="*/ 35 h 108"/>
                    <a:gd name="T36" fmla="*/ 0 w 38"/>
                    <a:gd name="T37" fmla="*/ 35 h 108"/>
                    <a:gd name="T38" fmla="*/ 0 w 38"/>
                    <a:gd name="T39" fmla="*/ 24 h 108"/>
                    <a:gd name="T40" fmla="*/ 11 w 38"/>
                    <a:gd name="T41" fmla="*/ 24 h 108"/>
                    <a:gd name="T42" fmla="*/ 11 w 38"/>
                    <a:gd name="T4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108">
                      <a:moveTo>
                        <a:pt x="11" y="0"/>
                      </a:moveTo>
                      <a:lnTo>
                        <a:pt x="11" y="0"/>
                      </a:lnTo>
                      <a:lnTo>
                        <a:pt x="25" y="0"/>
                      </a:lnTo>
                      <a:lnTo>
                        <a:pt x="25" y="24"/>
                      </a:lnTo>
                      <a:lnTo>
                        <a:pt x="38" y="24"/>
                      </a:lnTo>
                      <a:lnTo>
                        <a:pt x="38" y="35"/>
                      </a:lnTo>
                      <a:lnTo>
                        <a:pt x="25" y="35"/>
                      </a:lnTo>
                      <a:lnTo>
                        <a:pt x="25" y="89"/>
                      </a:lnTo>
                      <a:cubicBezTo>
                        <a:pt x="25" y="92"/>
                        <a:pt x="26" y="94"/>
                        <a:pt x="28" y="95"/>
                      </a:cubicBezTo>
                      <a:cubicBezTo>
                        <a:pt x="29" y="96"/>
                        <a:pt x="31" y="96"/>
                        <a:pt x="33" y="96"/>
                      </a:cubicBezTo>
                      <a:cubicBezTo>
                        <a:pt x="34" y="96"/>
                        <a:pt x="35" y="96"/>
                        <a:pt x="36" y="96"/>
                      </a:cubicBezTo>
                      <a:cubicBezTo>
                        <a:pt x="36" y="96"/>
                        <a:pt x="37" y="96"/>
                        <a:pt x="38" y="96"/>
                      </a:cubicBezTo>
                      <a:lnTo>
                        <a:pt x="38" y="107"/>
                      </a:lnTo>
                      <a:cubicBezTo>
                        <a:pt x="37" y="107"/>
                        <a:pt x="35" y="108"/>
                        <a:pt x="33" y="108"/>
                      </a:cubicBezTo>
                      <a:cubicBezTo>
                        <a:pt x="32" y="108"/>
                        <a:pt x="30" y="108"/>
                        <a:pt x="28" y="108"/>
                      </a:cubicBezTo>
                      <a:cubicBezTo>
                        <a:pt x="21" y="108"/>
                        <a:pt x="17" y="106"/>
                        <a:pt x="14" y="103"/>
                      </a:cubicBezTo>
                      <a:cubicBezTo>
                        <a:pt x="12" y="100"/>
                        <a:pt x="11" y="95"/>
                        <a:pt x="11" y="90"/>
                      </a:cubicBezTo>
                      <a:lnTo>
                        <a:pt x="11" y="35"/>
                      </a:lnTo>
                      <a:lnTo>
                        <a:pt x="0" y="35"/>
                      </a:lnTo>
                      <a:lnTo>
                        <a:pt x="0" y="24"/>
                      </a:lnTo>
                      <a:lnTo>
                        <a:pt x="11" y="24"/>
                      </a:lnTo>
                      <a:lnTo>
                        <a:pt x="11"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93" name="Freeform 185"/>
                <p:cNvSpPr>
                  <a:spLocks noEditPoints="1"/>
                </p:cNvSpPr>
                <p:nvPr/>
              </p:nvSpPr>
              <p:spPr bwMode="auto">
                <a:xfrm>
                  <a:off x="3985" y="1309"/>
                  <a:ext cx="8" cy="60"/>
                </a:xfrm>
                <a:custGeom>
                  <a:avLst/>
                  <a:gdLst>
                    <a:gd name="T0" fmla="*/ 0 w 14"/>
                    <a:gd name="T1" fmla="*/ 31 h 114"/>
                    <a:gd name="T2" fmla="*/ 0 w 14"/>
                    <a:gd name="T3" fmla="*/ 31 h 114"/>
                    <a:gd name="T4" fmla="*/ 14 w 14"/>
                    <a:gd name="T5" fmla="*/ 31 h 114"/>
                    <a:gd name="T6" fmla="*/ 14 w 14"/>
                    <a:gd name="T7" fmla="*/ 114 h 114"/>
                    <a:gd name="T8" fmla="*/ 0 w 14"/>
                    <a:gd name="T9" fmla="*/ 114 h 114"/>
                    <a:gd name="T10" fmla="*/ 0 w 14"/>
                    <a:gd name="T11" fmla="*/ 31 h 114"/>
                    <a:gd name="T12" fmla="*/ 0 w 14"/>
                    <a:gd name="T13" fmla="*/ 0 h 114"/>
                    <a:gd name="T14" fmla="*/ 0 w 14"/>
                    <a:gd name="T15" fmla="*/ 0 h 114"/>
                    <a:gd name="T16" fmla="*/ 14 w 14"/>
                    <a:gd name="T17" fmla="*/ 0 h 114"/>
                    <a:gd name="T18" fmla="*/ 14 w 14"/>
                    <a:gd name="T19" fmla="*/ 16 h 114"/>
                    <a:gd name="T20" fmla="*/ 0 w 14"/>
                    <a:gd name="T21" fmla="*/ 16 h 114"/>
                    <a:gd name="T22" fmla="*/ 0 w 14"/>
                    <a:gd name="T2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14">
                      <a:moveTo>
                        <a:pt x="0" y="31"/>
                      </a:moveTo>
                      <a:lnTo>
                        <a:pt x="0" y="31"/>
                      </a:lnTo>
                      <a:lnTo>
                        <a:pt x="14" y="31"/>
                      </a:lnTo>
                      <a:lnTo>
                        <a:pt x="14" y="114"/>
                      </a:lnTo>
                      <a:lnTo>
                        <a:pt x="0" y="114"/>
                      </a:lnTo>
                      <a:lnTo>
                        <a:pt x="0" y="31"/>
                      </a:lnTo>
                      <a:close/>
                      <a:moveTo>
                        <a:pt x="0" y="0"/>
                      </a:moveTo>
                      <a:lnTo>
                        <a:pt x="0" y="0"/>
                      </a:lnTo>
                      <a:lnTo>
                        <a:pt x="14" y="0"/>
                      </a:lnTo>
                      <a:lnTo>
                        <a:pt x="14" y="16"/>
                      </a:lnTo>
                      <a:lnTo>
                        <a:pt x="0" y="16"/>
                      </a:lnTo>
                      <a:lnTo>
                        <a:pt x="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94" name="Freeform 186"/>
                <p:cNvSpPr>
                  <a:spLocks noEditPoints="1"/>
                </p:cNvSpPr>
                <p:nvPr/>
              </p:nvSpPr>
              <p:spPr bwMode="auto">
                <a:xfrm>
                  <a:off x="4002" y="1322"/>
                  <a:ext cx="44" cy="48"/>
                </a:xfrm>
                <a:custGeom>
                  <a:avLst/>
                  <a:gdLst>
                    <a:gd name="T0" fmla="*/ 15 w 79"/>
                    <a:gd name="T1" fmla="*/ 63 h 88"/>
                    <a:gd name="T2" fmla="*/ 15 w 79"/>
                    <a:gd name="T3" fmla="*/ 63 h 88"/>
                    <a:gd name="T4" fmla="*/ 19 w 79"/>
                    <a:gd name="T5" fmla="*/ 72 h 88"/>
                    <a:gd name="T6" fmla="*/ 30 w 79"/>
                    <a:gd name="T7" fmla="*/ 76 h 88"/>
                    <a:gd name="T8" fmla="*/ 44 w 79"/>
                    <a:gd name="T9" fmla="*/ 72 h 88"/>
                    <a:gd name="T10" fmla="*/ 56 w 79"/>
                    <a:gd name="T11" fmla="*/ 54 h 88"/>
                    <a:gd name="T12" fmla="*/ 56 w 79"/>
                    <a:gd name="T13" fmla="*/ 42 h 88"/>
                    <a:gd name="T14" fmla="*/ 49 w 79"/>
                    <a:gd name="T15" fmla="*/ 45 h 88"/>
                    <a:gd name="T16" fmla="*/ 41 w 79"/>
                    <a:gd name="T17" fmla="*/ 47 h 88"/>
                    <a:gd name="T18" fmla="*/ 33 w 79"/>
                    <a:gd name="T19" fmla="*/ 48 h 88"/>
                    <a:gd name="T20" fmla="*/ 21 w 79"/>
                    <a:gd name="T21" fmla="*/ 51 h 88"/>
                    <a:gd name="T22" fmla="*/ 15 w 79"/>
                    <a:gd name="T23" fmla="*/ 63 h 88"/>
                    <a:gd name="T24" fmla="*/ 15 w 79"/>
                    <a:gd name="T25" fmla="*/ 63 h 88"/>
                    <a:gd name="T26" fmla="*/ 49 w 79"/>
                    <a:gd name="T27" fmla="*/ 34 h 88"/>
                    <a:gd name="T28" fmla="*/ 49 w 79"/>
                    <a:gd name="T29" fmla="*/ 34 h 88"/>
                    <a:gd name="T30" fmla="*/ 55 w 79"/>
                    <a:gd name="T31" fmla="*/ 30 h 88"/>
                    <a:gd name="T32" fmla="*/ 56 w 79"/>
                    <a:gd name="T33" fmla="*/ 25 h 88"/>
                    <a:gd name="T34" fmla="*/ 51 w 79"/>
                    <a:gd name="T35" fmla="*/ 15 h 88"/>
                    <a:gd name="T36" fmla="*/ 36 w 79"/>
                    <a:gd name="T37" fmla="*/ 11 h 88"/>
                    <a:gd name="T38" fmla="*/ 21 w 79"/>
                    <a:gd name="T39" fmla="*/ 17 h 88"/>
                    <a:gd name="T40" fmla="*/ 18 w 79"/>
                    <a:gd name="T41" fmla="*/ 27 h 88"/>
                    <a:gd name="T42" fmla="*/ 4 w 79"/>
                    <a:gd name="T43" fmla="*/ 27 h 88"/>
                    <a:gd name="T44" fmla="*/ 14 w 79"/>
                    <a:gd name="T45" fmla="*/ 6 h 88"/>
                    <a:gd name="T46" fmla="*/ 37 w 79"/>
                    <a:gd name="T47" fmla="*/ 0 h 88"/>
                    <a:gd name="T48" fmla="*/ 61 w 79"/>
                    <a:gd name="T49" fmla="*/ 5 h 88"/>
                    <a:gd name="T50" fmla="*/ 70 w 79"/>
                    <a:gd name="T51" fmla="*/ 23 h 88"/>
                    <a:gd name="T52" fmla="*/ 70 w 79"/>
                    <a:gd name="T53" fmla="*/ 71 h 88"/>
                    <a:gd name="T54" fmla="*/ 71 w 79"/>
                    <a:gd name="T55" fmla="*/ 74 h 88"/>
                    <a:gd name="T56" fmla="*/ 74 w 79"/>
                    <a:gd name="T57" fmla="*/ 75 h 88"/>
                    <a:gd name="T58" fmla="*/ 76 w 79"/>
                    <a:gd name="T59" fmla="*/ 75 h 88"/>
                    <a:gd name="T60" fmla="*/ 79 w 79"/>
                    <a:gd name="T61" fmla="*/ 75 h 88"/>
                    <a:gd name="T62" fmla="*/ 79 w 79"/>
                    <a:gd name="T63" fmla="*/ 85 h 88"/>
                    <a:gd name="T64" fmla="*/ 74 w 79"/>
                    <a:gd name="T65" fmla="*/ 86 h 88"/>
                    <a:gd name="T66" fmla="*/ 69 w 79"/>
                    <a:gd name="T67" fmla="*/ 87 h 88"/>
                    <a:gd name="T68" fmla="*/ 59 w 79"/>
                    <a:gd name="T69" fmla="*/ 81 h 88"/>
                    <a:gd name="T70" fmla="*/ 56 w 79"/>
                    <a:gd name="T71" fmla="*/ 74 h 88"/>
                    <a:gd name="T72" fmla="*/ 44 w 79"/>
                    <a:gd name="T73" fmla="*/ 83 h 88"/>
                    <a:gd name="T74" fmla="*/ 26 w 79"/>
                    <a:gd name="T75" fmla="*/ 88 h 88"/>
                    <a:gd name="T76" fmla="*/ 8 w 79"/>
                    <a:gd name="T77" fmla="*/ 81 h 88"/>
                    <a:gd name="T78" fmla="*/ 0 w 79"/>
                    <a:gd name="T79" fmla="*/ 63 h 88"/>
                    <a:gd name="T80" fmla="*/ 7 w 79"/>
                    <a:gd name="T81" fmla="*/ 45 h 88"/>
                    <a:gd name="T82" fmla="*/ 26 w 79"/>
                    <a:gd name="T83" fmla="*/ 37 h 88"/>
                    <a:gd name="T84" fmla="*/ 49 w 79"/>
                    <a:gd name="T85" fmla="*/ 34 h 88"/>
                    <a:gd name="T86" fmla="*/ 37 w 79"/>
                    <a:gd name="T87" fmla="*/ 0 h 88"/>
                    <a:gd name="T88" fmla="*/ 37 w 79"/>
                    <a:gd name="T89" fmla="*/ 0 h 88"/>
                    <a:gd name="T90" fmla="*/ 37 w 79"/>
                    <a:gd name="T9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9" h="88">
                      <a:moveTo>
                        <a:pt x="15" y="63"/>
                      </a:moveTo>
                      <a:lnTo>
                        <a:pt x="15" y="63"/>
                      </a:lnTo>
                      <a:cubicBezTo>
                        <a:pt x="15" y="67"/>
                        <a:pt x="16" y="70"/>
                        <a:pt x="19" y="72"/>
                      </a:cubicBezTo>
                      <a:cubicBezTo>
                        <a:pt x="22" y="75"/>
                        <a:pt x="26" y="76"/>
                        <a:pt x="30" y="76"/>
                      </a:cubicBezTo>
                      <a:cubicBezTo>
                        <a:pt x="35" y="76"/>
                        <a:pt x="39" y="75"/>
                        <a:pt x="44" y="72"/>
                      </a:cubicBezTo>
                      <a:cubicBezTo>
                        <a:pt x="52" y="69"/>
                        <a:pt x="56" y="62"/>
                        <a:pt x="56" y="54"/>
                      </a:cubicBezTo>
                      <a:lnTo>
                        <a:pt x="56" y="42"/>
                      </a:lnTo>
                      <a:cubicBezTo>
                        <a:pt x="54" y="44"/>
                        <a:pt x="52" y="44"/>
                        <a:pt x="49" y="45"/>
                      </a:cubicBezTo>
                      <a:cubicBezTo>
                        <a:pt x="46" y="46"/>
                        <a:pt x="44" y="46"/>
                        <a:pt x="41" y="47"/>
                      </a:cubicBezTo>
                      <a:lnTo>
                        <a:pt x="33" y="48"/>
                      </a:lnTo>
                      <a:cubicBezTo>
                        <a:pt x="28" y="49"/>
                        <a:pt x="24" y="50"/>
                        <a:pt x="21" y="51"/>
                      </a:cubicBezTo>
                      <a:cubicBezTo>
                        <a:pt x="17" y="53"/>
                        <a:pt x="15" y="57"/>
                        <a:pt x="15" y="63"/>
                      </a:cubicBezTo>
                      <a:lnTo>
                        <a:pt x="15" y="63"/>
                      </a:lnTo>
                      <a:close/>
                      <a:moveTo>
                        <a:pt x="49" y="34"/>
                      </a:moveTo>
                      <a:lnTo>
                        <a:pt x="49" y="34"/>
                      </a:lnTo>
                      <a:cubicBezTo>
                        <a:pt x="52" y="34"/>
                        <a:pt x="54" y="33"/>
                        <a:pt x="55" y="30"/>
                      </a:cubicBezTo>
                      <a:cubicBezTo>
                        <a:pt x="56" y="29"/>
                        <a:pt x="56" y="27"/>
                        <a:pt x="56" y="25"/>
                      </a:cubicBezTo>
                      <a:cubicBezTo>
                        <a:pt x="56" y="20"/>
                        <a:pt x="54" y="17"/>
                        <a:pt x="51" y="15"/>
                      </a:cubicBezTo>
                      <a:cubicBezTo>
                        <a:pt x="48" y="13"/>
                        <a:pt x="43" y="11"/>
                        <a:pt x="36" y="11"/>
                      </a:cubicBezTo>
                      <a:cubicBezTo>
                        <a:pt x="29" y="11"/>
                        <a:pt x="24" y="13"/>
                        <a:pt x="21" y="17"/>
                      </a:cubicBezTo>
                      <a:cubicBezTo>
                        <a:pt x="19" y="20"/>
                        <a:pt x="18" y="23"/>
                        <a:pt x="18" y="27"/>
                      </a:cubicBezTo>
                      <a:lnTo>
                        <a:pt x="4" y="27"/>
                      </a:lnTo>
                      <a:cubicBezTo>
                        <a:pt x="5" y="17"/>
                        <a:pt x="8" y="10"/>
                        <a:pt x="14" y="6"/>
                      </a:cubicBezTo>
                      <a:cubicBezTo>
                        <a:pt x="21" y="2"/>
                        <a:pt x="28" y="0"/>
                        <a:pt x="37" y="0"/>
                      </a:cubicBezTo>
                      <a:cubicBezTo>
                        <a:pt x="46" y="0"/>
                        <a:pt x="54" y="2"/>
                        <a:pt x="61" y="5"/>
                      </a:cubicBezTo>
                      <a:cubicBezTo>
                        <a:pt x="67" y="9"/>
                        <a:pt x="70" y="15"/>
                        <a:pt x="70" y="23"/>
                      </a:cubicBezTo>
                      <a:lnTo>
                        <a:pt x="70" y="71"/>
                      </a:lnTo>
                      <a:cubicBezTo>
                        <a:pt x="70" y="72"/>
                        <a:pt x="70" y="73"/>
                        <a:pt x="71" y="74"/>
                      </a:cubicBezTo>
                      <a:cubicBezTo>
                        <a:pt x="71" y="75"/>
                        <a:pt x="72" y="75"/>
                        <a:pt x="74" y="75"/>
                      </a:cubicBezTo>
                      <a:cubicBezTo>
                        <a:pt x="75" y="75"/>
                        <a:pt x="76" y="75"/>
                        <a:pt x="76" y="75"/>
                      </a:cubicBezTo>
                      <a:cubicBezTo>
                        <a:pt x="77" y="75"/>
                        <a:pt x="78" y="75"/>
                        <a:pt x="79" y="75"/>
                      </a:cubicBezTo>
                      <a:lnTo>
                        <a:pt x="79" y="85"/>
                      </a:lnTo>
                      <a:cubicBezTo>
                        <a:pt x="77" y="86"/>
                        <a:pt x="75" y="86"/>
                        <a:pt x="74" y="86"/>
                      </a:cubicBezTo>
                      <a:cubicBezTo>
                        <a:pt x="73" y="87"/>
                        <a:pt x="71" y="87"/>
                        <a:pt x="69" y="87"/>
                      </a:cubicBezTo>
                      <a:cubicBezTo>
                        <a:pt x="64" y="87"/>
                        <a:pt x="61" y="85"/>
                        <a:pt x="59" y="81"/>
                      </a:cubicBezTo>
                      <a:cubicBezTo>
                        <a:pt x="58" y="80"/>
                        <a:pt x="57" y="77"/>
                        <a:pt x="56" y="74"/>
                      </a:cubicBezTo>
                      <a:cubicBezTo>
                        <a:pt x="53" y="78"/>
                        <a:pt x="49" y="81"/>
                        <a:pt x="44" y="83"/>
                      </a:cubicBezTo>
                      <a:cubicBezTo>
                        <a:pt x="39" y="86"/>
                        <a:pt x="33" y="88"/>
                        <a:pt x="26" y="88"/>
                      </a:cubicBezTo>
                      <a:cubicBezTo>
                        <a:pt x="19" y="88"/>
                        <a:pt x="12" y="85"/>
                        <a:pt x="8" y="81"/>
                      </a:cubicBezTo>
                      <a:cubicBezTo>
                        <a:pt x="3" y="76"/>
                        <a:pt x="0" y="70"/>
                        <a:pt x="0" y="63"/>
                      </a:cubicBezTo>
                      <a:cubicBezTo>
                        <a:pt x="0" y="55"/>
                        <a:pt x="3" y="49"/>
                        <a:pt x="7" y="45"/>
                      </a:cubicBezTo>
                      <a:cubicBezTo>
                        <a:pt x="12" y="41"/>
                        <a:pt x="19" y="38"/>
                        <a:pt x="26" y="37"/>
                      </a:cubicBezTo>
                      <a:lnTo>
                        <a:pt x="49" y="34"/>
                      </a:lnTo>
                      <a:close/>
                      <a:moveTo>
                        <a:pt x="37" y="0"/>
                      </a:moveTo>
                      <a:lnTo>
                        <a:pt x="37" y="0"/>
                      </a:lnTo>
                      <a:lnTo>
                        <a:pt x="37"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95" name="Freeform 187"/>
                <p:cNvSpPr>
                  <a:spLocks/>
                </p:cNvSpPr>
                <p:nvPr/>
              </p:nvSpPr>
              <p:spPr bwMode="auto">
                <a:xfrm>
                  <a:off x="4053" y="1309"/>
                  <a:ext cx="8" cy="60"/>
                </a:xfrm>
                <a:custGeom>
                  <a:avLst/>
                  <a:gdLst>
                    <a:gd name="T0" fmla="*/ 0 w 14"/>
                    <a:gd name="T1" fmla="*/ 0 h 114"/>
                    <a:gd name="T2" fmla="*/ 0 w 14"/>
                    <a:gd name="T3" fmla="*/ 0 h 114"/>
                    <a:gd name="T4" fmla="*/ 14 w 14"/>
                    <a:gd name="T5" fmla="*/ 0 h 114"/>
                    <a:gd name="T6" fmla="*/ 14 w 14"/>
                    <a:gd name="T7" fmla="*/ 114 h 114"/>
                    <a:gd name="T8" fmla="*/ 0 w 14"/>
                    <a:gd name="T9" fmla="*/ 114 h 114"/>
                    <a:gd name="T10" fmla="*/ 0 w 14"/>
                    <a:gd name="T11" fmla="*/ 0 h 114"/>
                  </a:gdLst>
                  <a:ahLst/>
                  <a:cxnLst>
                    <a:cxn ang="0">
                      <a:pos x="T0" y="T1"/>
                    </a:cxn>
                    <a:cxn ang="0">
                      <a:pos x="T2" y="T3"/>
                    </a:cxn>
                    <a:cxn ang="0">
                      <a:pos x="T4" y="T5"/>
                    </a:cxn>
                    <a:cxn ang="0">
                      <a:pos x="T6" y="T7"/>
                    </a:cxn>
                    <a:cxn ang="0">
                      <a:pos x="T8" y="T9"/>
                    </a:cxn>
                    <a:cxn ang="0">
                      <a:pos x="T10" y="T11"/>
                    </a:cxn>
                  </a:cxnLst>
                  <a:rect l="0" t="0" r="r" b="b"/>
                  <a:pathLst>
                    <a:path w="14" h="114">
                      <a:moveTo>
                        <a:pt x="0" y="0"/>
                      </a:moveTo>
                      <a:lnTo>
                        <a:pt x="0" y="0"/>
                      </a:lnTo>
                      <a:lnTo>
                        <a:pt x="14" y="0"/>
                      </a:lnTo>
                      <a:lnTo>
                        <a:pt x="14" y="114"/>
                      </a:lnTo>
                      <a:lnTo>
                        <a:pt x="0" y="114"/>
                      </a:lnTo>
                      <a:lnTo>
                        <a:pt x="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96" name="Freeform 188"/>
                <p:cNvSpPr>
                  <a:spLocks noEditPoints="1"/>
                </p:cNvSpPr>
                <p:nvPr/>
              </p:nvSpPr>
              <p:spPr bwMode="auto">
                <a:xfrm>
                  <a:off x="4073" y="1309"/>
                  <a:ext cx="8" cy="60"/>
                </a:xfrm>
                <a:custGeom>
                  <a:avLst/>
                  <a:gdLst>
                    <a:gd name="T0" fmla="*/ 0 w 14"/>
                    <a:gd name="T1" fmla="*/ 31 h 114"/>
                    <a:gd name="T2" fmla="*/ 0 w 14"/>
                    <a:gd name="T3" fmla="*/ 31 h 114"/>
                    <a:gd name="T4" fmla="*/ 14 w 14"/>
                    <a:gd name="T5" fmla="*/ 31 h 114"/>
                    <a:gd name="T6" fmla="*/ 14 w 14"/>
                    <a:gd name="T7" fmla="*/ 114 h 114"/>
                    <a:gd name="T8" fmla="*/ 0 w 14"/>
                    <a:gd name="T9" fmla="*/ 114 h 114"/>
                    <a:gd name="T10" fmla="*/ 0 w 14"/>
                    <a:gd name="T11" fmla="*/ 31 h 114"/>
                    <a:gd name="T12" fmla="*/ 0 w 14"/>
                    <a:gd name="T13" fmla="*/ 0 h 114"/>
                    <a:gd name="T14" fmla="*/ 0 w 14"/>
                    <a:gd name="T15" fmla="*/ 0 h 114"/>
                    <a:gd name="T16" fmla="*/ 14 w 14"/>
                    <a:gd name="T17" fmla="*/ 0 h 114"/>
                    <a:gd name="T18" fmla="*/ 14 w 14"/>
                    <a:gd name="T19" fmla="*/ 16 h 114"/>
                    <a:gd name="T20" fmla="*/ 0 w 14"/>
                    <a:gd name="T21" fmla="*/ 16 h 114"/>
                    <a:gd name="T22" fmla="*/ 0 w 14"/>
                    <a:gd name="T2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14">
                      <a:moveTo>
                        <a:pt x="0" y="31"/>
                      </a:moveTo>
                      <a:lnTo>
                        <a:pt x="0" y="31"/>
                      </a:lnTo>
                      <a:lnTo>
                        <a:pt x="14" y="31"/>
                      </a:lnTo>
                      <a:lnTo>
                        <a:pt x="14" y="114"/>
                      </a:lnTo>
                      <a:lnTo>
                        <a:pt x="0" y="114"/>
                      </a:lnTo>
                      <a:lnTo>
                        <a:pt x="0" y="31"/>
                      </a:lnTo>
                      <a:close/>
                      <a:moveTo>
                        <a:pt x="0" y="0"/>
                      </a:moveTo>
                      <a:lnTo>
                        <a:pt x="0" y="0"/>
                      </a:lnTo>
                      <a:lnTo>
                        <a:pt x="14" y="0"/>
                      </a:lnTo>
                      <a:lnTo>
                        <a:pt x="14" y="16"/>
                      </a:lnTo>
                      <a:lnTo>
                        <a:pt x="0" y="16"/>
                      </a:lnTo>
                      <a:lnTo>
                        <a:pt x="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97" name="Freeform 189"/>
                <p:cNvSpPr>
                  <a:spLocks noEditPoints="1"/>
                </p:cNvSpPr>
                <p:nvPr/>
              </p:nvSpPr>
              <p:spPr bwMode="auto">
                <a:xfrm>
                  <a:off x="4089" y="1322"/>
                  <a:ext cx="38" cy="47"/>
                </a:xfrm>
                <a:custGeom>
                  <a:avLst/>
                  <a:gdLst>
                    <a:gd name="T0" fmla="*/ 0 w 70"/>
                    <a:gd name="T1" fmla="*/ 74 h 85"/>
                    <a:gd name="T2" fmla="*/ 0 w 70"/>
                    <a:gd name="T3" fmla="*/ 74 h 85"/>
                    <a:gd name="T4" fmla="*/ 49 w 70"/>
                    <a:gd name="T5" fmla="*/ 14 h 85"/>
                    <a:gd name="T6" fmla="*/ 4 w 70"/>
                    <a:gd name="T7" fmla="*/ 14 h 85"/>
                    <a:gd name="T8" fmla="*/ 4 w 70"/>
                    <a:gd name="T9" fmla="*/ 2 h 85"/>
                    <a:gd name="T10" fmla="*/ 68 w 70"/>
                    <a:gd name="T11" fmla="*/ 2 h 85"/>
                    <a:gd name="T12" fmla="*/ 68 w 70"/>
                    <a:gd name="T13" fmla="*/ 13 h 85"/>
                    <a:gd name="T14" fmla="*/ 19 w 70"/>
                    <a:gd name="T15" fmla="*/ 72 h 85"/>
                    <a:gd name="T16" fmla="*/ 70 w 70"/>
                    <a:gd name="T17" fmla="*/ 72 h 85"/>
                    <a:gd name="T18" fmla="*/ 70 w 70"/>
                    <a:gd name="T19" fmla="*/ 85 h 85"/>
                    <a:gd name="T20" fmla="*/ 0 w 70"/>
                    <a:gd name="T21" fmla="*/ 85 h 85"/>
                    <a:gd name="T22" fmla="*/ 0 w 70"/>
                    <a:gd name="T23" fmla="*/ 74 h 85"/>
                    <a:gd name="T24" fmla="*/ 36 w 70"/>
                    <a:gd name="T25" fmla="*/ 0 h 85"/>
                    <a:gd name="T26" fmla="*/ 36 w 70"/>
                    <a:gd name="T27" fmla="*/ 0 h 85"/>
                    <a:gd name="T28" fmla="*/ 36 w 70"/>
                    <a:gd name="T2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 h="85">
                      <a:moveTo>
                        <a:pt x="0" y="74"/>
                      </a:moveTo>
                      <a:lnTo>
                        <a:pt x="0" y="74"/>
                      </a:lnTo>
                      <a:lnTo>
                        <a:pt x="49" y="14"/>
                      </a:lnTo>
                      <a:lnTo>
                        <a:pt x="4" y="14"/>
                      </a:lnTo>
                      <a:lnTo>
                        <a:pt x="4" y="2"/>
                      </a:lnTo>
                      <a:lnTo>
                        <a:pt x="68" y="2"/>
                      </a:lnTo>
                      <a:lnTo>
                        <a:pt x="68" y="13"/>
                      </a:lnTo>
                      <a:lnTo>
                        <a:pt x="19" y="72"/>
                      </a:lnTo>
                      <a:lnTo>
                        <a:pt x="70" y="72"/>
                      </a:lnTo>
                      <a:lnTo>
                        <a:pt x="70" y="85"/>
                      </a:lnTo>
                      <a:lnTo>
                        <a:pt x="0" y="85"/>
                      </a:lnTo>
                      <a:lnTo>
                        <a:pt x="0" y="74"/>
                      </a:lnTo>
                      <a:close/>
                      <a:moveTo>
                        <a:pt x="36" y="0"/>
                      </a:moveTo>
                      <a:lnTo>
                        <a:pt x="36" y="0"/>
                      </a:lnTo>
                      <a:lnTo>
                        <a:pt x="36"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98" name="Freeform 190"/>
                <p:cNvSpPr>
                  <a:spLocks noEditPoints="1"/>
                </p:cNvSpPr>
                <p:nvPr/>
              </p:nvSpPr>
              <p:spPr bwMode="auto">
                <a:xfrm>
                  <a:off x="4135" y="1322"/>
                  <a:ext cx="42" cy="48"/>
                </a:xfrm>
                <a:custGeom>
                  <a:avLst/>
                  <a:gdLst>
                    <a:gd name="T0" fmla="*/ 15 w 79"/>
                    <a:gd name="T1" fmla="*/ 63 h 88"/>
                    <a:gd name="T2" fmla="*/ 15 w 79"/>
                    <a:gd name="T3" fmla="*/ 63 h 88"/>
                    <a:gd name="T4" fmla="*/ 19 w 79"/>
                    <a:gd name="T5" fmla="*/ 72 h 88"/>
                    <a:gd name="T6" fmla="*/ 30 w 79"/>
                    <a:gd name="T7" fmla="*/ 76 h 88"/>
                    <a:gd name="T8" fmla="*/ 44 w 79"/>
                    <a:gd name="T9" fmla="*/ 72 h 88"/>
                    <a:gd name="T10" fmla="*/ 56 w 79"/>
                    <a:gd name="T11" fmla="*/ 54 h 88"/>
                    <a:gd name="T12" fmla="*/ 56 w 79"/>
                    <a:gd name="T13" fmla="*/ 42 h 88"/>
                    <a:gd name="T14" fmla="*/ 49 w 79"/>
                    <a:gd name="T15" fmla="*/ 45 h 88"/>
                    <a:gd name="T16" fmla="*/ 41 w 79"/>
                    <a:gd name="T17" fmla="*/ 47 h 88"/>
                    <a:gd name="T18" fmla="*/ 33 w 79"/>
                    <a:gd name="T19" fmla="*/ 48 h 88"/>
                    <a:gd name="T20" fmla="*/ 21 w 79"/>
                    <a:gd name="T21" fmla="*/ 51 h 88"/>
                    <a:gd name="T22" fmla="*/ 15 w 79"/>
                    <a:gd name="T23" fmla="*/ 63 h 88"/>
                    <a:gd name="T24" fmla="*/ 15 w 79"/>
                    <a:gd name="T25" fmla="*/ 63 h 88"/>
                    <a:gd name="T26" fmla="*/ 49 w 79"/>
                    <a:gd name="T27" fmla="*/ 34 h 88"/>
                    <a:gd name="T28" fmla="*/ 49 w 79"/>
                    <a:gd name="T29" fmla="*/ 34 h 88"/>
                    <a:gd name="T30" fmla="*/ 55 w 79"/>
                    <a:gd name="T31" fmla="*/ 30 h 88"/>
                    <a:gd name="T32" fmla="*/ 56 w 79"/>
                    <a:gd name="T33" fmla="*/ 25 h 88"/>
                    <a:gd name="T34" fmla="*/ 51 w 79"/>
                    <a:gd name="T35" fmla="*/ 15 h 88"/>
                    <a:gd name="T36" fmla="*/ 36 w 79"/>
                    <a:gd name="T37" fmla="*/ 11 h 88"/>
                    <a:gd name="T38" fmla="*/ 21 w 79"/>
                    <a:gd name="T39" fmla="*/ 17 h 88"/>
                    <a:gd name="T40" fmla="*/ 18 w 79"/>
                    <a:gd name="T41" fmla="*/ 27 h 88"/>
                    <a:gd name="T42" fmla="*/ 5 w 79"/>
                    <a:gd name="T43" fmla="*/ 27 h 88"/>
                    <a:gd name="T44" fmla="*/ 15 w 79"/>
                    <a:gd name="T45" fmla="*/ 6 h 88"/>
                    <a:gd name="T46" fmla="*/ 37 w 79"/>
                    <a:gd name="T47" fmla="*/ 0 h 88"/>
                    <a:gd name="T48" fmla="*/ 61 w 79"/>
                    <a:gd name="T49" fmla="*/ 5 h 88"/>
                    <a:gd name="T50" fmla="*/ 70 w 79"/>
                    <a:gd name="T51" fmla="*/ 23 h 88"/>
                    <a:gd name="T52" fmla="*/ 70 w 79"/>
                    <a:gd name="T53" fmla="*/ 71 h 88"/>
                    <a:gd name="T54" fmla="*/ 71 w 79"/>
                    <a:gd name="T55" fmla="*/ 74 h 88"/>
                    <a:gd name="T56" fmla="*/ 74 w 79"/>
                    <a:gd name="T57" fmla="*/ 75 h 88"/>
                    <a:gd name="T58" fmla="*/ 76 w 79"/>
                    <a:gd name="T59" fmla="*/ 75 h 88"/>
                    <a:gd name="T60" fmla="*/ 79 w 79"/>
                    <a:gd name="T61" fmla="*/ 75 h 88"/>
                    <a:gd name="T62" fmla="*/ 79 w 79"/>
                    <a:gd name="T63" fmla="*/ 85 h 88"/>
                    <a:gd name="T64" fmla="*/ 74 w 79"/>
                    <a:gd name="T65" fmla="*/ 86 h 88"/>
                    <a:gd name="T66" fmla="*/ 69 w 79"/>
                    <a:gd name="T67" fmla="*/ 87 h 88"/>
                    <a:gd name="T68" fmla="*/ 59 w 79"/>
                    <a:gd name="T69" fmla="*/ 81 h 88"/>
                    <a:gd name="T70" fmla="*/ 56 w 79"/>
                    <a:gd name="T71" fmla="*/ 74 h 88"/>
                    <a:gd name="T72" fmla="*/ 44 w 79"/>
                    <a:gd name="T73" fmla="*/ 83 h 88"/>
                    <a:gd name="T74" fmla="*/ 27 w 79"/>
                    <a:gd name="T75" fmla="*/ 88 h 88"/>
                    <a:gd name="T76" fmla="*/ 8 w 79"/>
                    <a:gd name="T77" fmla="*/ 81 h 88"/>
                    <a:gd name="T78" fmla="*/ 0 w 79"/>
                    <a:gd name="T79" fmla="*/ 63 h 88"/>
                    <a:gd name="T80" fmla="*/ 8 w 79"/>
                    <a:gd name="T81" fmla="*/ 45 h 88"/>
                    <a:gd name="T82" fmla="*/ 26 w 79"/>
                    <a:gd name="T83" fmla="*/ 37 h 88"/>
                    <a:gd name="T84" fmla="*/ 49 w 79"/>
                    <a:gd name="T85" fmla="*/ 34 h 88"/>
                    <a:gd name="T86" fmla="*/ 37 w 79"/>
                    <a:gd name="T87" fmla="*/ 0 h 88"/>
                    <a:gd name="T88" fmla="*/ 37 w 79"/>
                    <a:gd name="T89" fmla="*/ 0 h 88"/>
                    <a:gd name="T90" fmla="*/ 37 w 79"/>
                    <a:gd name="T9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9" h="88">
                      <a:moveTo>
                        <a:pt x="15" y="63"/>
                      </a:moveTo>
                      <a:lnTo>
                        <a:pt x="15" y="63"/>
                      </a:lnTo>
                      <a:cubicBezTo>
                        <a:pt x="15" y="67"/>
                        <a:pt x="16" y="70"/>
                        <a:pt x="19" y="72"/>
                      </a:cubicBezTo>
                      <a:cubicBezTo>
                        <a:pt x="22" y="75"/>
                        <a:pt x="26" y="76"/>
                        <a:pt x="30" y="76"/>
                      </a:cubicBezTo>
                      <a:cubicBezTo>
                        <a:pt x="35" y="76"/>
                        <a:pt x="39" y="75"/>
                        <a:pt x="44" y="72"/>
                      </a:cubicBezTo>
                      <a:cubicBezTo>
                        <a:pt x="52" y="69"/>
                        <a:pt x="56" y="62"/>
                        <a:pt x="56" y="54"/>
                      </a:cubicBezTo>
                      <a:lnTo>
                        <a:pt x="56" y="42"/>
                      </a:lnTo>
                      <a:cubicBezTo>
                        <a:pt x="54" y="44"/>
                        <a:pt x="52" y="44"/>
                        <a:pt x="49" y="45"/>
                      </a:cubicBezTo>
                      <a:cubicBezTo>
                        <a:pt x="46" y="46"/>
                        <a:pt x="44" y="46"/>
                        <a:pt x="41" y="47"/>
                      </a:cubicBezTo>
                      <a:lnTo>
                        <a:pt x="33" y="48"/>
                      </a:lnTo>
                      <a:cubicBezTo>
                        <a:pt x="28" y="49"/>
                        <a:pt x="24" y="50"/>
                        <a:pt x="21" y="51"/>
                      </a:cubicBezTo>
                      <a:cubicBezTo>
                        <a:pt x="17" y="53"/>
                        <a:pt x="15" y="57"/>
                        <a:pt x="15" y="63"/>
                      </a:cubicBezTo>
                      <a:lnTo>
                        <a:pt x="15" y="63"/>
                      </a:lnTo>
                      <a:close/>
                      <a:moveTo>
                        <a:pt x="49" y="34"/>
                      </a:moveTo>
                      <a:lnTo>
                        <a:pt x="49" y="34"/>
                      </a:lnTo>
                      <a:cubicBezTo>
                        <a:pt x="52" y="34"/>
                        <a:pt x="54" y="33"/>
                        <a:pt x="55" y="30"/>
                      </a:cubicBezTo>
                      <a:cubicBezTo>
                        <a:pt x="56" y="29"/>
                        <a:pt x="56" y="27"/>
                        <a:pt x="56" y="25"/>
                      </a:cubicBezTo>
                      <a:cubicBezTo>
                        <a:pt x="56" y="20"/>
                        <a:pt x="54" y="17"/>
                        <a:pt x="51" y="15"/>
                      </a:cubicBezTo>
                      <a:cubicBezTo>
                        <a:pt x="48" y="13"/>
                        <a:pt x="43" y="11"/>
                        <a:pt x="36" y="11"/>
                      </a:cubicBezTo>
                      <a:cubicBezTo>
                        <a:pt x="29" y="11"/>
                        <a:pt x="24" y="13"/>
                        <a:pt x="21" y="17"/>
                      </a:cubicBezTo>
                      <a:cubicBezTo>
                        <a:pt x="19" y="20"/>
                        <a:pt x="18" y="23"/>
                        <a:pt x="18" y="27"/>
                      </a:cubicBezTo>
                      <a:lnTo>
                        <a:pt x="5" y="27"/>
                      </a:lnTo>
                      <a:cubicBezTo>
                        <a:pt x="5" y="17"/>
                        <a:pt x="8" y="10"/>
                        <a:pt x="15" y="6"/>
                      </a:cubicBezTo>
                      <a:cubicBezTo>
                        <a:pt x="21" y="2"/>
                        <a:pt x="28" y="0"/>
                        <a:pt x="37" y="0"/>
                      </a:cubicBezTo>
                      <a:cubicBezTo>
                        <a:pt x="47" y="0"/>
                        <a:pt x="55" y="2"/>
                        <a:pt x="61" y="5"/>
                      </a:cubicBezTo>
                      <a:cubicBezTo>
                        <a:pt x="67" y="9"/>
                        <a:pt x="70" y="15"/>
                        <a:pt x="70" y="23"/>
                      </a:cubicBezTo>
                      <a:lnTo>
                        <a:pt x="70" y="71"/>
                      </a:lnTo>
                      <a:cubicBezTo>
                        <a:pt x="70" y="72"/>
                        <a:pt x="70" y="73"/>
                        <a:pt x="71" y="74"/>
                      </a:cubicBezTo>
                      <a:cubicBezTo>
                        <a:pt x="71" y="75"/>
                        <a:pt x="72" y="75"/>
                        <a:pt x="74" y="75"/>
                      </a:cubicBezTo>
                      <a:cubicBezTo>
                        <a:pt x="75" y="75"/>
                        <a:pt x="76" y="75"/>
                        <a:pt x="76" y="75"/>
                      </a:cubicBezTo>
                      <a:cubicBezTo>
                        <a:pt x="77" y="75"/>
                        <a:pt x="78" y="75"/>
                        <a:pt x="79" y="75"/>
                      </a:cubicBezTo>
                      <a:lnTo>
                        <a:pt x="79" y="85"/>
                      </a:lnTo>
                      <a:cubicBezTo>
                        <a:pt x="77" y="86"/>
                        <a:pt x="75" y="86"/>
                        <a:pt x="74" y="86"/>
                      </a:cubicBezTo>
                      <a:cubicBezTo>
                        <a:pt x="73" y="87"/>
                        <a:pt x="71" y="87"/>
                        <a:pt x="69" y="87"/>
                      </a:cubicBezTo>
                      <a:cubicBezTo>
                        <a:pt x="65" y="87"/>
                        <a:pt x="61" y="85"/>
                        <a:pt x="59" y="81"/>
                      </a:cubicBezTo>
                      <a:cubicBezTo>
                        <a:pt x="58" y="80"/>
                        <a:pt x="57" y="77"/>
                        <a:pt x="56" y="74"/>
                      </a:cubicBezTo>
                      <a:cubicBezTo>
                        <a:pt x="54" y="78"/>
                        <a:pt x="49" y="81"/>
                        <a:pt x="44" y="83"/>
                      </a:cubicBezTo>
                      <a:cubicBezTo>
                        <a:pt x="39" y="86"/>
                        <a:pt x="33" y="88"/>
                        <a:pt x="27" y="88"/>
                      </a:cubicBezTo>
                      <a:cubicBezTo>
                        <a:pt x="19" y="88"/>
                        <a:pt x="13" y="85"/>
                        <a:pt x="8" y="81"/>
                      </a:cubicBezTo>
                      <a:cubicBezTo>
                        <a:pt x="3" y="76"/>
                        <a:pt x="0" y="70"/>
                        <a:pt x="0" y="63"/>
                      </a:cubicBezTo>
                      <a:cubicBezTo>
                        <a:pt x="0" y="55"/>
                        <a:pt x="3" y="49"/>
                        <a:pt x="8" y="45"/>
                      </a:cubicBezTo>
                      <a:cubicBezTo>
                        <a:pt x="12" y="41"/>
                        <a:pt x="19" y="38"/>
                        <a:pt x="26" y="37"/>
                      </a:cubicBezTo>
                      <a:lnTo>
                        <a:pt x="49" y="34"/>
                      </a:lnTo>
                      <a:close/>
                      <a:moveTo>
                        <a:pt x="37" y="0"/>
                      </a:moveTo>
                      <a:lnTo>
                        <a:pt x="37" y="0"/>
                      </a:lnTo>
                      <a:lnTo>
                        <a:pt x="37"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99" name="Freeform 191"/>
                <p:cNvSpPr>
                  <a:spLocks/>
                </p:cNvSpPr>
                <p:nvPr/>
              </p:nvSpPr>
              <p:spPr bwMode="auto">
                <a:xfrm>
                  <a:off x="4180" y="1312"/>
                  <a:ext cx="21" cy="57"/>
                </a:xfrm>
                <a:custGeom>
                  <a:avLst/>
                  <a:gdLst>
                    <a:gd name="T0" fmla="*/ 11 w 38"/>
                    <a:gd name="T1" fmla="*/ 0 h 108"/>
                    <a:gd name="T2" fmla="*/ 11 w 38"/>
                    <a:gd name="T3" fmla="*/ 0 h 108"/>
                    <a:gd name="T4" fmla="*/ 25 w 38"/>
                    <a:gd name="T5" fmla="*/ 0 h 108"/>
                    <a:gd name="T6" fmla="*/ 25 w 38"/>
                    <a:gd name="T7" fmla="*/ 24 h 108"/>
                    <a:gd name="T8" fmla="*/ 38 w 38"/>
                    <a:gd name="T9" fmla="*/ 24 h 108"/>
                    <a:gd name="T10" fmla="*/ 38 w 38"/>
                    <a:gd name="T11" fmla="*/ 35 h 108"/>
                    <a:gd name="T12" fmla="*/ 25 w 38"/>
                    <a:gd name="T13" fmla="*/ 35 h 108"/>
                    <a:gd name="T14" fmla="*/ 25 w 38"/>
                    <a:gd name="T15" fmla="*/ 89 h 108"/>
                    <a:gd name="T16" fmla="*/ 28 w 38"/>
                    <a:gd name="T17" fmla="*/ 95 h 108"/>
                    <a:gd name="T18" fmla="*/ 33 w 38"/>
                    <a:gd name="T19" fmla="*/ 96 h 108"/>
                    <a:gd name="T20" fmla="*/ 36 w 38"/>
                    <a:gd name="T21" fmla="*/ 96 h 108"/>
                    <a:gd name="T22" fmla="*/ 38 w 38"/>
                    <a:gd name="T23" fmla="*/ 96 h 108"/>
                    <a:gd name="T24" fmla="*/ 38 w 38"/>
                    <a:gd name="T25" fmla="*/ 107 h 108"/>
                    <a:gd name="T26" fmla="*/ 33 w 38"/>
                    <a:gd name="T27" fmla="*/ 108 h 108"/>
                    <a:gd name="T28" fmla="*/ 28 w 38"/>
                    <a:gd name="T29" fmla="*/ 108 h 108"/>
                    <a:gd name="T30" fmla="*/ 14 w 38"/>
                    <a:gd name="T31" fmla="*/ 103 h 108"/>
                    <a:gd name="T32" fmla="*/ 11 w 38"/>
                    <a:gd name="T33" fmla="*/ 90 h 108"/>
                    <a:gd name="T34" fmla="*/ 11 w 38"/>
                    <a:gd name="T35" fmla="*/ 35 h 108"/>
                    <a:gd name="T36" fmla="*/ 0 w 38"/>
                    <a:gd name="T37" fmla="*/ 35 h 108"/>
                    <a:gd name="T38" fmla="*/ 0 w 38"/>
                    <a:gd name="T39" fmla="*/ 24 h 108"/>
                    <a:gd name="T40" fmla="*/ 11 w 38"/>
                    <a:gd name="T41" fmla="*/ 24 h 108"/>
                    <a:gd name="T42" fmla="*/ 11 w 38"/>
                    <a:gd name="T4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108">
                      <a:moveTo>
                        <a:pt x="11" y="0"/>
                      </a:moveTo>
                      <a:lnTo>
                        <a:pt x="11" y="0"/>
                      </a:lnTo>
                      <a:lnTo>
                        <a:pt x="25" y="0"/>
                      </a:lnTo>
                      <a:lnTo>
                        <a:pt x="25" y="24"/>
                      </a:lnTo>
                      <a:lnTo>
                        <a:pt x="38" y="24"/>
                      </a:lnTo>
                      <a:lnTo>
                        <a:pt x="38" y="35"/>
                      </a:lnTo>
                      <a:lnTo>
                        <a:pt x="25" y="35"/>
                      </a:lnTo>
                      <a:lnTo>
                        <a:pt x="25" y="89"/>
                      </a:lnTo>
                      <a:cubicBezTo>
                        <a:pt x="25" y="92"/>
                        <a:pt x="26" y="94"/>
                        <a:pt x="28" y="95"/>
                      </a:cubicBezTo>
                      <a:cubicBezTo>
                        <a:pt x="29" y="96"/>
                        <a:pt x="31" y="96"/>
                        <a:pt x="33" y="96"/>
                      </a:cubicBezTo>
                      <a:cubicBezTo>
                        <a:pt x="34" y="96"/>
                        <a:pt x="35" y="96"/>
                        <a:pt x="36" y="96"/>
                      </a:cubicBezTo>
                      <a:cubicBezTo>
                        <a:pt x="36" y="96"/>
                        <a:pt x="37" y="96"/>
                        <a:pt x="38" y="96"/>
                      </a:cubicBezTo>
                      <a:lnTo>
                        <a:pt x="38" y="107"/>
                      </a:lnTo>
                      <a:cubicBezTo>
                        <a:pt x="37" y="107"/>
                        <a:pt x="35" y="108"/>
                        <a:pt x="33" y="108"/>
                      </a:cubicBezTo>
                      <a:cubicBezTo>
                        <a:pt x="32" y="108"/>
                        <a:pt x="30" y="108"/>
                        <a:pt x="28" y="108"/>
                      </a:cubicBezTo>
                      <a:cubicBezTo>
                        <a:pt x="21" y="108"/>
                        <a:pt x="17" y="106"/>
                        <a:pt x="14" y="103"/>
                      </a:cubicBezTo>
                      <a:cubicBezTo>
                        <a:pt x="12" y="100"/>
                        <a:pt x="11" y="95"/>
                        <a:pt x="11" y="90"/>
                      </a:cubicBezTo>
                      <a:lnTo>
                        <a:pt x="11" y="35"/>
                      </a:lnTo>
                      <a:lnTo>
                        <a:pt x="0" y="35"/>
                      </a:lnTo>
                      <a:lnTo>
                        <a:pt x="0" y="24"/>
                      </a:lnTo>
                      <a:lnTo>
                        <a:pt x="11" y="24"/>
                      </a:lnTo>
                      <a:lnTo>
                        <a:pt x="11" y="0"/>
                      </a:lnTo>
                      <a:close/>
                    </a:path>
                  </a:pathLst>
                </a:custGeom>
                <a:solidFill>
                  <a:srgbClr val="00B05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300" name="Freeform 192"/>
                <p:cNvSpPr>
                  <a:spLocks noEditPoints="1"/>
                </p:cNvSpPr>
                <p:nvPr/>
              </p:nvSpPr>
              <p:spPr bwMode="auto">
                <a:xfrm>
                  <a:off x="4209" y="1309"/>
                  <a:ext cx="9" cy="60"/>
                </a:xfrm>
                <a:custGeom>
                  <a:avLst/>
                  <a:gdLst>
                    <a:gd name="T0" fmla="*/ 0 w 14"/>
                    <a:gd name="T1" fmla="*/ 31 h 114"/>
                    <a:gd name="T2" fmla="*/ 0 w 14"/>
                    <a:gd name="T3" fmla="*/ 31 h 114"/>
                    <a:gd name="T4" fmla="*/ 14 w 14"/>
                    <a:gd name="T5" fmla="*/ 31 h 114"/>
                    <a:gd name="T6" fmla="*/ 14 w 14"/>
                    <a:gd name="T7" fmla="*/ 114 h 114"/>
                    <a:gd name="T8" fmla="*/ 0 w 14"/>
                    <a:gd name="T9" fmla="*/ 114 h 114"/>
                    <a:gd name="T10" fmla="*/ 0 w 14"/>
                    <a:gd name="T11" fmla="*/ 31 h 114"/>
                    <a:gd name="T12" fmla="*/ 0 w 14"/>
                    <a:gd name="T13" fmla="*/ 0 h 114"/>
                    <a:gd name="T14" fmla="*/ 0 w 14"/>
                    <a:gd name="T15" fmla="*/ 0 h 114"/>
                    <a:gd name="T16" fmla="*/ 14 w 14"/>
                    <a:gd name="T17" fmla="*/ 0 h 114"/>
                    <a:gd name="T18" fmla="*/ 14 w 14"/>
                    <a:gd name="T19" fmla="*/ 16 h 114"/>
                    <a:gd name="T20" fmla="*/ 0 w 14"/>
                    <a:gd name="T21" fmla="*/ 16 h 114"/>
                    <a:gd name="T22" fmla="*/ 0 w 14"/>
                    <a:gd name="T2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14">
                      <a:moveTo>
                        <a:pt x="0" y="31"/>
                      </a:moveTo>
                      <a:lnTo>
                        <a:pt x="0" y="31"/>
                      </a:lnTo>
                      <a:lnTo>
                        <a:pt x="14" y="31"/>
                      </a:lnTo>
                      <a:lnTo>
                        <a:pt x="14" y="114"/>
                      </a:lnTo>
                      <a:lnTo>
                        <a:pt x="0" y="114"/>
                      </a:lnTo>
                      <a:lnTo>
                        <a:pt x="0" y="31"/>
                      </a:lnTo>
                      <a:close/>
                      <a:moveTo>
                        <a:pt x="0" y="0"/>
                      </a:moveTo>
                      <a:lnTo>
                        <a:pt x="0" y="0"/>
                      </a:lnTo>
                      <a:lnTo>
                        <a:pt x="14" y="0"/>
                      </a:lnTo>
                      <a:lnTo>
                        <a:pt x="14" y="16"/>
                      </a:lnTo>
                      <a:lnTo>
                        <a:pt x="0" y="16"/>
                      </a:lnTo>
                      <a:lnTo>
                        <a:pt x="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301" name="Freeform 193"/>
                <p:cNvSpPr>
                  <a:spLocks noEditPoints="1"/>
                </p:cNvSpPr>
                <p:nvPr/>
              </p:nvSpPr>
              <p:spPr bwMode="auto">
                <a:xfrm>
                  <a:off x="4225" y="1322"/>
                  <a:ext cx="42" cy="48"/>
                </a:xfrm>
                <a:custGeom>
                  <a:avLst/>
                  <a:gdLst>
                    <a:gd name="T0" fmla="*/ 39 w 78"/>
                    <a:gd name="T1" fmla="*/ 77 h 89"/>
                    <a:gd name="T2" fmla="*/ 39 w 78"/>
                    <a:gd name="T3" fmla="*/ 77 h 89"/>
                    <a:gd name="T4" fmla="*/ 58 w 78"/>
                    <a:gd name="T5" fmla="*/ 66 h 89"/>
                    <a:gd name="T6" fmla="*/ 63 w 78"/>
                    <a:gd name="T7" fmla="*/ 43 h 89"/>
                    <a:gd name="T8" fmla="*/ 60 w 78"/>
                    <a:gd name="T9" fmla="*/ 24 h 89"/>
                    <a:gd name="T10" fmla="*/ 39 w 78"/>
                    <a:gd name="T11" fmla="*/ 12 h 89"/>
                    <a:gd name="T12" fmla="*/ 21 w 78"/>
                    <a:gd name="T13" fmla="*/ 22 h 89"/>
                    <a:gd name="T14" fmla="*/ 15 w 78"/>
                    <a:gd name="T15" fmla="*/ 46 h 89"/>
                    <a:gd name="T16" fmla="*/ 21 w 78"/>
                    <a:gd name="T17" fmla="*/ 68 h 89"/>
                    <a:gd name="T18" fmla="*/ 39 w 78"/>
                    <a:gd name="T19" fmla="*/ 77 h 89"/>
                    <a:gd name="T20" fmla="*/ 39 w 78"/>
                    <a:gd name="T21" fmla="*/ 77 h 89"/>
                    <a:gd name="T22" fmla="*/ 40 w 78"/>
                    <a:gd name="T23" fmla="*/ 0 h 89"/>
                    <a:gd name="T24" fmla="*/ 40 w 78"/>
                    <a:gd name="T25" fmla="*/ 0 h 89"/>
                    <a:gd name="T26" fmla="*/ 67 w 78"/>
                    <a:gd name="T27" fmla="*/ 11 h 89"/>
                    <a:gd name="T28" fmla="*/ 78 w 78"/>
                    <a:gd name="T29" fmla="*/ 42 h 89"/>
                    <a:gd name="T30" fmla="*/ 68 w 78"/>
                    <a:gd name="T31" fmla="*/ 76 h 89"/>
                    <a:gd name="T32" fmla="*/ 38 w 78"/>
                    <a:gd name="T33" fmla="*/ 89 h 89"/>
                    <a:gd name="T34" fmla="*/ 11 w 78"/>
                    <a:gd name="T35" fmla="*/ 77 h 89"/>
                    <a:gd name="T36" fmla="*/ 0 w 78"/>
                    <a:gd name="T37" fmla="*/ 46 h 89"/>
                    <a:gd name="T38" fmla="*/ 11 w 78"/>
                    <a:gd name="T39" fmla="*/ 13 h 89"/>
                    <a:gd name="T40" fmla="*/ 40 w 78"/>
                    <a:gd name="T41" fmla="*/ 0 h 89"/>
                    <a:gd name="T42" fmla="*/ 40 w 78"/>
                    <a:gd name="T43" fmla="*/ 0 h 89"/>
                    <a:gd name="T44" fmla="*/ 39 w 78"/>
                    <a:gd name="T45" fmla="*/ 1 h 89"/>
                    <a:gd name="T46" fmla="*/ 39 w 78"/>
                    <a:gd name="T47" fmla="*/ 1 h 89"/>
                    <a:gd name="T48" fmla="*/ 39 w 78"/>
                    <a:gd name="T49" fmla="*/ 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 h="89">
                      <a:moveTo>
                        <a:pt x="39" y="77"/>
                      </a:moveTo>
                      <a:lnTo>
                        <a:pt x="39" y="77"/>
                      </a:lnTo>
                      <a:cubicBezTo>
                        <a:pt x="48" y="77"/>
                        <a:pt x="55" y="73"/>
                        <a:pt x="58" y="66"/>
                      </a:cubicBezTo>
                      <a:cubicBezTo>
                        <a:pt x="62" y="59"/>
                        <a:pt x="63" y="51"/>
                        <a:pt x="63" y="43"/>
                      </a:cubicBezTo>
                      <a:cubicBezTo>
                        <a:pt x="63" y="35"/>
                        <a:pt x="62" y="29"/>
                        <a:pt x="60" y="24"/>
                      </a:cubicBezTo>
                      <a:cubicBezTo>
                        <a:pt x="56" y="16"/>
                        <a:pt x="49" y="12"/>
                        <a:pt x="39" y="12"/>
                      </a:cubicBezTo>
                      <a:cubicBezTo>
                        <a:pt x="31" y="12"/>
                        <a:pt x="25" y="16"/>
                        <a:pt x="21" y="22"/>
                      </a:cubicBezTo>
                      <a:cubicBezTo>
                        <a:pt x="17" y="29"/>
                        <a:pt x="15" y="37"/>
                        <a:pt x="15" y="46"/>
                      </a:cubicBezTo>
                      <a:cubicBezTo>
                        <a:pt x="15" y="55"/>
                        <a:pt x="17" y="62"/>
                        <a:pt x="21" y="68"/>
                      </a:cubicBezTo>
                      <a:cubicBezTo>
                        <a:pt x="25" y="74"/>
                        <a:pt x="31" y="77"/>
                        <a:pt x="39" y="77"/>
                      </a:cubicBezTo>
                      <a:lnTo>
                        <a:pt x="39" y="77"/>
                      </a:lnTo>
                      <a:close/>
                      <a:moveTo>
                        <a:pt x="40" y="0"/>
                      </a:moveTo>
                      <a:lnTo>
                        <a:pt x="40" y="0"/>
                      </a:lnTo>
                      <a:cubicBezTo>
                        <a:pt x="50" y="0"/>
                        <a:pt x="59" y="4"/>
                        <a:pt x="67" y="11"/>
                      </a:cubicBezTo>
                      <a:cubicBezTo>
                        <a:pt x="74" y="18"/>
                        <a:pt x="78" y="29"/>
                        <a:pt x="78" y="42"/>
                      </a:cubicBezTo>
                      <a:cubicBezTo>
                        <a:pt x="78" y="56"/>
                        <a:pt x="75" y="67"/>
                        <a:pt x="68" y="76"/>
                      </a:cubicBezTo>
                      <a:cubicBezTo>
                        <a:pt x="62" y="84"/>
                        <a:pt x="52" y="89"/>
                        <a:pt x="38" y="89"/>
                      </a:cubicBezTo>
                      <a:cubicBezTo>
                        <a:pt x="26" y="89"/>
                        <a:pt x="17" y="85"/>
                        <a:pt x="11" y="77"/>
                      </a:cubicBezTo>
                      <a:cubicBezTo>
                        <a:pt x="4" y="69"/>
                        <a:pt x="0" y="59"/>
                        <a:pt x="0" y="46"/>
                      </a:cubicBezTo>
                      <a:cubicBezTo>
                        <a:pt x="0" y="32"/>
                        <a:pt x="4" y="21"/>
                        <a:pt x="11" y="13"/>
                      </a:cubicBezTo>
                      <a:cubicBezTo>
                        <a:pt x="18" y="4"/>
                        <a:pt x="28" y="0"/>
                        <a:pt x="40" y="0"/>
                      </a:cubicBezTo>
                      <a:lnTo>
                        <a:pt x="40" y="0"/>
                      </a:lnTo>
                      <a:close/>
                      <a:moveTo>
                        <a:pt x="39" y="1"/>
                      </a:moveTo>
                      <a:lnTo>
                        <a:pt x="39" y="1"/>
                      </a:lnTo>
                      <a:lnTo>
                        <a:pt x="39" y="1"/>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302" name="Freeform 194"/>
                <p:cNvSpPr>
                  <a:spLocks noEditPoints="1"/>
                </p:cNvSpPr>
                <p:nvPr/>
              </p:nvSpPr>
              <p:spPr bwMode="auto">
                <a:xfrm>
                  <a:off x="4276" y="1322"/>
                  <a:ext cx="39" cy="47"/>
                </a:xfrm>
                <a:custGeom>
                  <a:avLst/>
                  <a:gdLst>
                    <a:gd name="T0" fmla="*/ 0 w 68"/>
                    <a:gd name="T1" fmla="*/ 2 h 85"/>
                    <a:gd name="T2" fmla="*/ 0 w 68"/>
                    <a:gd name="T3" fmla="*/ 2 h 85"/>
                    <a:gd name="T4" fmla="*/ 13 w 68"/>
                    <a:gd name="T5" fmla="*/ 2 h 85"/>
                    <a:gd name="T6" fmla="*/ 13 w 68"/>
                    <a:gd name="T7" fmla="*/ 13 h 85"/>
                    <a:gd name="T8" fmla="*/ 26 w 68"/>
                    <a:gd name="T9" fmla="*/ 3 h 85"/>
                    <a:gd name="T10" fmla="*/ 41 w 68"/>
                    <a:gd name="T11" fmla="*/ 0 h 85"/>
                    <a:gd name="T12" fmla="*/ 65 w 68"/>
                    <a:gd name="T13" fmla="*/ 12 h 85"/>
                    <a:gd name="T14" fmla="*/ 68 w 68"/>
                    <a:gd name="T15" fmla="*/ 31 h 85"/>
                    <a:gd name="T16" fmla="*/ 68 w 68"/>
                    <a:gd name="T17" fmla="*/ 85 h 85"/>
                    <a:gd name="T18" fmla="*/ 54 w 68"/>
                    <a:gd name="T19" fmla="*/ 85 h 85"/>
                    <a:gd name="T20" fmla="*/ 54 w 68"/>
                    <a:gd name="T21" fmla="*/ 32 h 85"/>
                    <a:gd name="T22" fmla="*/ 51 w 68"/>
                    <a:gd name="T23" fmla="*/ 20 h 85"/>
                    <a:gd name="T24" fmla="*/ 38 w 68"/>
                    <a:gd name="T25" fmla="*/ 12 h 85"/>
                    <a:gd name="T26" fmla="*/ 30 w 68"/>
                    <a:gd name="T27" fmla="*/ 13 h 85"/>
                    <a:gd name="T28" fmla="*/ 20 w 68"/>
                    <a:gd name="T29" fmla="*/ 20 h 85"/>
                    <a:gd name="T30" fmla="*/ 15 w 68"/>
                    <a:gd name="T31" fmla="*/ 29 h 85"/>
                    <a:gd name="T32" fmla="*/ 14 w 68"/>
                    <a:gd name="T33" fmla="*/ 41 h 85"/>
                    <a:gd name="T34" fmla="*/ 14 w 68"/>
                    <a:gd name="T35" fmla="*/ 85 h 85"/>
                    <a:gd name="T36" fmla="*/ 0 w 68"/>
                    <a:gd name="T37" fmla="*/ 85 h 85"/>
                    <a:gd name="T38" fmla="*/ 0 w 68"/>
                    <a:gd name="T39" fmla="*/ 2 h 85"/>
                    <a:gd name="T40" fmla="*/ 33 w 68"/>
                    <a:gd name="T41" fmla="*/ 0 h 85"/>
                    <a:gd name="T42" fmla="*/ 33 w 68"/>
                    <a:gd name="T43" fmla="*/ 0 h 85"/>
                    <a:gd name="T44" fmla="*/ 33 w 68"/>
                    <a:gd name="T4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8" h="85">
                      <a:moveTo>
                        <a:pt x="0" y="2"/>
                      </a:moveTo>
                      <a:lnTo>
                        <a:pt x="0" y="2"/>
                      </a:lnTo>
                      <a:lnTo>
                        <a:pt x="13" y="2"/>
                      </a:lnTo>
                      <a:lnTo>
                        <a:pt x="13" y="13"/>
                      </a:lnTo>
                      <a:cubicBezTo>
                        <a:pt x="17" y="9"/>
                        <a:pt x="22" y="5"/>
                        <a:pt x="26" y="3"/>
                      </a:cubicBezTo>
                      <a:cubicBezTo>
                        <a:pt x="30" y="1"/>
                        <a:pt x="35" y="0"/>
                        <a:pt x="41" y="0"/>
                      </a:cubicBezTo>
                      <a:cubicBezTo>
                        <a:pt x="52" y="0"/>
                        <a:pt x="60" y="4"/>
                        <a:pt x="65" y="12"/>
                      </a:cubicBezTo>
                      <a:cubicBezTo>
                        <a:pt x="67" y="17"/>
                        <a:pt x="68" y="23"/>
                        <a:pt x="68" y="31"/>
                      </a:cubicBezTo>
                      <a:lnTo>
                        <a:pt x="68" y="85"/>
                      </a:lnTo>
                      <a:lnTo>
                        <a:pt x="54" y="85"/>
                      </a:lnTo>
                      <a:lnTo>
                        <a:pt x="54" y="32"/>
                      </a:lnTo>
                      <a:cubicBezTo>
                        <a:pt x="54" y="27"/>
                        <a:pt x="53" y="23"/>
                        <a:pt x="51" y="20"/>
                      </a:cubicBezTo>
                      <a:cubicBezTo>
                        <a:pt x="49" y="15"/>
                        <a:pt x="44" y="12"/>
                        <a:pt x="38" y="12"/>
                      </a:cubicBezTo>
                      <a:cubicBezTo>
                        <a:pt x="35" y="12"/>
                        <a:pt x="32" y="13"/>
                        <a:pt x="30" y="13"/>
                      </a:cubicBezTo>
                      <a:cubicBezTo>
                        <a:pt x="26" y="15"/>
                        <a:pt x="23" y="17"/>
                        <a:pt x="20" y="20"/>
                      </a:cubicBezTo>
                      <a:cubicBezTo>
                        <a:pt x="17" y="23"/>
                        <a:pt x="16" y="26"/>
                        <a:pt x="15" y="29"/>
                      </a:cubicBezTo>
                      <a:cubicBezTo>
                        <a:pt x="14" y="32"/>
                        <a:pt x="14" y="36"/>
                        <a:pt x="14" y="41"/>
                      </a:cubicBezTo>
                      <a:lnTo>
                        <a:pt x="14" y="85"/>
                      </a:lnTo>
                      <a:lnTo>
                        <a:pt x="0" y="85"/>
                      </a:lnTo>
                      <a:lnTo>
                        <a:pt x="0" y="2"/>
                      </a:lnTo>
                      <a:close/>
                      <a:moveTo>
                        <a:pt x="33" y="0"/>
                      </a:moveTo>
                      <a:lnTo>
                        <a:pt x="33" y="0"/>
                      </a:lnTo>
                      <a:lnTo>
                        <a:pt x="33"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303" name="Freeform 195"/>
                <p:cNvSpPr>
                  <a:spLocks noEditPoints="1"/>
                </p:cNvSpPr>
                <p:nvPr/>
              </p:nvSpPr>
              <p:spPr bwMode="auto">
                <a:xfrm>
                  <a:off x="2541" y="3654"/>
                  <a:ext cx="621" cy="202"/>
                </a:xfrm>
                <a:custGeom>
                  <a:avLst/>
                  <a:gdLst>
                    <a:gd name="T0" fmla="*/ 0 w 1134"/>
                    <a:gd name="T1" fmla="*/ 0 h 378"/>
                    <a:gd name="T2" fmla="*/ 0 w 1134"/>
                    <a:gd name="T3" fmla="*/ 0 h 378"/>
                    <a:gd name="T4" fmla="*/ 1134 w 1134"/>
                    <a:gd name="T5" fmla="*/ 0 h 378"/>
                    <a:gd name="T6" fmla="*/ 1134 w 1134"/>
                    <a:gd name="T7" fmla="*/ 378 h 378"/>
                    <a:gd name="T8" fmla="*/ 0 w 1134"/>
                    <a:gd name="T9" fmla="*/ 378 h 378"/>
                    <a:gd name="T10" fmla="*/ 0 w 1134"/>
                    <a:gd name="T11" fmla="*/ 0 h 378"/>
                    <a:gd name="T12" fmla="*/ 0 w 1134"/>
                    <a:gd name="T13" fmla="*/ 0 h 378"/>
                    <a:gd name="T14" fmla="*/ 0 w 1134"/>
                    <a:gd name="T15" fmla="*/ 0 h 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4" h="378">
                      <a:moveTo>
                        <a:pt x="0" y="0"/>
                      </a:moveTo>
                      <a:lnTo>
                        <a:pt x="0" y="0"/>
                      </a:lnTo>
                      <a:lnTo>
                        <a:pt x="1134" y="0"/>
                      </a:lnTo>
                      <a:lnTo>
                        <a:pt x="1134" y="378"/>
                      </a:lnTo>
                      <a:lnTo>
                        <a:pt x="0" y="378"/>
                      </a:lnTo>
                      <a:lnTo>
                        <a:pt x="0" y="0"/>
                      </a:lnTo>
                      <a:close/>
                      <a:moveTo>
                        <a:pt x="0" y="0"/>
                      </a:moveTo>
                      <a:lnTo>
                        <a:pt x="0" y="0"/>
                      </a:lnTo>
                      <a:close/>
                    </a:path>
                  </a:pathLst>
                </a:custGeom>
                <a:solidFill>
                  <a:schemeClr val="bg1"/>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304" name="Freeform 196"/>
                <p:cNvSpPr>
                  <a:spLocks noEditPoints="1"/>
                </p:cNvSpPr>
                <p:nvPr/>
              </p:nvSpPr>
              <p:spPr bwMode="auto">
                <a:xfrm>
                  <a:off x="2546" y="3654"/>
                  <a:ext cx="621" cy="200"/>
                </a:xfrm>
                <a:custGeom>
                  <a:avLst/>
                  <a:gdLst>
                    <a:gd name="T0" fmla="*/ 0 w 1133"/>
                    <a:gd name="T1" fmla="*/ 3 h 376"/>
                    <a:gd name="T2" fmla="*/ 0 w 1133"/>
                    <a:gd name="T3" fmla="*/ 3 h 376"/>
                    <a:gd name="T4" fmla="*/ 1133 w 1133"/>
                    <a:gd name="T5" fmla="*/ 3 h 376"/>
                    <a:gd name="T6" fmla="*/ 1133 w 1133"/>
                    <a:gd name="T7" fmla="*/ 376 h 376"/>
                    <a:gd name="T8" fmla="*/ 0 w 1133"/>
                    <a:gd name="T9" fmla="*/ 376 h 376"/>
                    <a:gd name="T10" fmla="*/ 0 w 1133"/>
                    <a:gd name="T11" fmla="*/ 3 h 376"/>
                    <a:gd name="T12" fmla="*/ 0 w 1133"/>
                    <a:gd name="T13" fmla="*/ 0 h 376"/>
                    <a:gd name="T14" fmla="*/ 0 w 1133"/>
                    <a:gd name="T15" fmla="*/ 0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3" h="376">
                      <a:moveTo>
                        <a:pt x="0" y="3"/>
                      </a:moveTo>
                      <a:lnTo>
                        <a:pt x="0" y="3"/>
                      </a:lnTo>
                      <a:lnTo>
                        <a:pt x="1133" y="3"/>
                      </a:lnTo>
                      <a:lnTo>
                        <a:pt x="1133" y="376"/>
                      </a:lnTo>
                      <a:lnTo>
                        <a:pt x="0" y="376"/>
                      </a:lnTo>
                      <a:lnTo>
                        <a:pt x="0" y="3"/>
                      </a:lnTo>
                      <a:close/>
                      <a:moveTo>
                        <a:pt x="0" y="0"/>
                      </a:moveTo>
                      <a:lnTo>
                        <a:pt x="0" y="0"/>
                      </a:lnTo>
                      <a:close/>
                    </a:path>
                  </a:pathLst>
                </a:custGeom>
                <a:noFill/>
                <a:ln w="11113" cap="rnd">
                  <a:solidFill>
                    <a:srgbClr val="000000"/>
                  </a:solidFill>
                  <a:prstDash val="solid"/>
                  <a:round/>
                  <a:headEnd/>
                  <a:tailEnd/>
                </a:ln>
                <a:extLst/>
              </p:spPr>
              <p:txBody>
                <a:bodyPr lIns="68580" tIns="34290" rIns="68580" bIns="34290"/>
                <a:lstStyle/>
                <a:p>
                  <a:pPr>
                    <a:defRPr/>
                  </a:pPr>
                  <a:endParaRPr lang="en-US" sz="1350">
                    <a:solidFill>
                      <a:prstClr val="black"/>
                    </a:solidFill>
                    <a:latin typeface="Calibri" panose="020F0502020204030204"/>
                  </a:endParaRPr>
                </a:p>
              </p:txBody>
            </p:sp>
            <p:sp>
              <p:nvSpPr>
                <p:cNvPr id="305" name="Freeform 197"/>
                <p:cNvSpPr>
                  <a:spLocks noEditPoints="1"/>
                </p:cNvSpPr>
                <p:nvPr/>
              </p:nvSpPr>
              <p:spPr bwMode="auto">
                <a:xfrm>
                  <a:off x="2645" y="3721"/>
                  <a:ext cx="38" cy="60"/>
                </a:xfrm>
                <a:custGeom>
                  <a:avLst/>
                  <a:gdLst>
                    <a:gd name="T0" fmla="*/ 11 w 67"/>
                    <a:gd name="T1" fmla="*/ 19 h 115"/>
                    <a:gd name="T2" fmla="*/ 11 w 67"/>
                    <a:gd name="T3" fmla="*/ 19 h 115"/>
                    <a:gd name="T4" fmla="*/ 14 w 67"/>
                    <a:gd name="T5" fmla="*/ 7 h 115"/>
                    <a:gd name="T6" fmla="*/ 33 w 67"/>
                    <a:gd name="T7" fmla="*/ 0 h 115"/>
                    <a:gd name="T8" fmla="*/ 36 w 67"/>
                    <a:gd name="T9" fmla="*/ 0 h 115"/>
                    <a:gd name="T10" fmla="*/ 39 w 67"/>
                    <a:gd name="T11" fmla="*/ 0 h 115"/>
                    <a:gd name="T12" fmla="*/ 39 w 67"/>
                    <a:gd name="T13" fmla="*/ 13 h 115"/>
                    <a:gd name="T14" fmla="*/ 36 w 67"/>
                    <a:gd name="T15" fmla="*/ 12 h 115"/>
                    <a:gd name="T16" fmla="*/ 34 w 67"/>
                    <a:gd name="T17" fmla="*/ 12 h 115"/>
                    <a:gd name="T18" fmla="*/ 27 w 67"/>
                    <a:gd name="T19" fmla="*/ 16 h 115"/>
                    <a:gd name="T20" fmla="*/ 25 w 67"/>
                    <a:gd name="T21" fmla="*/ 32 h 115"/>
                    <a:gd name="T22" fmla="*/ 39 w 67"/>
                    <a:gd name="T23" fmla="*/ 32 h 115"/>
                    <a:gd name="T24" fmla="*/ 39 w 67"/>
                    <a:gd name="T25" fmla="*/ 44 h 115"/>
                    <a:gd name="T26" fmla="*/ 25 w 67"/>
                    <a:gd name="T27" fmla="*/ 44 h 115"/>
                    <a:gd name="T28" fmla="*/ 25 w 67"/>
                    <a:gd name="T29" fmla="*/ 115 h 115"/>
                    <a:gd name="T30" fmla="*/ 11 w 67"/>
                    <a:gd name="T31" fmla="*/ 115 h 115"/>
                    <a:gd name="T32" fmla="*/ 11 w 67"/>
                    <a:gd name="T33" fmla="*/ 44 h 115"/>
                    <a:gd name="T34" fmla="*/ 0 w 67"/>
                    <a:gd name="T35" fmla="*/ 44 h 115"/>
                    <a:gd name="T36" fmla="*/ 0 w 67"/>
                    <a:gd name="T37" fmla="*/ 32 h 115"/>
                    <a:gd name="T38" fmla="*/ 11 w 67"/>
                    <a:gd name="T39" fmla="*/ 32 h 115"/>
                    <a:gd name="T40" fmla="*/ 11 w 67"/>
                    <a:gd name="T41" fmla="*/ 19 h 115"/>
                    <a:gd name="T42" fmla="*/ 53 w 67"/>
                    <a:gd name="T43" fmla="*/ 17 h 115"/>
                    <a:gd name="T44" fmla="*/ 53 w 67"/>
                    <a:gd name="T45" fmla="*/ 17 h 115"/>
                    <a:gd name="T46" fmla="*/ 53 w 67"/>
                    <a:gd name="T47" fmla="*/ 1 h 115"/>
                    <a:gd name="T48" fmla="*/ 67 w 67"/>
                    <a:gd name="T49" fmla="*/ 1 h 115"/>
                    <a:gd name="T50" fmla="*/ 67 w 67"/>
                    <a:gd name="T51" fmla="*/ 17 h 115"/>
                    <a:gd name="T52" fmla="*/ 53 w 67"/>
                    <a:gd name="T53" fmla="*/ 17 h 115"/>
                    <a:gd name="T54" fmla="*/ 53 w 67"/>
                    <a:gd name="T55" fmla="*/ 32 h 115"/>
                    <a:gd name="T56" fmla="*/ 53 w 67"/>
                    <a:gd name="T57" fmla="*/ 32 h 115"/>
                    <a:gd name="T58" fmla="*/ 67 w 67"/>
                    <a:gd name="T59" fmla="*/ 32 h 115"/>
                    <a:gd name="T60" fmla="*/ 67 w 67"/>
                    <a:gd name="T61" fmla="*/ 115 h 115"/>
                    <a:gd name="T62" fmla="*/ 53 w 67"/>
                    <a:gd name="T63" fmla="*/ 115 h 115"/>
                    <a:gd name="T64" fmla="*/ 53 w 67"/>
                    <a:gd name="T65" fmla="*/ 3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 h="115">
                      <a:moveTo>
                        <a:pt x="11" y="19"/>
                      </a:moveTo>
                      <a:lnTo>
                        <a:pt x="11" y="19"/>
                      </a:lnTo>
                      <a:cubicBezTo>
                        <a:pt x="12" y="14"/>
                        <a:pt x="13" y="9"/>
                        <a:pt x="14" y="7"/>
                      </a:cubicBezTo>
                      <a:cubicBezTo>
                        <a:pt x="18" y="2"/>
                        <a:pt x="24" y="0"/>
                        <a:pt x="33" y="0"/>
                      </a:cubicBezTo>
                      <a:cubicBezTo>
                        <a:pt x="34" y="0"/>
                        <a:pt x="35" y="0"/>
                        <a:pt x="36" y="0"/>
                      </a:cubicBezTo>
                      <a:cubicBezTo>
                        <a:pt x="37" y="0"/>
                        <a:pt x="38" y="0"/>
                        <a:pt x="39" y="0"/>
                      </a:cubicBezTo>
                      <a:lnTo>
                        <a:pt x="39" y="13"/>
                      </a:lnTo>
                      <a:cubicBezTo>
                        <a:pt x="38" y="13"/>
                        <a:pt x="37" y="12"/>
                        <a:pt x="36" y="12"/>
                      </a:cubicBezTo>
                      <a:cubicBezTo>
                        <a:pt x="35" y="12"/>
                        <a:pt x="35" y="12"/>
                        <a:pt x="34" y="12"/>
                      </a:cubicBezTo>
                      <a:cubicBezTo>
                        <a:pt x="30" y="12"/>
                        <a:pt x="28" y="13"/>
                        <a:pt x="27" y="16"/>
                      </a:cubicBezTo>
                      <a:cubicBezTo>
                        <a:pt x="26" y="18"/>
                        <a:pt x="25" y="23"/>
                        <a:pt x="25" y="32"/>
                      </a:cubicBezTo>
                      <a:lnTo>
                        <a:pt x="39" y="32"/>
                      </a:lnTo>
                      <a:lnTo>
                        <a:pt x="39" y="44"/>
                      </a:lnTo>
                      <a:lnTo>
                        <a:pt x="25" y="44"/>
                      </a:lnTo>
                      <a:lnTo>
                        <a:pt x="25" y="115"/>
                      </a:lnTo>
                      <a:lnTo>
                        <a:pt x="11" y="115"/>
                      </a:lnTo>
                      <a:lnTo>
                        <a:pt x="11" y="44"/>
                      </a:lnTo>
                      <a:lnTo>
                        <a:pt x="0" y="44"/>
                      </a:lnTo>
                      <a:lnTo>
                        <a:pt x="0" y="32"/>
                      </a:lnTo>
                      <a:lnTo>
                        <a:pt x="11" y="32"/>
                      </a:lnTo>
                      <a:lnTo>
                        <a:pt x="11" y="19"/>
                      </a:lnTo>
                      <a:close/>
                      <a:moveTo>
                        <a:pt x="53" y="17"/>
                      </a:moveTo>
                      <a:lnTo>
                        <a:pt x="53" y="17"/>
                      </a:lnTo>
                      <a:lnTo>
                        <a:pt x="53" y="1"/>
                      </a:lnTo>
                      <a:lnTo>
                        <a:pt x="67" y="1"/>
                      </a:lnTo>
                      <a:lnTo>
                        <a:pt x="67" y="17"/>
                      </a:lnTo>
                      <a:lnTo>
                        <a:pt x="53" y="17"/>
                      </a:lnTo>
                      <a:close/>
                      <a:moveTo>
                        <a:pt x="53" y="32"/>
                      </a:moveTo>
                      <a:lnTo>
                        <a:pt x="53" y="32"/>
                      </a:lnTo>
                      <a:lnTo>
                        <a:pt x="67" y="32"/>
                      </a:lnTo>
                      <a:lnTo>
                        <a:pt x="67" y="115"/>
                      </a:lnTo>
                      <a:lnTo>
                        <a:pt x="53" y="115"/>
                      </a:lnTo>
                      <a:lnTo>
                        <a:pt x="53" y="32"/>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306" name="Freeform 198"/>
                <p:cNvSpPr>
                  <a:spLocks/>
                </p:cNvSpPr>
                <p:nvPr/>
              </p:nvSpPr>
              <p:spPr bwMode="auto">
                <a:xfrm>
                  <a:off x="2694" y="3721"/>
                  <a:ext cx="9" cy="60"/>
                </a:xfrm>
                <a:custGeom>
                  <a:avLst/>
                  <a:gdLst>
                    <a:gd name="T0" fmla="*/ 0 w 14"/>
                    <a:gd name="T1" fmla="*/ 0 h 114"/>
                    <a:gd name="T2" fmla="*/ 0 w 14"/>
                    <a:gd name="T3" fmla="*/ 0 h 114"/>
                    <a:gd name="T4" fmla="*/ 14 w 14"/>
                    <a:gd name="T5" fmla="*/ 0 h 114"/>
                    <a:gd name="T6" fmla="*/ 14 w 14"/>
                    <a:gd name="T7" fmla="*/ 114 h 114"/>
                    <a:gd name="T8" fmla="*/ 0 w 14"/>
                    <a:gd name="T9" fmla="*/ 114 h 114"/>
                    <a:gd name="T10" fmla="*/ 0 w 14"/>
                    <a:gd name="T11" fmla="*/ 0 h 114"/>
                  </a:gdLst>
                  <a:ahLst/>
                  <a:cxnLst>
                    <a:cxn ang="0">
                      <a:pos x="T0" y="T1"/>
                    </a:cxn>
                    <a:cxn ang="0">
                      <a:pos x="T2" y="T3"/>
                    </a:cxn>
                    <a:cxn ang="0">
                      <a:pos x="T4" y="T5"/>
                    </a:cxn>
                    <a:cxn ang="0">
                      <a:pos x="T6" y="T7"/>
                    </a:cxn>
                    <a:cxn ang="0">
                      <a:pos x="T8" y="T9"/>
                    </a:cxn>
                    <a:cxn ang="0">
                      <a:pos x="T10" y="T11"/>
                    </a:cxn>
                  </a:cxnLst>
                  <a:rect l="0" t="0" r="r" b="b"/>
                  <a:pathLst>
                    <a:path w="14" h="114">
                      <a:moveTo>
                        <a:pt x="0" y="0"/>
                      </a:moveTo>
                      <a:lnTo>
                        <a:pt x="0" y="0"/>
                      </a:lnTo>
                      <a:lnTo>
                        <a:pt x="14" y="0"/>
                      </a:lnTo>
                      <a:lnTo>
                        <a:pt x="14" y="114"/>
                      </a:lnTo>
                      <a:lnTo>
                        <a:pt x="0" y="114"/>
                      </a:lnTo>
                      <a:lnTo>
                        <a:pt x="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307" name="Freeform 199"/>
                <p:cNvSpPr>
                  <a:spLocks noEditPoints="1"/>
                </p:cNvSpPr>
                <p:nvPr/>
              </p:nvSpPr>
              <p:spPr bwMode="auto">
                <a:xfrm>
                  <a:off x="2710" y="3737"/>
                  <a:ext cx="42" cy="48"/>
                </a:xfrm>
                <a:custGeom>
                  <a:avLst/>
                  <a:gdLst>
                    <a:gd name="T0" fmla="*/ 39 w 76"/>
                    <a:gd name="T1" fmla="*/ 0 h 88"/>
                    <a:gd name="T2" fmla="*/ 39 w 76"/>
                    <a:gd name="T3" fmla="*/ 0 h 88"/>
                    <a:gd name="T4" fmla="*/ 56 w 76"/>
                    <a:gd name="T5" fmla="*/ 4 h 88"/>
                    <a:gd name="T6" fmla="*/ 69 w 76"/>
                    <a:gd name="T7" fmla="*/ 15 h 88"/>
                    <a:gd name="T8" fmla="*/ 75 w 76"/>
                    <a:gd name="T9" fmla="*/ 30 h 88"/>
                    <a:gd name="T10" fmla="*/ 76 w 76"/>
                    <a:gd name="T11" fmla="*/ 48 h 88"/>
                    <a:gd name="T12" fmla="*/ 15 w 76"/>
                    <a:gd name="T13" fmla="*/ 48 h 88"/>
                    <a:gd name="T14" fmla="*/ 21 w 76"/>
                    <a:gd name="T15" fmla="*/ 68 h 88"/>
                    <a:gd name="T16" fmla="*/ 38 w 76"/>
                    <a:gd name="T17" fmla="*/ 76 h 88"/>
                    <a:gd name="T18" fmla="*/ 56 w 76"/>
                    <a:gd name="T19" fmla="*/ 69 h 88"/>
                    <a:gd name="T20" fmla="*/ 61 w 76"/>
                    <a:gd name="T21" fmla="*/ 59 h 88"/>
                    <a:gd name="T22" fmla="*/ 75 w 76"/>
                    <a:gd name="T23" fmla="*/ 59 h 88"/>
                    <a:gd name="T24" fmla="*/ 71 w 76"/>
                    <a:gd name="T25" fmla="*/ 69 h 88"/>
                    <a:gd name="T26" fmla="*/ 64 w 76"/>
                    <a:gd name="T27" fmla="*/ 79 h 88"/>
                    <a:gd name="T28" fmla="*/ 48 w 76"/>
                    <a:gd name="T29" fmla="*/ 87 h 88"/>
                    <a:gd name="T30" fmla="*/ 37 w 76"/>
                    <a:gd name="T31" fmla="*/ 88 h 88"/>
                    <a:gd name="T32" fmla="*/ 11 w 76"/>
                    <a:gd name="T33" fmla="*/ 77 h 88"/>
                    <a:gd name="T34" fmla="*/ 0 w 76"/>
                    <a:gd name="T35" fmla="*/ 45 h 88"/>
                    <a:gd name="T36" fmla="*/ 11 w 76"/>
                    <a:gd name="T37" fmla="*/ 13 h 88"/>
                    <a:gd name="T38" fmla="*/ 39 w 76"/>
                    <a:gd name="T39" fmla="*/ 0 h 88"/>
                    <a:gd name="T40" fmla="*/ 39 w 76"/>
                    <a:gd name="T41" fmla="*/ 0 h 88"/>
                    <a:gd name="T42" fmla="*/ 61 w 76"/>
                    <a:gd name="T43" fmla="*/ 37 h 88"/>
                    <a:gd name="T44" fmla="*/ 61 w 76"/>
                    <a:gd name="T45" fmla="*/ 37 h 88"/>
                    <a:gd name="T46" fmla="*/ 57 w 76"/>
                    <a:gd name="T47" fmla="*/ 23 h 88"/>
                    <a:gd name="T48" fmla="*/ 38 w 76"/>
                    <a:gd name="T49" fmla="*/ 12 h 88"/>
                    <a:gd name="T50" fmla="*/ 22 w 76"/>
                    <a:gd name="T51" fmla="*/ 19 h 88"/>
                    <a:gd name="T52" fmla="*/ 15 w 76"/>
                    <a:gd name="T53" fmla="*/ 37 h 88"/>
                    <a:gd name="T54" fmla="*/ 61 w 76"/>
                    <a:gd name="T55" fmla="*/ 37 h 88"/>
                    <a:gd name="T56" fmla="*/ 38 w 76"/>
                    <a:gd name="T57" fmla="*/ 0 h 88"/>
                    <a:gd name="T58" fmla="*/ 38 w 76"/>
                    <a:gd name="T59" fmla="*/ 0 h 88"/>
                    <a:gd name="T60" fmla="*/ 38 w 76"/>
                    <a:gd name="T6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88">
                      <a:moveTo>
                        <a:pt x="39" y="0"/>
                      </a:moveTo>
                      <a:lnTo>
                        <a:pt x="39" y="0"/>
                      </a:lnTo>
                      <a:cubicBezTo>
                        <a:pt x="45" y="0"/>
                        <a:pt x="51" y="2"/>
                        <a:pt x="56" y="4"/>
                      </a:cubicBezTo>
                      <a:cubicBezTo>
                        <a:pt x="62" y="7"/>
                        <a:pt x="66" y="11"/>
                        <a:pt x="69" y="15"/>
                      </a:cubicBezTo>
                      <a:cubicBezTo>
                        <a:pt x="72" y="19"/>
                        <a:pt x="74" y="24"/>
                        <a:pt x="75" y="30"/>
                      </a:cubicBezTo>
                      <a:cubicBezTo>
                        <a:pt x="75" y="34"/>
                        <a:pt x="76" y="40"/>
                        <a:pt x="76" y="48"/>
                      </a:cubicBezTo>
                      <a:lnTo>
                        <a:pt x="15" y="48"/>
                      </a:lnTo>
                      <a:cubicBezTo>
                        <a:pt x="15" y="57"/>
                        <a:pt x="17" y="63"/>
                        <a:pt x="21" y="68"/>
                      </a:cubicBezTo>
                      <a:cubicBezTo>
                        <a:pt x="25" y="74"/>
                        <a:pt x="30" y="76"/>
                        <a:pt x="38" y="76"/>
                      </a:cubicBezTo>
                      <a:cubicBezTo>
                        <a:pt x="45" y="76"/>
                        <a:pt x="51" y="74"/>
                        <a:pt x="56" y="69"/>
                      </a:cubicBezTo>
                      <a:cubicBezTo>
                        <a:pt x="58" y="66"/>
                        <a:pt x="60" y="63"/>
                        <a:pt x="61" y="59"/>
                      </a:cubicBezTo>
                      <a:lnTo>
                        <a:pt x="75" y="59"/>
                      </a:lnTo>
                      <a:cubicBezTo>
                        <a:pt x="74" y="62"/>
                        <a:pt x="73" y="66"/>
                        <a:pt x="71" y="69"/>
                      </a:cubicBezTo>
                      <a:cubicBezTo>
                        <a:pt x="69" y="73"/>
                        <a:pt x="67" y="76"/>
                        <a:pt x="64" y="79"/>
                      </a:cubicBezTo>
                      <a:cubicBezTo>
                        <a:pt x="60" y="83"/>
                        <a:pt x="55" y="85"/>
                        <a:pt x="48" y="87"/>
                      </a:cubicBezTo>
                      <a:cubicBezTo>
                        <a:pt x="45" y="88"/>
                        <a:pt x="41" y="88"/>
                        <a:pt x="37" y="88"/>
                      </a:cubicBezTo>
                      <a:cubicBezTo>
                        <a:pt x="27" y="88"/>
                        <a:pt x="18" y="84"/>
                        <a:pt x="11" y="77"/>
                      </a:cubicBezTo>
                      <a:cubicBezTo>
                        <a:pt x="3" y="69"/>
                        <a:pt x="0" y="59"/>
                        <a:pt x="0" y="45"/>
                      </a:cubicBezTo>
                      <a:cubicBezTo>
                        <a:pt x="0" y="32"/>
                        <a:pt x="3" y="21"/>
                        <a:pt x="11" y="13"/>
                      </a:cubicBezTo>
                      <a:cubicBezTo>
                        <a:pt x="18" y="4"/>
                        <a:pt x="27" y="0"/>
                        <a:pt x="39" y="0"/>
                      </a:cubicBezTo>
                      <a:lnTo>
                        <a:pt x="39" y="0"/>
                      </a:lnTo>
                      <a:close/>
                      <a:moveTo>
                        <a:pt x="61" y="37"/>
                      </a:moveTo>
                      <a:lnTo>
                        <a:pt x="61" y="37"/>
                      </a:lnTo>
                      <a:cubicBezTo>
                        <a:pt x="61" y="31"/>
                        <a:pt x="60" y="26"/>
                        <a:pt x="57" y="23"/>
                      </a:cubicBezTo>
                      <a:cubicBezTo>
                        <a:pt x="54" y="16"/>
                        <a:pt x="47" y="12"/>
                        <a:pt x="38" y="12"/>
                      </a:cubicBezTo>
                      <a:cubicBezTo>
                        <a:pt x="32" y="12"/>
                        <a:pt x="26" y="15"/>
                        <a:pt x="22" y="19"/>
                      </a:cubicBezTo>
                      <a:cubicBezTo>
                        <a:pt x="18" y="24"/>
                        <a:pt x="15" y="30"/>
                        <a:pt x="15" y="37"/>
                      </a:cubicBezTo>
                      <a:lnTo>
                        <a:pt x="61" y="37"/>
                      </a:lnTo>
                      <a:close/>
                      <a:moveTo>
                        <a:pt x="38" y="0"/>
                      </a:moveTo>
                      <a:lnTo>
                        <a:pt x="38" y="0"/>
                      </a:lnTo>
                      <a:lnTo>
                        <a:pt x="38"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308" name="Freeform 200"/>
                <p:cNvSpPr>
                  <a:spLocks noEditPoints="1"/>
                </p:cNvSpPr>
                <p:nvPr/>
              </p:nvSpPr>
              <p:spPr bwMode="auto">
                <a:xfrm>
                  <a:off x="2784" y="3737"/>
                  <a:ext cx="36" cy="48"/>
                </a:xfrm>
                <a:custGeom>
                  <a:avLst/>
                  <a:gdLst>
                    <a:gd name="T0" fmla="*/ 13 w 68"/>
                    <a:gd name="T1" fmla="*/ 59 h 88"/>
                    <a:gd name="T2" fmla="*/ 13 w 68"/>
                    <a:gd name="T3" fmla="*/ 59 h 88"/>
                    <a:gd name="T4" fmla="*/ 17 w 68"/>
                    <a:gd name="T5" fmla="*/ 70 h 88"/>
                    <a:gd name="T6" fmla="*/ 35 w 68"/>
                    <a:gd name="T7" fmla="*/ 77 h 88"/>
                    <a:gd name="T8" fmla="*/ 49 w 68"/>
                    <a:gd name="T9" fmla="*/ 73 h 88"/>
                    <a:gd name="T10" fmla="*/ 55 w 68"/>
                    <a:gd name="T11" fmla="*/ 63 h 88"/>
                    <a:gd name="T12" fmla="*/ 50 w 68"/>
                    <a:gd name="T13" fmla="*/ 55 h 88"/>
                    <a:gd name="T14" fmla="*/ 38 w 68"/>
                    <a:gd name="T15" fmla="*/ 51 h 88"/>
                    <a:gd name="T16" fmla="*/ 27 w 68"/>
                    <a:gd name="T17" fmla="*/ 48 h 88"/>
                    <a:gd name="T18" fmla="*/ 11 w 68"/>
                    <a:gd name="T19" fmla="*/ 42 h 88"/>
                    <a:gd name="T20" fmla="*/ 2 w 68"/>
                    <a:gd name="T21" fmla="*/ 26 h 88"/>
                    <a:gd name="T22" fmla="*/ 11 w 68"/>
                    <a:gd name="T23" fmla="*/ 7 h 88"/>
                    <a:gd name="T24" fmla="*/ 34 w 68"/>
                    <a:gd name="T25" fmla="*/ 0 h 88"/>
                    <a:gd name="T26" fmla="*/ 61 w 68"/>
                    <a:gd name="T27" fmla="*/ 11 h 88"/>
                    <a:gd name="T28" fmla="*/ 66 w 68"/>
                    <a:gd name="T29" fmla="*/ 26 h 88"/>
                    <a:gd name="T30" fmla="*/ 52 w 68"/>
                    <a:gd name="T31" fmla="*/ 26 h 88"/>
                    <a:gd name="T32" fmla="*/ 49 w 68"/>
                    <a:gd name="T33" fmla="*/ 17 h 88"/>
                    <a:gd name="T34" fmla="*/ 32 w 68"/>
                    <a:gd name="T35" fmla="*/ 12 h 88"/>
                    <a:gd name="T36" fmla="*/ 20 w 68"/>
                    <a:gd name="T37" fmla="*/ 15 h 88"/>
                    <a:gd name="T38" fmla="*/ 16 w 68"/>
                    <a:gd name="T39" fmla="*/ 23 h 88"/>
                    <a:gd name="T40" fmla="*/ 22 w 68"/>
                    <a:gd name="T41" fmla="*/ 32 h 88"/>
                    <a:gd name="T42" fmla="*/ 31 w 68"/>
                    <a:gd name="T43" fmla="*/ 35 h 88"/>
                    <a:gd name="T44" fmla="*/ 40 w 68"/>
                    <a:gd name="T45" fmla="*/ 37 h 88"/>
                    <a:gd name="T46" fmla="*/ 60 w 68"/>
                    <a:gd name="T47" fmla="*/ 44 h 88"/>
                    <a:gd name="T48" fmla="*/ 68 w 68"/>
                    <a:gd name="T49" fmla="*/ 61 h 88"/>
                    <a:gd name="T50" fmla="*/ 60 w 68"/>
                    <a:gd name="T51" fmla="*/ 80 h 88"/>
                    <a:gd name="T52" fmla="*/ 34 w 68"/>
                    <a:gd name="T53" fmla="*/ 88 h 88"/>
                    <a:gd name="T54" fmla="*/ 8 w 68"/>
                    <a:gd name="T55" fmla="*/ 80 h 88"/>
                    <a:gd name="T56" fmla="*/ 0 w 68"/>
                    <a:gd name="T57" fmla="*/ 59 h 88"/>
                    <a:gd name="T58" fmla="*/ 13 w 68"/>
                    <a:gd name="T59" fmla="*/ 59 h 88"/>
                    <a:gd name="T60" fmla="*/ 34 w 68"/>
                    <a:gd name="T61" fmla="*/ 0 h 88"/>
                    <a:gd name="T62" fmla="*/ 34 w 68"/>
                    <a:gd name="T63" fmla="*/ 0 h 88"/>
                    <a:gd name="T64" fmla="*/ 34 w 68"/>
                    <a:gd name="T6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 h="88">
                      <a:moveTo>
                        <a:pt x="13" y="59"/>
                      </a:moveTo>
                      <a:lnTo>
                        <a:pt x="13" y="59"/>
                      </a:lnTo>
                      <a:cubicBezTo>
                        <a:pt x="14" y="64"/>
                        <a:pt x="15" y="67"/>
                        <a:pt x="17" y="70"/>
                      </a:cubicBezTo>
                      <a:cubicBezTo>
                        <a:pt x="20" y="74"/>
                        <a:pt x="26" y="77"/>
                        <a:pt x="35" y="77"/>
                      </a:cubicBezTo>
                      <a:cubicBezTo>
                        <a:pt x="40" y="77"/>
                        <a:pt x="45" y="75"/>
                        <a:pt x="49" y="73"/>
                      </a:cubicBezTo>
                      <a:cubicBezTo>
                        <a:pt x="53" y="71"/>
                        <a:pt x="55" y="68"/>
                        <a:pt x="55" y="63"/>
                      </a:cubicBezTo>
                      <a:cubicBezTo>
                        <a:pt x="55" y="59"/>
                        <a:pt x="53" y="57"/>
                        <a:pt x="50" y="55"/>
                      </a:cubicBezTo>
                      <a:cubicBezTo>
                        <a:pt x="48" y="54"/>
                        <a:pt x="44" y="52"/>
                        <a:pt x="38" y="51"/>
                      </a:cubicBezTo>
                      <a:lnTo>
                        <a:pt x="27" y="48"/>
                      </a:lnTo>
                      <a:cubicBezTo>
                        <a:pt x="20" y="46"/>
                        <a:pt x="15" y="44"/>
                        <a:pt x="11" y="42"/>
                      </a:cubicBezTo>
                      <a:cubicBezTo>
                        <a:pt x="5" y="38"/>
                        <a:pt x="2" y="33"/>
                        <a:pt x="2" y="26"/>
                      </a:cubicBezTo>
                      <a:cubicBezTo>
                        <a:pt x="2" y="18"/>
                        <a:pt x="5" y="12"/>
                        <a:pt x="11" y="7"/>
                      </a:cubicBezTo>
                      <a:cubicBezTo>
                        <a:pt x="16" y="2"/>
                        <a:pt x="24" y="0"/>
                        <a:pt x="34" y="0"/>
                      </a:cubicBezTo>
                      <a:cubicBezTo>
                        <a:pt x="46" y="0"/>
                        <a:pt x="55" y="4"/>
                        <a:pt x="61" y="11"/>
                      </a:cubicBezTo>
                      <a:cubicBezTo>
                        <a:pt x="64" y="16"/>
                        <a:pt x="66" y="21"/>
                        <a:pt x="66" y="26"/>
                      </a:cubicBezTo>
                      <a:lnTo>
                        <a:pt x="52" y="26"/>
                      </a:lnTo>
                      <a:cubicBezTo>
                        <a:pt x="52" y="23"/>
                        <a:pt x="51" y="20"/>
                        <a:pt x="49" y="17"/>
                      </a:cubicBezTo>
                      <a:cubicBezTo>
                        <a:pt x="46" y="14"/>
                        <a:pt x="40" y="12"/>
                        <a:pt x="32" y="12"/>
                      </a:cubicBezTo>
                      <a:cubicBezTo>
                        <a:pt x="27" y="12"/>
                        <a:pt x="23" y="13"/>
                        <a:pt x="20" y="15"/>
                      </a:cubicBezTo>
                      <a:cubicBezTo>
                        <a:pt x="18" y="17"/>
                        <a:pt x="16" y="20"/>
                        <a:pt x="16" y="23"/>
                      </a:cubicBezTo>
                      <a:cubicBezTo>
                        <a:pt x="16" y="27"/>
                        <a:pt x="18" y="29"/>
                        <a:pt x="22" y="32"/>
                      </a:cubicBezTo>
                      <a:cubicBezTo>
                        <a:pt x="24" y="33"/>
                        <a:pt x="27" y="34"/>
                        <a:pt x="31" y="35"/>
                      </a:cubicBezTo>
                      <a:lnTo>
                        <a:pt x="40" y="37"/>
                      </a:lnTo>
                      <a:cubicBezTo>
                        <a:pt x="50" y="40"/>
                        <a:pt x="57" y="42"/>
                        <a:pt x="60" y="44"/>
                      </a:cubicBezTo>
                      <a:cubicBezTo>
                        <a:pt x="66" y="48"/>
                        <a:pt x="68" y="54"/>
                        <a:pt x="68" y="61"/>
                      </a:cubicBezTo>
                      <a:cubicBezTo>
                        <a:pt x="68" y="69"/>
                        <a:pt x="66" y="75"/>
                        <a:pt x="60" y="80"/>
                      </a:cubicBezTo>
                      <a:cubicBezTo>
                        <a:pt x="54" y="86"/>
                        <a:pt x="46" y="88"/>
                        <a:pt x="34" y="88"/>
                      </a:cubicBezTo>
                      <a:cubicBezTo>
                        <a:pt x="22" y="88"/>
                        <a:pt x="13" y="86"/>
                        <a:pt x="8" y="80"/>
                      </a:cubicBezTo>
                      <a:cubicBezTo>
                        <a:pt x="3" y="74"/>
                        <a:pt x="0" y="67"/>
                        <a:pt x="0" y="59"/>
                      </a:cubicBezTo>
                      <a:lnTo>
                        <a:pt x="13" y="59"/>
                      </a:lnTo>
                      <a:close/>
                      <a:moveTo>
                        <a:pt x="34" y="0"/>
                      </a:moveTo>
                      <a:lnTo>
                        <a:pt x="34" y="0"/>
                      </a:lnTo>
                      <a:lnTo>
                        <a:pt x="34"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309" name="Freeform 201"/>
                <p:cNvSpPr>
                  <a:spLocks noEditPoints="1"/>
                </p:cNvSpPr>
                <p:nvPr/>
              </p:nvSpPr>
              <p:spPr bwMode="auto">
                <a:xfrm>
                  <a:off x="2826" y="3737"/>
                  <a:ext cx="41" cy="63"/>
                </a:xfrm>
                <a:custGeom>
                  <a:avLst/>
                  <a:gdLst>
                    <a:gd name="T0" fmla="*/ 61 w 76"/>
                    <a:gd name="T1" fmla="*/ 2 h 119"/>
                    <a:gd name="T2" fmla="*/ 61 w 76"/>
                    <a:gd name="T3" fmla="*/ 2 h 119"/>
                    <a:gd name="T4" fmla="*/ 76 w 76"/>
                    <a:gd name="T5" fmla="*/ 2 h 119"/>
                    <a:gd name="T6" fmla="*/ 63 w 76"/>
                    <a:gd name="T7" fmla="*/ 39 h 119"/>
                    <a:gd name="T8" fmla="*/ 50 w 76"/>
                    <a:gd name="T9" fmla="*/ 74 h 119"/>
                    <a:gd name="T10" fmla="*/ 33 w 76"/>
                    <a:gd name="T11" fmla="*/ 112 h 119"/>
                    <a:gd name="T12" fmla="*/ 16 w 76"/>
                    <a:gd name="T13" fmla="*/ 119 h 119"/>
                    <a:gd name="T14" fmla="*/ 12 w 76"/>
                    <a:gd name="T15" fmla="*/ 119 h 119"/>
                    <a:gd name="T16" fmla="*/ 8 w 76"/>
                    <a:gd name="T17" fmla="*/ 118 h 119"/>
                    <a:gd name="T18" fmla="*/ 8 w 76"/>
                    <a:gd name="T19" fmla="*/ 106 h 119"/>
                    <a:gd name="T20" fmla="*/ 13 w 76"/>
                    <a:gd name="T21" fmla="*/ 107 h 119"/>
                    <a:gd name="T22" fmla="*/ 16 w 76"/>
                    <a:gd name="T23" fmla="*/ 107 h 119"/>
                    <a:gd name="T24" fmla="*/ 22 w 76"/>
                    <a:gd name="T25" fmla="*/ 106 h 119"/>
                    <a:gd name="T26" fmla="*/ 25 w 76"/>
                    <a:gd name="T27" fmla="*/ 103 h 119"/>
                    <a:gd name="T28" fmla="*/ 28 w 76"/>
                    <a:gd name="T29" fmla="*/ 96 h 119"/>
                    <a:gd name="T30" fmla="*/ 31 w 76"/>
                    <a:gd name="T31" fmla="*/ 88 h 119"/>
                    <a:gd name="T32" fmla="*/ 0 w 76"/>
                    <a:gd name="T33" fmla="*/ 2 h 119"/>
                    <a:gd name="T34" fmla="*/ 16 w 76"/>
                    <a:gd name="T35" fmla="*/ 2 h 119"/>
                    <a:gd name="T36" fmla="*/ 38 w 76"/>
                    <a:gd name="T37" fmla="*/ 70 h 119"/>
                    <a:gd name="T38" fmla="*/ 61 w 76"/>
                    <a:gd name="T39" fmla="*/ 2 h 119"/>
                    <a:gd name="T40" fmla="*/ 38 w 76"/>
                    <a:gd name="T41" fmla="*/ 0 h 119"/>
                    <a:gd name="T42" fmla="*/ 38 w 76"/>
                    <a:gd name="T43" fmla="*/ 0 h 119"/>
                    <a:gd name="T44" fmla="*/ 38 w 76"/>
                    <a:gd name="T4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6" h="119">
                      <a:moveTo>
                        <a:pt x="61" y="2"/>
                      </a:moveTo>
                      <a:lnTo>
                        <a:pt x="61" y="2"/>
                      </a:lnTo>
                      <a:lnTo>
                        <a:pt x="76" y="2"/>
                      </a:lnTo>
                      <a:cubicBezTo>
                        <a:pt x="74" y="7"/>
                        <a:pt x="70" y="20"/>
                        <a:pt x="63" y="39"/>
                      </a:cubicBezTo>
                      <a:cubicBezTo>
                        <a:pt x="58" y="53"/>
                        <a:pt x="54" y="65"/>
                        <a:pt x="50" y="74"/>
                      </a:cubicBezTo>
                      <a:cubicBezTo>
                        <a:pt x="42" y="95"/>
                        <a:pt x="37" y="108"/>
                        <a:pt x="33" y="112"/>
                      </a:cubicBezTo>
                      <a:cubicBezTo>
                        <a:pt x="30" y="117"/>
                        <a:pt x="24" y="119"/>
                        <a:pt x="16" y="119"/>
                      </a:cubicBezTo>
                      <a:cubicBezTo>
                        <a:pt x="14" y="119"/>
                        <a:pt x="13" y="119"/>
                        <a:pt x="12" y="119"/>
                      </a:cubicBezTo>
                      <a:cubicBezTo>
                        <a:pt x="11" y="119"/>
                        <a:pt x="9" y="119"/>
                        <a:pt x="8" y="118"/>
                      </a:cubicBezTo>
                      <a:lnTo>
                        <a:pt x="8" y="106"/>
                      </a:lnTo>
                      <a:cubicBezTo>
                        <a:pt x="10" y="106"/>
                        <a:pt x="12" y="107"/>
                        <a:pt x="13" y="107"/>
                      </a:cubicBezTo>
                      <a:cubicBezTo>
                        <a:pt x="14" y="107"/>
                        <a:pt x="15" y="107"/>
                        <a:pt x="16" y="107"/>
                      </a:cubicBezTo>
                      <a:cubicBezTo>
                        <a:pt x="19" y="107"/>
                        <a:pt x="21" y="107"/>
                        <a:pt x="22" y="106"/>
                      </a:cubicBezTo>
                      <a:cubicBezTo>
                        <a:pt x="23" y="105"/>
                        <a:pt x="24" y="104"/>
                        <a:pt x="25" y="103"/>
                      </a:cubicBezTo>
                      <a:cubicBezTo>
                        <a:pt x="25" y="102"/>
                        <a:pt x="26" y="100"/>
                        <a:pt x="28" y="96"/>
                      </a:cubicBezTo>
                      <a:cubicBezTo>
                        <a:pt x="29" y="92"/>
                        <a:pt x="30" y="90"/>
                        <a:pt x="31" y="88"/>
                      </a:cubicBezTo>
                      <a:lnTo>
                        <a:pt x="0" y="2"/>
                      </a:lnTo>
                      <a:lnTo>
                        <a:pt x="16" y="2"/>
                      </a:lnTo>
                      <a:lnTo>
                        <a:pt x="38" y="70"/>
                      </a:lnTo>
                      <a:lnTo>
                        <a:pt x="61" y="2"/>
                      </a:lnTo>
                      <a:close/>
                      <a:moveTo>
                        <a:pt x="38" y="0"/>
                      </a:moveTo>
                      <a:lnTo>
                        <a:pt x="38" y="0"/>
                      </a:lnTo>
                      <a:lnTo>
                        <a:pt x="38"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310" name="Freeform 202"/>
                <p:cNvSpPr>
                  <a:spLocks noEditPoints="1"/>
                </p:cNvSpPr>
                <p:nvPr/>
              </p:nvSpPr>
              <p:spPr bwMode="auto">
                <a:xfrm>
                  <a:off x="2872" y="3737"/>
                  <a:ext cx="38" cy="48"/>
                </a:xfrm>
                <a:custGeom>
                  <a:avLst/>
                  <a:gdLst>
                    <a:gd name="T0" fmla="*/ 13 w 68"/>
                    <a:gd name="T1" fmla="*/ 59 h 88"/>
                    <a:gd name="T2" fmla="*/ 13 w 68"/>
                    <a:gd name="T3" fmla="*/ 59 h 88"/>
                    <a:gd name="T4" fmla="*/ 17 w 68"/>
                    <a:gd name="T5" fmla="*/ 70 h 88"/>
                    <a:gd name="T6" fmla="*/ 35 w 68"/>
                    <a:gd name="T7" fmla="*/ 77 h 88"/>
                    <a:gd name="T8" fmla="*/ 49 w 68"/>
                    <a:gd name="T9" fmla="*/ 73 h 88"/>
                    <a:gd name="T10" fmla="*/ 55 w 68"/>
                    <a:gd name="T11" fmla="*/ 63 h 88"/>
                    <a:gd name="T12" fmla="*/ 50 w 68"/>
                    <a:gd name="T13" fmla="*/ 55 h 88"/>
                    <a:gd name="T14" fmla="*/ 38 w 68"/>
                    <a:gd name="T15" fmla="*/ 51 h 88"/>
                    <a:gd name="T16" fmla="*/ 27 w 68"/>
                    <a:gd name="T17" fmla="*/ 48 h 88"/>
                    <a:gd name="T18" fmla="*/ 11 w 68"/>
                    <a:gd name="T19" fmla="*/ 42 h 88"/>
                    <a:gd name="T20" fmla="*/ 2 w 68"/>
                    <a:gd name="T21" fmla="*/ 26 h 88"/>
                    <a:gd name="T22" fmla="*/ 11 w 68"/>
                    <a:gd name="T23" fmla="*/ 7 h 88"/>
                    <a:gd name="T24" fmla="*/ 34 w 68"/>
                    <a:gd name="T25" fmla="*/ 0 h 88"/>
                    <a:gd name="T26" fmla="*/ 61 w 68"/>
                    <a:gd name="T27" fmla="*/ 11 h 88"/>
                    <a:gd name="T28" fmla="*/ 66 w 68"/>
                    <a:gd name="T29" fmla="*/ 26 h 88"/>
                    <a:gd name="T30" fmla="*/ 52 w 68"/>
                    <a:gd name="T31" fmla="*/ 26 h 88"/>
                    <a:gd name="T32" fmla="*/ 49 w 68"/>
                    <a:gd name="T33" fmla="*/ 17 h 88"/>
                    <a:gd name="T34" fmla="*/ 32 w 68"/>
                    <a:gd name="T35" fmla="*/ 12 h 88"/>
                    <a:gd name="T36" fmla="*/ 20 w 68"/>
                    <a:gd name="T37" fmla="*/ 15 h 88"/>
                    <a:gd name="T38" fmla="*/ 16 w 68"/>
                    <a:gd name="T39" fmla="*/ 23 h 88"/>
                    <a:gd name="T40" fmla="*/ 22 w 68"/>
                    <a:gd name="T41" fmla="*/ 32 h 88"/>
                    <a:gd name="T42" fmla="*/ 31 w 68"/>
                    <a:gd name="T43" fmla="*/ 35 h 88"/>
                    <a:gd name="T44" fmla="*/ 40 w 68"/>
                    <a:gd name="T45" fmla="*/ 37 h 88"/>
                    <a:gd name="T46" fmla="*/ 60 w 68"/>
                    <a:gd name="T47" fmla="*/ 44 h 88"/>
                    <a:gd name="T48" fmla="*/ 68 w 68"/>
                    <a:gd name="T49" fmla="*/ 61 h 88"/>
                    <a:gd name="T50" fmla="*/ 60 w 68"/>
                    <a:gd name="T51" fmla="*/ 80 h 88"/>
                    <a:gd name="T52" fmla="*/ 34 w 68"/>
                    <a:gd name="T53" fmla="*/ 88 h 88"/>
                    <a:gd name="T54" fmla="*/ 8 w 68"/>
                    <a:gd name="T55" fmla="*/ 80 h 88"/>
                    <a:gd name="T56" fmla="*/ 0 w 68"/>
                    <a:gd name="T57" fmla="*/ 59 h 88"/>
                    <a:gd name="T58" fmla="*/ 13 w 68"/>
                    <a:gd name="T59" fmla="*/ 59 h 88"/>
                    <a:gd name="T60" fmla="*/ 34 w 68"/>
                    <a:gd name="T61" fmla="*/ 0 h 88"/>
                    <a:gd name="T62" fmla="*/ 34 w 68"/>
                    <a:gd name="T63" fmla="*/ 0 h 88"/>
                    <a:gd name="T64" fmla="*/ 34 w 68"/>
                    <a:gd name="T6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 h="88">
                      <a:moveTo>
                        <a:pt x="13" y="59"/>
                      </a:moveTo>
                      <a:lnTo>
                        <a:pt x="13" y="59"/>
                      </a:lnTo>
                      <a:cubicBezTo>
                        <a:pt x="14" y="64"/>
                        <a:pt x="15" y="67"/>
                        <a:pt x="17" y="70"/>
                      </a:cubicBezTo>
                      <a:cubicBezTo>
                        <a:pt x="20" y="74"/>
                        <a:pt x="26" y="77"/>
                        <a:pt x="35" y="77"/>
                      </a:cubicBezTo>
                      <a:cubicBezTo>
                        <a:pt x="40" y="77"/>
                        <a:pt x="45" y="75"/>
                        <a:pt x="49" y="73"/>
                      </a:cubicBezTo>
                      <a:cubicBezTo>
                        <a:pt x="53" y="71"/>
                        <a:pt x="55" y="68"/>
                        <a:pt x="55" y="63"/>
                      </a:cubicBezTo>
                      <a:cubicBezTo>
                        <a:pt x="55" y="59"/>
                        <a:pt x="53" y="57"/>
                        <a:pt x="50" y="55"/>
                      </a:cubicBezTo>
                      <a:cubicBezTo>
                        <a:pt x="48" y="54"/>
                        <a:pt x="44" y="52"/>
                        <a:pt x="38" y="51"/>
                      </a:cubicBezTo>
                      <a:lnTo>
                        <a:pt x="27" y="48"/>
                      </a:lnTo>
                      <a:cubicBezTo>
                        <a:pt x="20" y="46"/>
                        <a:pt x="15" y="44"/>
                        <a:pt x="11" y="42"/>
                      </a:cubicBezTo>
                      <a:cubicBezTo>
                        <a:pt x="5" y="38"/>
                        <a:pt x="2" y="33"/>
                        <a:pt x="2" y="26"/>
                      </a:cubicBezTo>
                      <a:cubicBezTo>
                        <a:pt x="2" y="18"/>
                        <a:pt x="5" y="12"/>
                        <a:pt x="11" y="7"/>
                      </a:cubicBezTo>
                      <a:cubicBezTo>
                        <a:pt x="16" y="2"/>
                        <a:pt x="24" y="0"/>
                        <a:pt x="34" y="0"/>
                      </a:cubicBezTo>
                      <a:cubicBezTo>
                        <a:pt x="46" y="0"/>
                        <a:pt x="55" y="4"/>
                        <a:pt x="61" y="11"/>
                      </a:cubicBezTo>
                      <a:cubicBezTo>
                        <a:pt x="64" y="16"/>
                        <a:pt x="66" y="21"/>
                        <a:pt x="66" y="26"/>
                      </a:cubicBezTo>
                      <a:lnTo>
                        <a:pt x="52" y="26"/>
                      </a:lnTo>
                      <a:cubicBezTo>
                        <a:pt x="52" y="23"/>
                        <a:pt x="51" y="20"/>
                        <a:pt x="49" y="17"/>
                      </a:cubicBezTo>
                      <a:cubicBezTo>
                        <a:pt x="46" y="14"/>
                        <a:pt x="40" y="12"/>
                        <a:pt x="32" y="12"/>
                      </a:cubicBezTo>
                      <a:cubicBezTo>
                        <a:pt x="27" y="12"/>
                        <a:pt x="23" y="13"/>
                        <a:pt x="20" y="15"/>
                      </a:cubicBezTo>
                      <a:cubicBezTo>
                        <a:pt x="18" y="17"/>
                        <a:pt x="16" y="20"/>
                        <a:pt x="16" y="23"/>
                      </a:cubicBezTo>
                      <a:cubicBezTo>
                        <a:pt x="16" y="27"/>
                        <a:pt x="18" y="29"/>
                        <a:pt x="22" y="32"/>
                      </a:cubicBezTo>
                      <a:cubicBezTo>
                        <a:pt x="24" y="33"/>
                        <a:pt x="27" y="34"/>
                        <a:pt x="31" y="35"/>
                      </a:cubicBezTo>
                      <a:lnTo>
                        <a:pt x="40" y="37"/>
                      </a:lnTo>
                      <a:cubicBezTo>
                        <a:pt x="50" y="40"/>
                        <a:pt x="57" y="42"/>
                        <a:pt x="60" y="44"/>
                      </a:cubicBezTo>
                      <a:cubicBezTo>
                        <a:pt x="66" y="48"/>
                        <a:pt x="68" y="54"/>
                        <a:pt x="68" y="61"/>
                      </a:cubicBezTo>
                      <a:cubicBezTo>
                        <a:pt x="68" y="69"/>
                        <a:pt x="66" y="75"/>
                        <a:pt x="60" y="80"/>
                      </a:cubicBezTo>
                      <a:cubicBezTo>
                        <a:pt x="54" y="86"/>
                        <a:pt x="46" y="88"/>
                        <a:pt x="34" y="88"/>
                      </a:cubicBezTo>
                      <a:cubicBezTo>
                        <a:pt x="22" y="88"/>
                        <a:pt x="13" y="86"/>
                        <a:pt x="8" y="80"/>
                      </a:cubicBezTo>
                      <a:cubicBezTo>
                        <a:pt x="3" y="74"/>
                        <a:pt x="0" y="67"/>
                        <a:pt x="0" y="59"/>
                      </a:cubicBezTo>
                      <a:lnTo>
                        <a:pt x="13" y="59"/>
                      </a:lnTo>
                      <a:close/>
                      <a:moveTo>
                        <a:pt x="34" y="0"/>
                      </a:moveTo>
                      <a:lnTo>
                        <a:pt x="34" y="0"/>
                      </a:lnTo>
                      <a:lnTo>
                        <a:pt x="34"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311" name="Freeform 203"/>
                <p:cNvSpPr>
                  <a:spLocks/>
                </p:cNvSpPr>
                <p:nvPr/>
              </p:nvSpPr>
              <p:spPr bwMode="auto">
                <a:xfrm>
                  <a:off x="2912" y="3726"/>
                  <a:ext cx="23" cy="57"/>
                </a:xfrm>
                <a:custGeom>
                  <a:avLst/>
                  <a:gdLst>
                    <a:gd name="T0" fmla="*/ 12 w 39"/>
                    <a:gd name="T1" fmla="*/ 0 h 108"/>
                    <a:gd name="T2" fmla="*/ 12 w 39"/>
                    <a:gd name="T3" fmla="*/ 0 h 108"/>
                    <a:gd name="T4" fmla="*/ 26 w 39"/>
                    <a:gd name="T5" fmla="*/ 0 h 108"/>
                    <a:gd name="T6" fmla="*/ 26 w 39"/>
                    <a:gd name="T7" fmla="*/ 23 h 108"/>
                    <a:gd name="T8" fmla="*/ 39 w 39"/>
                    <a:gd name="T9" fmla="*/ 23 h 108"/>
                    <a:gd name="T10" fmla="*/ 39 w 39"/>
                    <a:gd name="T11" fmla="*/ 35 h 108"/>
                    <a:gd name="T12" fmla="*/ 26 w 39"/>
                    <a:gd name="T13" fmla="*/ 35 h 108"/>
                    <a:gd name="T14" fmla="*/ 26 w 39"/>
                    <a:gd name="T15" fmla="*/ 89 h 108"/>
                    <a:gd name="T16" fmla="*/ 29 w 39"/>
                    <a:gd name="T17" fmla="*/ 95 h 108"/>
                    <a:gd name="T18" fmla="*/ 34 w 39"/>
                    <a:gd name="T19" fmla="*/ 95 h 108"/>
                    <a:gd name="T20" fmla="*/ 36 w 39"/>
                    <a:gd name="T21" fmla="*/ 95 h 108"/>
                    <a:gd name="T22" fmla="*/ 39 w 39"/>
                    <a:gd name="T23" fmla="*/ 95 h 108"/>
                    <a:gd name="T24" fmla="*/ 39 w 39"/>
                    <a:gd name="T25" fmla="*/ 106 h 108"/>
                    <a:gd name="T26" fmla="*/ 34 w 39"/>
                    <a:gd name="T27" fmla="*/ 107 h 108"/>
                    <a:gd name="T28" fmla="*/ 29 w 39"/>
                    <a:gd name="T29" fmla="*/ 108 h 108"/>
                    <a:gd name="T30" fmla="*/ 15 w 39"/>
                    <a:gd name="T31" fmla="*/ 103 h 108"/>
                    <a:gd name="T32" fmla="*/ 12 w 39"/>
                    <a:gd name="T33" fmla="*/ 90 h 108"/>
                    <a:gd name="T34" fmla="*/ 12 w 39"/>
                    <a:gd name="T35" fmla="*/ 35 h 108"/>
                    <a:gd name="T36" fmla="*/ 0 w 39"/>
                    <a:gd name="T37" fmla="*/ 35 h 108"/>
                    <a:gd name="T38" fmla="*/ 0 w 39"/>
                    <a:gd name="T39" fmla="*/ 23 h 108"/>
                    <a:gd name="T40" fmla="*/ 12 w 39"/>
                    <a:gd name="T41" fmla="*/ 23 h 108"/>
                    <a:gd name="T42" fmla="*/ 12 w 39"/>
                    <a:gd name="T4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108">
                      <a:moveTo>
                        <a:pt x="12" y="0"/>
                      </a:moveTo>
                      <a:lnTo>
                        <a:pt x="12" y="0"/>
                      </a:lnTo>
                      <a:lnTo>
                        <a:pt x="26" y="0"/>
                      </a:lnTo>
                      <a:lnTo>
                        <a:pt x="26" y="23"/>
                      </a:lnTo>
                      <a:lnTo>
                        <a:pt x="39" y="23"/>
                      </a:lnTo>
                      <a:lnTo>
                        <a:pt x="39" y="35"/>
                      </a:lnTo>
                      <a:lnTo>
                        <a:pt x="26" y="35"/>
                      </a:lnTo>
                      <a:lnTo>
                        <a:pt x="26" y="89"/>
                      </a:lnTo>
                      <a:cubicBezTo>
                        <a:pt x="26" y="92"/>
                        <a:pt x="27" y="94"/>
                        <a:pt x="29" y="95"/>
                      </a:cubicBezTo>
                      <a:cubicBezTo>
                        <a:pt x="30" y="95"/>
                        <a:pt x="32" y="95"/>
                        <a:pt x="34" y="95"/>
                      </a:cubicBezTo>
                      <a:cubicBezTo>
                        <a:pt x="35" y="95"/>
                        <a:pt x="36" y="95"/>
                        <a:pt x="36" y="95"/>
                      </a:cubicBezTo>
                      <a:cubicBezTo>
                        <a:pt x="37" y="95"/>
                        <a:pt x="38" y="95"/>
                        <a:pt x="39" y="95"/>
                      </a:cubicBezTo>
                      <a:lnTo>
                        <a:pt x="39" y="106"/>
                      </a:lnTo>
                      <a:cubicBezTo>
                        <a:pt x="38" y="107"/>
                        <a:pt x="36" y="107"/>
                        <a:pt x="34" y="107"/>
                      </a:cubicBezTo>
                      <a:cubicBezTo>
                        <a:pt x="32" y="107"/>
                        <a:pt x="31" y="108"/>
                        <a:pt x="29" y="108"/>
                      </a:cubicBezTo>
                      <a:cubicBezTo>
                        <a:pt x="22" y="108"/>
                        <a:pt x="18" y="106"/>
                        <a:pt x="15" y="103"/>
                      </a:cubicBezTo>
                      <a:cubicBezTo>
                        <a:pt x="13" y="99"/>
                        <a:pt x="12" y="95"/>
                        <a:pt x="12" y="90"/>
                      </a:cubicBezTo>
                      <a:lnTo>
                        <a:pt x="12" y="35"/>
                      </a:lnTo>
                      <a:lnTo>
                        <a:pt x="0" y="35"/>
                      </a:lnTo>
                      <a:lnTo>
                        <a:pt x="0" y="23"/>
                      </a:lnTo>
                      <a:lnTo>
                        <a:pt x="12" y="23"/>
                      </a:lnTo>
                      <a:lnTo>
                        <a:pt x="12"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312" name="Freeform 204"/>
                <p:cNvSpPr>
                  <a:spLocks noEditPoints="1"/>
                </p:cNvSpPr>
                <p:nvPr/>
              </p:nvSpPr>
              <p:spPr bwMode="auto">
                <a:xfrm>
                  <a:off x="2939" y="3737"/>
                  <a:ext cx="42" cy="48"/>
                </a:xfrm>
                <a:custGeom>
                  <a:avLst/>
                  <a:gdLst>
                    <a:gd name="T0" fmla="*/ 39 w 76"/>
                    <a:gd name="T1" fmla="*/ 0 h 88"/>
                    <a:gd name="T2" fmla="*/ 39 w 76"/>
                    <a:gd name="T3" fmla="*/ 0 h 88"/>
                    <a:gd name="T4" fmla="*/ 56 w 76"/>
                    <a:gd name="T5" fmla="*/ 4 h 88"/>
                    <a:gd name="T6" fmla="*/ 69 w 76"/>
                    <a:gd name="T7" fmla="*/ 15 h 88"/>
                    <a:gd name="T8" fmla="*/ 74 w 76"/>
                    <a:gd name="T9" fmla="*/ 30 h 88"/>
                    <a:gd name="T10" fmla="*/ 76 w 76"/>
                    <a:gd name="T11" fmla="*/ 48 h 88"/>
                    <a:gd name="T12" fmla="*/ 15 w 76"/>
                    <a:gd name="T13" fmla="*/ 48 h 88"/>
                    <a:gd name="T14" fmla="*/ 21 w 76"/>
                    <a:gd name="T15" fmla="*/ 68 h 88"/>
                    <a:gd name="T16" fmla="*/ 38 w 76"/>
                    <a:gd name="T17" fmla="*/ 76 h 88"/>
                    <a:gd name="T18" fmla="*/ 55 w 76"/>
                    <a:gd name="T19" fmla="*/ 69 h 88"/>
                    <a:gd name="T20" fmla="*/ 61 w 76"/>
                    <a:gd name="T21" fmla="*/ 59 h 88"/>
                    <a:gd name="T22" fmla="*/ 75 w 76"/>
                    <a:gd name="T23" fmla="*/ 59 h 88"/>
                    <a:gd name="T24" fmla="*/ 71 w 76"/>
                    <a:gd name="T25" fmla="*/ 69 h 88"/>
                    <a:gd name="T26" fmla="*/ 64 w 76"/>
                    <a:gd name="T27" fmla="*/ 79 h 88"/>
                    <a:gd name="T28" fmla="*/ 48 w 76"/>
                    <a:gd name="T29" fmla="*/ 87 h 88"/>
                    <a:gd name="T30" fmla="*/ 37 w 76"/>
                    <a:gd name="T31" fmla="*/ 88 h 88"/>
                    <a:gd name="T32" fmla="*/ 11 w 76"/>
                    <a:gd name="T33" fmla="*/ 77 h 88"/>
                    <a:gd name="T34" fmla="*/ 0 w 76"/>
                    <a:gd name="T35" fmla="*/ 45 h 88"/>
                    <a:gd name="T36" fmla="*/ 11 w 76"/>
                    <a:gd name="T37" fmla="*/ 13 h 88"/>
                    <a:gd name="T38" fmla="*/ 39 w 76"/>
                    <a:gd name="T39" fmla="*/ 0 h 88"/>
                    <a:gd name="T40" fmla="*/ 39 w 76"/>
                    <a:gd name="T41" fmla="*/ 0 h 88"/>
                    <a:gd name="T42" fmla="*/ 61 w 76"/>
                    <a:gd name="T43" fmla="*/ 37 h 88"/>
                    <a:gd name="T44" fmla="*/ 61 w 76"/>
                    <a:gd name="T45" fmla="*/ 37 h 88"/>
                    <a:gd name="T46" fmla="*/ 57 w 76"/>
                    <a:gd name="T47" fmla="*/ 23 h 88"/>
                    <a:gd name="T48" fmla="*/ 38 w 76"/>
                    <a:gd name="T49" fmla="*/ 12 h 88"/>
                    <a:gd name="T50" fmla="*/ 22 w 76"/>
                    <a:gd name="T51" fmla="*/ 19 h 88"/>
                    <a:gd name="T52" fmla="*/ 15 w 76"/>
                    <a:gd name="T53" fmla="*/ 37 h 88"/>
                    <a:gd name="T54" fmla="*/ 61 w 76"/>
                    <a:gd name="T55" fmla="*/ 37 h 88"/>
                    <a:gd name="T56" fmla="*/ 38 w 76"/>
                    <a:gd name="T57" fmla="*/ 0 h 88"/>
                    <a:gd name="T58" fmla="*/ 38 w 76"/>
                    <a:gd name="T59" fmla="*/ 0 h 88"/>
                    <a:gd name="T60" fmla="*/ 38 w 76"/>
                    <a:gd name="T6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88">
                      <a:moveTo>
                        <a:pt x="39" y="0"/>
                      </a:moveTo>
                      <a:lnTo>
                        <a:pt x="39" y="0"/>
                      </a:lnTo>
                      <a:cubicBezTo>
                        <a:pt x="45" y="0"/>
                        <a:pt x="51" y="2"/>
                        <a:pt x="56" y="4"/>
                      </a:cubicBezTo>
                      <a:cubicBezTo>
                        <a:pt x="62" y="7"/>
                        <a:pt x="66" y="11"/>
                        <a:pt x="69" y="15"/>
                      </a:cubicBezTo>
                      <a:cubicBezTo>
                        <a:pt x="72" y="19"/>
                        <a:pt x="74" y="24"/>
                        <a:pt x="74" y="30"/>
                      </a:cubicBezTo>
                      <a:cubicBezTo>
                        <a:pt x="75" y="34"/>
                        <a:pt x="76" y="40"/>
                        <a:pt x="76" y="48"/>
                      </a:cubicBezTo>
                      <a:lnTo>
                        <a:pt x="15" y="48"/>
                      </a:lnTo>
                      <a:cubicBezTo>
                        <a:pt x="15" y="57"/>
                        <a:pt x="17" y="63"/>
                        <a:pt x="21" y="68"/>
                      </a:cubicBezTo>
                      <a:cubicBezTo>
                        <a:pt x="24" y="74"/>
                        <a:pt x="30" y="76"/>
                        <a:pt x="38" y="76"/>
                      </a:cubicBezTo>
                      <a:cubicBezTo>
                        <a:pt x="45" y="76"/>
                        <a:pt x="51" y="74"/>
                        <a:pt x="55" y="69"/>
                      </a:cubicBezTo>
                      <a:cubicBezTo>
                        <a:pt x="58" y="66"/>
                        <a:pt x="60" y="63"/>
                        <a:pt x="61" y="59"/>
                      </a:cubicBezTo>
                      <a:lnTo>
                        <a:pt x="75" y="59"/>
                      </a:lnTo>
                      <a:cubicBezTo>
                        <a:pt x="74" y="62"/>
                        <a:pt x="73" y="66"/>
                        <a:pt x="71" y="69"/>
                      </a:cubicBezTo>
                      <a:cubicBezTo>
                        <a:pt x="69" y="73"/>
                        <a:pt x="67" y="76"/>
                        <a:pt x="64" y="79"/>
                      </a:cubicBezTo>
                      <a:cubicBezTo>
                        <a:pt x="60" y="83"/>
                        <a:pt x="55" y="85"/>
                        <a:pt x="48" y="87"/>
                      </a:cubicBezTo>
                      <a:cubicBezTo>
                        <a:pt x="45" y="88"/>
                        <a:pt x="41" y="88"/>
                        <a:pt x="37" y="88"/>
                      </a:cubicBezTo>
                      <a:cubicBezTo>
                        <a:pt x="27" y="88"/>
                        <a:pt x="18" y="84"/>
                        <a:pt x="11" y="77"/>
                      </a:cubicBezTo>
                      <a:cubicBezTo>
                        <a:pt x="3" y="69"/>
                        <a:pt x="0" y="59"/>
                        <a:pt x="0" y="45"/>
                      </a:cubicBezTo>
                      <a:cubicBezTo>
                        <a:pt x="0" y="32"/>
                        <a:pt x="3" y="21"/>
                        <a:pt x="11" y="13"/>
                      </a:cubicBezTo>
                      <a:cubicBezTo>
                        <a:pt x="18" y="4"/>
                        <a:pt x="27" y="0"/>
                        <a:pt x="39" y="0"/>
                      </a:cubicBezTo>
                      <a:lnTo>
                        <a:pt x="39" y="0"/>
                      </a:lnTo>
                      <a:close/>
                      <a:moveTo>
                        <a:pt x="61" y="37"/>
                      </a:moveTo>
                      <a:lnTo>
                        <a:pt x="61" y="37"/>
                      </a:lnTo>
                      <a:cubicBezTo>
                        <a:pt x="61" y="31"/>
                        <a:pt x="59" y="26"/>
                        <a:pt x="57" y="23"/>
                      </a:cubicBezTo>
                      <a:cubicBezTo>
                        <a:pt x="54" y="16"/>
                        <a:pt x="47" y="12"/>
                        <a:pt x="38" y="12"/>
                      </a:cubicBezTo>
                      <a:cubicBezTo>
                        <a:pt x="32" y="12"/>
                        <a:pt x="26" y="15"/>
                        <a:pt x="22" y="19"/>
                      </a:cubicBezTo>
                      <a:cubicBezTo>
                        <a:pt x="18" y="24"/>
                        <a:pt x="15" y="30"/>
                        <a:pt x="15" y="37"/>
                      </a:cubicBezTo>
                      <a:lnTo>
                        <a:pt x="61" y="37"/>
                      </a:lnTo>
                      <a:close/>
                      <a:moveTo>
                        <a:pt x="38" y="0"/>
                      </a:moveTo>
                      <a:lnTo>
                        <a:pt x="38" y="0"/>
                      </a:lnTo>
                      <a:lnTo>
                        <a:pt x="38"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grpSp>
          <p:sp>
            <p:nvSpPr>
              <p:cNvPr id="18" name="Freeform 206"/>
              <p:cNvSpPr>
                <a:spLocks/>
              </p:cNvSpPr>
              <p:nvPr/>
            </p:nvSpPr>
            <p:spPr bwMode="auto">
              <a:xfrm>
                <a:off x="2991" y="3737"/>
                <a:ext cx="62" cy="45"/>
              </a:xfrm>
              <a:custGeom>
                <a:avLst/>
                <a:gdLst>
                  <a:gd name="T0" fmla="*/ 0 w 112"/>
                  <a:gd name="T1" fmla="*/ 2 h 85"/>
                  <a:gd name="T2" fmla="*/ 0 w 112"/>
                  <a:gd name="T3" fmla="*/ 2 h 85"/>
                  <a:gd name="T4" fmla="*/ 14 w 112"/>
                  <a:gd name="T5" fmla="*/ 2 h 85"/>
                  <a:gd name="T6" fmla="*/ 14 w 112"/>
                  <a:gd name="T7" fmla="*/ 14 h 85"/>
                  <a:gd name="T8" fmla="*/ 23 w 112"/>
                  <a:gd name="T9" fmla="*/ 5 h 85"/>
                  <a:gd name="T10" fmla="*/ 39 w 112"/>
                  <a:gd name="T11" fmla="*/ 0 h 85"/>
                  <a:gd name="T12" fmla="*/ 55 w 112"/>
                  <a:gd name="T13" fmla="*/ 5 h 85"/>
                  <a:gd name="T14" fmla="*/ 61 w 112"/>
                  <a:gd name="T15" fmla="*/ 13 h 85"/>
                  <a:gd name="T16" fmla="*/ 72 w 112"/>
                  <a:gd name="T17" fmla="*/ 3 h 85"/>
                  <a:gd name="T18" fmla="*/ 86 w 112"/>
                  <a:gd name="T19" fmla="*/ 0 h 85"/>
                  <a:gd name="T20" fmla="*/ 109 w 112"/>
                  <a:gd name="T21" fmla="*/ 12 h 85"/>
                  <a:gd name="T22" fmla="*/ 112 w 112"/>
                  <a:gd name="T23" fmla="*/ 30 h 85"/>
                  <a:gd name="T24" fmla="*/ 112 w 112"/>
                  <a:gd name="T25" fmla="*/ 85 h 85"/>
                  <a:gd name="T26" fmla="*/ 98 w 112"/>
                  <a:gd name="T27" fmla="*/ 85 h 85"/>
                  <a:gd name="T28" fmla="*/ 98 w 112"/>
                  <a:gd name="T29" fmla="*/ 27 h 85"/>
                  <a:gd name="T30" fmla="*/ 94 w 112"/>
                  <a:gd name="T31" fmla="*/ 16 h 85"/>
                  <a:gd name="T32" fmla="*/ 83 w 112"/>
                  <a:gd name="T33" fmla="*/ 13 h 85"/>
                  <a:gd name="T34" fmla="*/ 69 w 112"/>
                  <a:gd name="T35" fmla="*/ 18 h 85"/>
                  <a:gd name="T36" fmla="*/ 63 w 112"/>
                  <a:gd name="T37" fmla="*/ 37 h 85"/>
                  <a:gd name="T38" fmla="*/ 63 w 112"/>
                  <a:gd name="T39" fmla="*/ 85 h 85"/>
                  <a:gd name="T40" fmla="*/ 49 w 112"/>
                  <a:gd name="T41" fmla="*/ 85 h 85"/>
                  <a:gd name="T42" fmla="*/ 49 w 112"/>
                  <a:gd name="T43" fmla="*/ 31 h 85"/>
                  <a:gd name="T44" fmla="*/ 47 w 112"/>
                  <a:gd name="T45" fmla="*/ 19 h 85"/>
                  <a:gd name="T46" fmla="*/ 35 w 112"/>
                  <a:gd name="T47" fmla="*/ 13 h 85"/>
                  <a:gd name="T48" fmla="*/ 21 w 112"/>
                  <a:gd name="T49" fmla="*/ 19 h 85"/>
                  <a:gd name="T50" fmla="*/ 14 w 112"/>
                  <a:gd name="T51" fmla="*/ 41 h 85"/>
                  <a:gd name="T52" fmla="*/ 14 w 112"/>
                  <a:gd name="T53" fmla="*/ 85 h 85"/>
                  <a:gd name="T54" fmla="*/ 0 w 112"/>
                  <a:gd name="T55" fmla="*/ 85 h 85"/>
                  <a:gd name="T56" fmla="*/ 0 w 112"/>
                  <a:gd name="T57" fmla="*/ 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2" h="85">
                    <a:moveTo>
                      <a:pt x="0" y="2"/>
                    </a:moveTo>
                    <a:lnTo>
                      <a:pt x="0" y="2"/>
                    </a:lnTo>
                    <a:lnTo>
                      <a:pt x="14" y="2"/>
                    </a:lnTo>
                    <a:lnTo>
                      <a:pt x="14" y="14"/>
                    </a:lnTo>
                    <a:cubicBezTo>
                      <a:pt x="18" y="10"/>
                      <a:pt x="21" y="7"/>
                      <a:pt x="23" y="5"/>
                    </a:cubicBezTo>
                    <a:cubicBezTo>
                      <a:pt x="28" y="2"/>
                      <a:pt x="33" y="0"/>
                      <a:pt x="39" y="0"/>
                    </a:cubicBezTo>
                    <a:cubicBezTo>
                      <a:pt x="46" y="0"/>
                      <a:pt x="51" y="2"/>
                      <a:pt x="55" y="5"/>
                    </a:cubicBezTo>
                    <a:cubicBezTo>
                      <a:pt x="57" y="7"/>
                      <a:pt x="59" y="10"/>
                      <a:pt x="61" y="13"/>
                    </a:cubicBezTo>
                    <a:cubicBezTo>
                      <a:pt x="64" y="9"/>
                      <a:pt x="68" y="6"/>
                      <a:pt x="72" y="3"/>
                    </a:cubicBezTo>
                    <a:cubicBezTo>
                      <a:pt x="76" y="1"/>
                      <a:pt x="81" y="0"/>
                      <a:pt x="86" y="0"/>
                    </a:cubicBezTo>
                    <a:cubicBezTo>
                      <a:pt x="97" y="0"/>
                      <a:pt x="105" y="4"/>
                      <a:pt x="109" y="12"/>
                    </a:cubicBezTo>
                    <a:cubicBezTo>
                      <a:pt x="111" y="17"/>
                      <a:pt x="112" y="23"/>
                      <a:pt x="112" y="30"/>
                    </a:cubicBezTo>
                    <a:lnTo>
                      <a:pt x="112" y="85"/>
                    </a:lnTo>
                    <a:lnTo>
                      <a:pt x="98" y="85"/>
                    </a:lnTo>
                    <a:lnTo>
                      <a:pt x="98" y="27"/>
                    </a:lnTo>
                    <a:cubicBezTo>
                      <a:pt x="98" y="22"/>
                      <a:pt x="96" y="18"/>
                      <a:pt x="94" y="16"/>
                    </a:cubicBezTo>
                    <a:cubicBezTo>
                      <a:pt x="91" y="14"/>
                      <a:pt x="87" y="13"/>
                      <a:pt x="83" y="13"/>
                    </a:cubicBezTo>
                    <a:cubicBezTo>
                      <a:pt x="78" y="13"/>
                      <a:pt x="73" y="15"/>
                      <a:pt x="69" y="18"/>
                    </a:cubicBezTo>
                    <a:cubicBezTo>
                      <a:pt x="65" y="22"/>
                      <a:pt x="63" y="28"/>
                      <a:pt x="63" y="37"/>
                    </a:cubicBezTo>
                    <a:lnTo>
                      <a:pt x="63" y="85"/>
                    </a:lnTo>
                    <a:lnTo>
                      <a:pt x="49" y="85"/>
                    </a:lnTo>
                    <a:lnTo>
                      <a:pt x="49" y="31"/>
                    </a:lnTo>
                    <a:cubicBezTo>
                      <a:pt x="49" y="25"/>
                      <a:pt x="48" y="21"/>
                      <a:pt x="47" y="19"/>
                    </a:cubicBezTo>
                    <a:cubicBezTo>
                      <a:pt x="45" y="15"/>
                      <a:pt x="41" y="13"/>
                      <a:pt x="35" y="13"/>
                    </a:cubicBezTo>
                    <a:cubicBezTo>
                      <a:pt x="30" y="13"/>
                      <a:pt x="25" y="15"/>
                      <a:pt x="21" y="19"/>
                    </a:cubicBezTo>
                    <a:cubicBezTo>
                      <a:pt x="17" y="23"/>
                      <a:pt x="14" y="30"/>
                      <a:pt x="14" y="41"/>
                    </a:cubicBezTo>
                    <a:lnTo>
                      <a:pt x="14" y="85"/>
                    </a:lnTo>
                    <a:lnTo>
                      <a:pt x="0" y="85"/>
                    </a:lnTo>
                    <a:lnTo>
                      <a:pt x="0" y="2"/>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9" name="Freeform 207"/>
              <p:cNvSpPr>
                <a:spLocks noEditPoints="1"/>
              </p:cNvSpPr>
              <p:nvPr/>
            </p:nvSpPr>
            <p:spPr bwMode="auto">
              <a:xfrm>
                <a:off x="3783" y="2044"/>
                <a:ext cx="621" cy="200"/>
              </a:xfrm>
              <a:custGeom>
                <a:avLst/>
                <a:gdLst>
                  <a:gd name="T0" fmla="*/ 0 w 1134"/>
                  <a:gd name="T1" fmla="*/ 0 h 378"/>
                  <a:gd name="T2" fmla="*/ 0 w 1134"/>
                  <a:gd name="T3" fmla="*/ 0 h 378"/>
                  <a:gd name="T4" fmla="*/ 1134 w 1134"/>
                  <a:gd name="T5" fmla="*/ 0 h 378"/>
                  <a:gd name="T6" fmla="*/ 1134 w 1134"/>
                  <a:gd name="T7" fmla="*/ 378 h 378"/>
                  <a:gd name="T8" fmla="*/ 0 w 1134"/>
                  <a:gd name="T9" fmla="*/ 378 h 378"/>
                  <a:gd name="T10" fmla="*/ 0 w 1134"/>
                  <a:gd name="T11" fmla="*/ 0 h 378"/>
                  <a:gd name="T12" fmla="*/ 0 w 1134"/>
                  <a:gd name="T13" fmla="*/ 0 h 378"/>
                  <a:gd name="T14" fmla="*/ 0 w 1134"/>
                  <a:gd name="T15" fmla="*/ 0 h 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4" h="378">
                    <a:moveTo>
                      <a:pt x="0" y="0"/>
                    </a:moveTo>
                    <a:lnTo>
                      <a:pt x="0" y="0"/>
                    </a:lnTo>
                    <a:lnTo>
                      <a:pt x="1134" y="0"/>
                    </a:lnTo>
                    <a:lnTo>
                      <a:pt x="1134" y="378"/>
                    </a:lnTo>
                    <a:lnTo>
                      <a:pt x="0" y="378"/>
                    </a:lnTo>
                    <a:lnTo>
                      <a:pt x="0" y="0"/>
                    </a:lnTo>
                    <a:close/>
                    <a:moveTo>
                      <a:pt x="0" y="0"/>
                    </a:moveTo>
                    <a:lnTo>
                      <a:pt x="0" y="0"/>
                    </a:lnTo>
                    <a:close/>
                  </a:path>
                </a:pathLst>
              </a:custGeom>
              <a:solidFill>
                <a:srgbClr val="FFFFFF"/>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0" name="Freeform 208"/>
              <p:cNvSpPr>
                <a:spLocks noEditPoints="1"/>
              </p:cNvSpPr>
              <p:nvPr/>
            </p:nvSpPr>
            <p:spPr bwMode="auto">
              <a:xfrm>
                <a:off x="3788" y="2044"/>
                <a:ext cx="621" cy="206"/>
              </a:xfrm>
              <a:custGeom>
                <a:avLst/>
                <a:gdLst>
                  <a:gd name="T0" fmla="*/ 0 w 1134"/>
                  <a:gd name="T1" fmla="*/ 0 h 387"/>
                  <a:gd name="T2" fmla="*/ 0 w 1134"/>
                  <a:gd name="T3" fmla="*/ 0 h 387"/>
                  <a:gd name="T4" fmla="*/ 1134 w 1134"/>
                  <a:gd name="T5" fmla="*/ 0 h 387"/>
                  <a:gd name="T6" fmla="*/ 1134 w 1134"/>
                  <a:gd name="T7" fmla="*/ 387 h 387"/>
                  <a:gd name="T8" fmla="*/ 0 w 1134"/>
                  <a:gd name="T9" fmla="*/ 387 h 387"/>
                  <a:gd name="T10" fmla="*/ 0 w 1134"/>
                  <a:gd name="T11" fmla="*/ 0 h 387"/>
                  <a:gd name="T12" fmla="*/ 0 w 1134"/>
                  <a:gd name="T13" fmla="*/ 0 h 387"/>
                  <a:gd name="T14" fmla="*/ 0 w 1134"/>
                  <a:gd name="T15" fmla="*/ 0 h 3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4" h="387">
                    <a:moveTo>
                      <a:pt x="0" y="0"/>
                    </a:moveTo>
                    <a:lnTo>
                      <a:pt x="0" y="0"/>
                    </a:lnTo>
                    <a:lnTo>
                      <a:pt x="1134" y="0"/>
                    </a:lnTo>
                    <a:lnTo>
                      <a:pt x="1134" y="387"/>
                    </a:lnTo>
                    <a:lnTo>
                      <a:pt x="0" y="387"/>
                    </a:lnTo>
                    <a:lnTo>
                      <a:pt x="0" y="0"/>
                    </a:lnTo>
                    <a:close/>
                    <a:moveTo>
                      <a:pt x="0" y="0"/>
                    </a:moveTo>
                    <a:lnTo>
                      <a:pt x="0" y="0"/>
                    </a:lnTo>
                    <a:close/>
                  </a:path>
                </a:pathLst>
              </a:custGeom>
              <a:noFill/>
              <a:ln w="11113" cap="rnd">
                <a:solidFill>
                  <a:srgbClr val="000000"/>
                </a:solidFill>
                <a:prstDash val="solid"/>
                <a:round/>
                <a:headEnd/>
                <a:tailEnd/>
              </a:ln>
              <a:extLst/>
            </p:spPr>
            <p:txBody>
              <a:bodyPr lIns="68580" tIns="34290" rIns="68580" bIns="34290"/>
              <a:lstStyle/>
              <a:p>
                <a:pPr>
                  <a:defRPr/>
                </a:pPr>
                <a:endParaRPr lang="en-US" sz="1350">
                  <a:solidFill>
                    <a:prstClr val="black"/>
                  </a:solidFill>
                  <a:latin typeface="Calibri" panose="020F0502020204030204"/>
                </a:endParaRPr>
              </a:p>
            </p:txBody>
          </p:sp>
          <p:sp>
            <p:nvSpPr>
              <p:cNvPr id="21" name="Freeform 209"/>
              <p:cNvSpPr>
                <a:spLocks noEditPoints="1"/>
              </p:cNvSpPr>
              <p:nvPr/>
            </p:nvSpPr>
            <p:spPr bwMode="auto">
              <a:xfrm>
                <a:off x="3868" y="2129"/>
                <a:ext cx="38" cy="47"/>
              </a:xfrm>
              <a:custGeom>
                <a:avLst/>
                <a:gdLst>
                  <a:gd name="T0" fmla="*/ 14 w 69"/>
                  <a:gd name="T1" fmla="*/ 60 h 89"/>
                  <a:gd name="T2" fmla="*/ 14 w 69"/>
                  <a:gd name="T3" fmla="*/ 60 h 89"/>
                  <a:gd name="T4" fmla="*/ 17 w 69"/>
                  <a:gd name="T5" fmla="*/ 70 h 89"/>
                  <a:gd name="T6" fmla="*/ 36 w 69"/>
                  <a:gd name="T7" fmla="*/ 77 h 89"/>
                  <a:gd name="T8" fmla="*/ 49 w 69"/>
                  <a:gd name="T9" fmla="*/ 74 h 89"/>
                  <a:gd name="T10" fmla="*/ 55 w 69"/>
                  <a:gd name="T11" fmla="*/ 63 h 89"/>
                  <a:gd name="T12" fmla="*/ 50 w 69"/>
                  <a:gd name="T13" fmla="*/ 55 h 89"/>
                  <a:gd name="T14" fmla="*/ 38 w 69"/>
                  <a:gd name="T15" fmla="*/ 51 h 89"/>
                  <a:gd name="T16" fmla="*/ 27 w 69"/>
                  <a:gd name="T17" fmla="*/ 48 h 89"/>
                  <a:gd name="T18" fmla="*/ 12 w 69"/>
                  <a:gd name="T19" fmla="*/ 42 h 89"/>
                  <a:gd name="T20" fmla="*/ 3 w 69"/>
                  <a:gd name="T21" fmla="*/ 27 h 89"/>
                  <a:gd name="T22" fmla="*/ 11 w 69"/>
                  <a:gd name="T23" fmla="*/ 8 h 89"/>
                  <a:gd name="T24" fmla="*/ 34 w 69"/>
                  <a:gd name="T25" fmla="*/ 0 h 89"/>
                  <a:gd name="T26" fmla="*/ 61 w 69"/>
                  <a:gd name="T27" fmla="*/ 11 h 89"/>
                  <a:gd name="T28" fmla="*/ 66 w 69"/>
                  <a:gd name="T29" fmla="*/ 26 h 89"/>
                  <a:gd name="T30" fmla="*/ 53 w 69"/>
                  <a:gd name="T31" fmla="*/ 26 h 89"/>
                  <a:gd name="T32" fmla="*/ 50 w 69"/>
                  <a:gd name="T33" fmla="*/ 18 h 89"/>
                  <a:gd name="T34" fmla="*/ 33 w 69"/>
                  <a:gd name="T35" fmla="*/ 12 h 89"/>
                  <a:gd name="T36" fmla="*/ 21 w 69"/>
                  <a:gd name="T37" fmla="*/ 15 h 89"/>
                  <a:gd name="T38" fmla="*/ 17 w 69"/>
                  <a:gd name="T39" fmla="*/ 23 h 89"/>
                  <a:gd name="T40" fmla="*/ 22 w 69"/>
                  <a:gd name="T41" fmla="*/ 32 h 89"/>
                  <a:gd name="T42" fmla="*/ 31 w 69"/>
                  <a:gd name="T43" fmla="*/ 35 h 89"/>
                  <a:gd name="T44" fmla="*/ 41 w 69"/>
                  <a:gd name="T45" fmla="*/ 38 h 89"/>
                  <a:gd name="T46" fmla="*/ 61 w 69"/>
                  <a:gd name="T47" fmla="*/ 45 h 89"/>
                  <a:gd name="T48" fmla="*/ 69 w 69"/>
                  <a:gd name="T49" fmla="*/ 62 h 89"/>
                  <a:gd name="T50" fmla="*/ 61 w 69"/>
                  <a:gd name="T51" fmla="*/ 81 h 89"/>
                  <a:gd name="T52" fmla="*/ 35 w 69"/>
                  <a:gd name="T53" fmla="*/ 89 h 89"/>
                  <a:gd name="T54" fmla="*/ 9 w 69"/>
                  <a:gd name="T55" fmla="*/ 80 h 89"/>
                  <a:gd name="T56" fmla="*/ 0 w 69"/>
                  <a:gd name="T57" fmla="*/ 60 h 89"/>
                  <a:gd name="T58" fmla="*/ 14 w 69"/>
                  <a:gd name="T59" fmla="*/ 60 h 89"/>
                  <a:gd name="T60" fmla="*/ 34 w 69"/>
                  <a:gd name="T61" fmla="*/ 0 h 89"/>
                  <a:gd name="T62" fmla="*/ 34 w 69"/>
                  <a:gd name="T63" fmla="*/ 0 h 89"/>
                  <a:gd name="T64" fmla="*/ 34 w 69"/>
                  <a:gd name="T6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89">
                    <a:moveTo>
                      <a:pt x="14" y="60"/>
                    </a:moveTo>
                    <a:lnTo>
                      <a:pt x="14" y="60"/>
                    </a:lnTo>
                    <a:cubicBezTo>
                      <a:pt x="14" y="64"/>
                      <a:pt x="15" y="68"/>
                      <a:pt x="17" y="70"/>
                    </a:cubicBezTo>
                    <a:cubicBezTo>
                      <a:pt x="21" y="75"/>
                      <a:pt x="27" y="77"/>
                      <a:pt x="36" y="77"/>
                    </a:cubicBezTo>
                    <a:cubicBezTo>
                      <a:pt x="41" y="77"/>
                      <a:pt x="45" y="76"/>
                      <a:pt x="49" y="74"/>
                    </a:cubicBezTo>
                    <a:cubicBezTo>
                      <a:pt x="53" y="71"/>
                      <a:pt x="55" y="68"/>
                      <a:pt x="55" y="63"/>
                    </a:cubicBezTo>
                    <a:cubicBezTo>
                      <a:pt x="55" y="60"/>
                      <a:pt x="54" y="57"/>
                      <a:pt x="50" y="55"/>
                    </a:cubicBezTo>
                    <a:cubicBezTo>
                      <a:pt x="48" y="54"/>
                      <a:pt x="44" y="53"/>
                      <a:pt x="38" y="51"/>
                    </a:cubicBezTo>
                    <a:lnTo>
                      <a:pt x="27" y="48"/>
                    </a:lnTo>
                    <a:cubicBezTo>
                      <a:pt x="20" y="47"/>
                      <a:pt x="15" y="45"/>
                      <a:pt x="12" y="42"/>
                    </a:cubicBezTo>
                    <a:cubicBezTo>
                      <a:pt x="6" y="39"/>
                      <a:pt x="3" y="33"/>
                      <a:pt x="3" y="27"/>
                    </a:cubicBezTo>
                    <a:cubicBezTo>
                      <a:pt x="3" y="19"/>
                      <a:pt x="6" y="12"/>
                      <a:pt x="11" y="8"/>
                    </a:cubicBezTo>
                    <a:cubicBezTo>
                      <a:pt x="17" y="3"/>
                      <a:pt x="24" y="0"/>
                      <a:pt x="34" y="0"/>
                    </a:cubicBezTo>
                    <a:cubicBezTo>
                      <a:pt x="47" y="0"/>
                      <a:pt x="56" y="4"/>
                      <a:pt x="61" y="11"/>
                    </a:cubicBezTo>
                    <a:cubicBezTo>
                      <a:pt x="65" y="16"/>
                      <a:pt x="66" y="21"/>
                      <a:pt x="66" y="26"/>
                    </a:cubicBezTo>
                    <a:lnTo>
                      <a:pt x="53" y="26"/>
                    </a:lnTo>
                    <a:cubicBezTo>
                      <a:pt x="53" y="23"/>
                      <a:pt x="52" y="20"/>
                      <a:pt x="50" y="18"/>
                    </a:cubicBezTo>
                    <a:cubicBezTo>
                      <a:pt x="46" y="14"/>
                      <a:pt x="41" y="12"/>
                      <a:pt x="33" y="12"/>
                    </a:cubicBezTo>
                    <a:cubicBezTo>
                      <a:pt x="28" y="12"/>
                      <a:pt x="24" y="13"/>
                      <a:pt x="21" y="15"/>
                    </a:cubicBezTo>
                    <a:cubicBezTo>
                      <a:pt x="18" y="17"/>
                      <a:pt x="17" y="20"/>
                      <a:pt x="17" y="23"/>
                    </a:cubicBezTo>
                    <a:cubicBezTo>
                      <a:pt x="17" y="27"/>
                      <a:pt x="19" y="30"/>
                      <a:pt x="22" y="32"/>
                    </a:cubicBezTo>
                    <a:cubicBezTo>
                      <a:pt x="24" y="33"/>
                      <a:pt x="27" y="34"/>
                      <a:pt x="31" y="35"/>
                    </a:cubicBezTo>
                    <a:lnTo>
                      <a:pt x="41" y="38"/>
                    </a:lnTo>
                    <a:cubicBezTo>
                      <a:pt x="51" y="40"/>
                      <a:pt x="57" y="42"/>
                      <a:pt x="61" y="45"/>
                    </a:cubicBezTo>
                    <a:cubicBezTo>
                      <a:pt x="66" y="48"/>
                      <a:pt x="69" y="54"/>
                      <a:pt x="69" y="62"/>
                    </a:cubicBezTo>
                    <a:cubicBezTo>
                      <a:pt x="69" y="69"/>
                      <a:pt x="66" y="75"/>
                      <a:pt x="61" y="81"/>
                    </a:cubicBezTo>
                    <a:cubicBezTo>
                      <a:pt x="55" y="86"/>
                      <a:pt x="46" y="89"/>
                      <a:pt x="35" y="89"/>
                    </a:cubicBezTo>
                    <a:cubicBezTo>
                      <a:pt x="23" y="89"/>
                      <a:pt x="14" y="86"/>
                      <a:pt x="9" y="80"/>
                    </a:cubicBezTo>
                    <a:cubicBezTo>
                      <a:pt x="3" y="75"/>
                      <a:pt x="1" y="68"/>
                      <a:pt x="0" y="60"/>
                    </a:cubicBezTo>
                    <a:lnTo>
                      <a:pt x="14" y="60"/>
                    </a:lnTo>
                    <a:close/>
                    <a:moveTo>
                      <a:pt x="34" y="0"/>
                    </a:moveTo>
                    <a:lnTo>
                      <a:pt x="34" y="0"/>
                    </a:lnTo>
                    <a:lnTo>
                      <a:pt x="34"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2" name="Freeform 210"/>
              <p:cNvSpPr>
                <a:spLocks noEditPoints="1"/>
              </p:cNvSpPr>
              <p:nvPr/>
            </p:nvSpPr>
            <p:spPr bwMode="auto">
              <a:xfrm>
                <a:off x="3912" y="2129"/>
                <a:ext cx="42" cy="47"/>
              </a:xfrm>
              <a:custGeom>
                <a:avLst/>
                <a:gdLst>
                  <a:gd name="T0" fmla="*/ 39 w 76"/>
                  <a:gd name="T1" fmla="*/ 1 h 89"/>
                  <a:gd name="T2" fmla="*/ 39 w 76"/>
                  <a:gd name="T3" fmla="*/ 1 h 89"/>
                  <a:gd name="T4" fmla="*/ 56 w 76"/>
                  <a:gd name="T5" fmla="*/ 5 h 89"/>
                  <a:gd name="T6" fmla="*/ 69 w 76"/>
                  <a:gd name="T7" fmla="*/ 16 h 89"/>
                  <a:gd name="T8" fmla="*/ 75 w 76"/>
                  <a:gd name="T9" fmla="*/ 30 h 89"/>
                  <a:gd name="T10" fmla="*/ 76 w 76"/>
                  <a:gd name="T11" fmla="*/ 49 h 89"/>
                  <a:gd name="T12" fmla="*/ 15 w 76"/>
                  <a:gd name="T13" fmla="*/ 49 h 89"/>
                  <a:gd name="T14" fmla="*/ 21 w 76"/>
                  <a:gd name="T15" fmla="*/ 69 h 89"/>
                  <a:gd name="T16" fmla="*/ 38 w 76"/>
                  <a:gd name="T17" fmla="*/ 76 h 89"/>
                  <a:gd name="T18" fmla="*/ 56 w 76"/>
                  <a:gd name="T19" fmla="*/ 69 h 89"/>
                  <a:gd name="T20" fmla="*/ 61 w 76"/>
                  <a:gd name="T21" fmla="*/ 60 h 89"/>
                  <a:gd name="T22" fmla="*/ 75 w 76"/>
                  <a:gd name="T23" fmla="*/ 60 h 89"/>
                  <a:gd name="T24" fmla="*/ 71 w 76"/>
                  <a:gd name="T25" fmla="*/ 70 h 89"/>
                  <a:gd name="T26" fmla="*/ 64 w 76"/>
                  <a:gd name="T27" fmla="*/ 79 h 89"/>
                  <a:gd name="T28" fmla="*/ 48 w 76"/>
                  <a:gd name="T29" fmla="*/ 87 h 89"/>
                  <a:gd name="T30" fmla="*/ 37 w 76"/>
                  <a:gd name="T31" fmla="*/ 89 h 89"/>
                  <a:gd name="T32" fmla="*/ 11 w 76"/>
                  <a:gd name="T33" fmla="*/ 77 h 89"/>
                  <a:gd name="T34" fmla="*/ 0 w 76"/>
                  <a:gd name="T35" fmla="*/ 46 h 89"/>
                  <a:gd name="T36" fmla="*/ 11 w 76"/>
                  <a:gd name="T37" fmla="*/ 13 h 89"/>
                  <a:gd name="T38" fmla="*/ 39 w 76"/>
                  <a:gd name="T39" fmla="*/ 1 h 89"/>
                  <a:gd name="T40" fmla="*/ 39 w 76"/>
                  <a:gd name="T41" fmla="*/ 1 h 89"/>
                  <a:gd name="T42" fmla="*/ 61 w 76"/>
                  <a:gd name="T43" fmla="*/ 37 h 89"/>
                  <a:gd name="T44" fmla="*/ 61 w 76"/>
                  <a:gd name="T45" fmla="*/ 37 h 89"/>
                  <a:gd name="T46" fmla="*/ 57 w 76"/>
                  <a:gd name="T47" fmla="*/ 23 h 89"/>
                  <a:gd name="T48" fmla="*/ 38 w 76"/>
                  <a:gd name="T49" fmla="*/ 13 h 89"/>
                  <a:gd name="T50" fmla="*/ 22 w 76"/>
                  <a:gd name="T51" fmla="*/ 20 h 89"/>
                  <a:gd name="T52" fmla="*/ 15 w 76"/>
                  <a:gd name="T53" fmla="*/ 37 h 89"/>
                  <a:gd name="T54" fmla="*/ 61 w 76"/>
                  <a:gd name="T55" fmla="*/ 37 h 89"/>
                  <a:gd name="T56" fmla="*/ 38 w 76"/>
                  <a:gd name="T57" fmla="*/ 0 h 89"/>
                  <a:gd name="T58" fmla="*/ 38 w 76"/>
                  <a:gd name="T59" fmla="*/ 0 h 89"/>
                  <a:gd name="T60" fmla="*/ 38 w 76"/>
                  <a:gd name="T6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89">
                    <a:moveTo>
                      <a:pt x="39" y="1"/>
                    </a:moveTo>
                    <a:lnTo>
                      <a:pt x="39" y="1"/>
                    </a:lnTo>
                    <a:cubicBezTo>
                      <a:pt x="45" y="1"/>
                      <a:pt x="51" y="2"/>
                      <a:pt x="56" y="5"/>
                    </a:cubicBezTo>
                    <a:cubicBezTo>
                      <a:pt x="62" y="8"/>
                      <a:pt x="66" y="11"/>
                      <a:pt x="69" y="16"/>
                    </a:cubicBezTo>
                    <a:cubicBezTo>
                      <a:pt x="72" y="20"/>
                      <a:pt x="74" y="25"/>
                      <a:pt x="75" y="30"/>
                    </a:cubicBezTo>
                    <a:cubicBezTo>
                      <a:pt x="75" y="34"/>
                      <a:pt x="76" y="40"/>
                      <a:pt x="76" y="49"/>
                    </a:cubicBezTo>
                    <a:lnTo>
                      <a:pt x="15" y="49"/>
                    </a:lnTo>
                    <a:cubicBezTo>
                      <a:pt x="15" y="57"/>
                      <a:pt x="17" y="64"/>
                      <a:pt x="21" y="69"/>
                    </a:cubicBezTo>
                    <a:cubicBezTo>
                      <a:pt x="25" y="74"/>
                      <a:pt x="30" y="76"/>
                      <a:pt x="38" y="76"/>
                    </a:cubicBezTo>
                    <a:cubicBezTo>
                      <a:pt x="45" y="76"/>
                      <a:pt x="51" y="74"/>
                      <a:pt x="56" y="69"/>
                    </a:cubicBezTo>
                    <a:cubicBezTo>
                      <a:pt x="58" y="66"/>
                      <a:pt x="60" y="63"/>
                      <a:pt x="61" y="60"/>
                    </a:cubicBezTo>
                    <a:lnTo>
                      <a:pt x="75" y="60"/>
                    </a:lnTo>
                    <a:cubicBezTo>
                      <a:pt x="74" y="63"/>
                      <a:pt x="73" y="66"/>
                      <a:pt x="71" y="70"/>
                    </a:cubicBezTo>
                    <a:cubicBezTo>
                      <a:pt x="69" y="73"/>
                      <a:pt x="67" y="77"/>
                      <a:pt x="64" y="79"/>
                    </a:cubicBezTo>
                    <a:cubicBezTo>
                      <a:pt x="60" y="83"/>
                      <a:pt x="55" y="86"/>
                      <a:pt x="48" y="87"/>
                    </a:cubicBezTo>
                    <a:cubicBezTo>
                      <a:pt x="45" y="88"/>
                      <a:pt x="41" y="89"/>
                      <a:pt x="37" y="89"/>
                    </a:cubicBezTo>
                    <a:cubicBezTo>
                      <a:pt x="27" y="89"/>
                      <a:pt x="18" y="85"/>
                      <a:pt x="11" y="77"/>
                    </a:cubicBezTo>
                    <a:cubicBezTo>
                      <a:pt x="3" y="70"/>
                      <a:pt x="0" y="59"/>
                      <a:pt x="0" y="46"/>
                    </a:cubicBezTo>
                    <a:cubicBezTo>
                      <a:pt x="0" y="32"/>
                      <a:pt x="3" y="21"/>
                      <a:pt x="11" y="13"/>
                    </a:cubicBezTo>
                    <a:cubicBezTo>
                      <a:pt x="18" y="5"/>
                      <a:pt x="27" y="1"/>
                      <a:pt x="39" y="1"/>
                    </a:cubicBezTo>
                    <a:lnTo>
                      <a:pt x="39" y="1"/>
                    </a:lnTo>
                    <a:close/>
                    <a:moveTo>
                      <a:pt x="61" y="37"/>
                    </a:moveTo>
                    <a:lnTo>
                      <a:pt x="61" y="37"/>
                    </a:lnTo>
                    <a:cubicBezTo>
                      <a:pt x="61" y="31"/>
                      <a:pt x="60" y="27"/>
                      <a:pt x="57" y="23"/>
                    </a:cubicBezTo>
                    <a:cubicBezTo>
                      <a:pt x="54" y="16"/>
                      <a:pt x="47" y="13"/>
                      <a:pt x="38" y="13"/>
                    </a:cubicBezTo>
                    <a:cubicBezTo>
                      <a:pt x="32" y="13"/>
                      <a:pt x="26" y="15"/>
                      <a:pt x="22" y="20"/>
                    </a:cubicBezTo>
                    <a:cubicBezTo>
                      <a:pt x="18" y="24"/>
                      <a:pt x="15" y="30"/>
                      <a:pt x="15" y="37"/>
                    </a:cubicBezTo>
                    <a:lnTo>
                      <a:pt x="61" y="37"/>
                    </a:lnTo>
                    <a:close/>
                    <a:moveTo>
                      <a:pt x="38" y="0"/>
                    </a:moveTo>
                    <a:lnTo>
                      <a:pt x="38" y="0"/>
                    </a:lnTo>
                    <a:lnTo>
                      <a:pt x="38"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3" name="Freeform 211"/>
              <p:cNvSpPr>
                <a:spLocks noEditPoints="1"/>
              </p:cNvSpPr>
              <p:nvPr/>
            </p:nvSpPr>
            <p:spPr bwMode="auto">
              <a:xfrm>
                <a:off x="3960" y="2129"/>
                <a:ext cx="39" cy="45"/>
              </a:xfrm>
              <a:custGeom>
                <a:avLst/>
                <a:gdLst>
                  <a:gd name="T0" fmla="*/ 38 w 71"/>
                  <a:gd name="T1" fmla="*/ 0 h 88"/>
                  <a:gd name="T2" fmla="*/ 38 w 71"/>
                  <a:gd name="T3" fmla="*/ 0 h 88"/>
                  <a:gd name="T4" fmla="*/ 60 w 71"/>
                  <a:gd name="T5" fmla="*/ 7 h 88"/>
                  <a:gd name="T6" fmla="*/ 71 w 71"/>
                  <a:gd name="T7" fmla="*/ 30 h 88"/>
                  <a:gd name="T8" fmla="*/ 57 w 71"/>
                  <a:gd name="T9" fmla="*/ 30 h 88"/>
                  <a:gd name="T10" fmla="*/ 52 w 71"/>
                  <a:gd name="T11" fmla="*/ 18 h 88"/>
                  <a:gd name="T12" fmla="*/ 38 w 71"/>
                  <a:gd name="T13" fmla="*/ 13 h 88"/>
                  <a:gd name="T14" fmla="*/ 18 w 71"/>
                  <a:gd name="T15" fmla="*/ 26 h 88"/>
                  <a:gd name="T16" fmla="*/ 15 w 71"/>
                  <a:gd name="T17" fmla="*/ 46 h 88"/>
                  <a:gd name="T18" fmla="*/ 20 w 71"/>
                  <a:gd name="T19" fmla="*/ 68 h 88"/>
                  <a:gd name="T20" fmla="*/ 37 w 71"/>
                  <a:gd name="T21" fmla="*/ 76 h 88"/>
                  <a:gd name="T22" fmla="*/ 50 w 71"/>
                  <a:gd name="T23" fmla="*/ 71 h 88"/>
                  <a:gd name="T24" fmla="*/ 57 w 71"/>
                  <a:gd name="T25" fmla="*/ 56 h 88"/>
                  <a:gd name="T26" fmla="*/ 71 w 71"/>
                  <a:gd name="T27" fmla="*/ 56 h 88"/>
                  <a:gd name="T28" fmla="*/ 59 w 71"/>
                  <a:gd name="T29" fmla="*/ 80 h 88"/>
                  <a:gd name="T30" fmla="*/ 36 w 71"/>
                  <a:gd name="T31" fmla="*/ 88 h 88"/>
                  <a:gd name="T32" fmla="*/ 10 w 71"/>
                  <a:gd name="T33" fmla="*/ 76 h 88"/>
                  <a:gd name="T34" fmla="*/ 0 w 71"/>
                  <a:gd name="T35" fmla="*/ 46 h 88"/>
                  <a:gd name="T36" fmla="*/ 10 w 71"/>
                  <a:gd name="T37" fmla="*/ 12 h 88"/>
                  <a:gd name="T38" fmla="*/ 38 w 71"/>
                  <a:gd name="T39" fmla="*/ 0 h 88"/>
                  <a:gd name="T40" fmla="*/ 38 w 71"/>
                  <a:gd name="T41" fmla="*/ 0 h 88"/>
                  <a:gd name="T42" fmla="*/ 35 w 71"/>
                  <a:gd name="T43" fmla="*/ 0 h 88"/>
                  <a:gd name="T44" fmla="*/ 35 w 71"/>
                  <a:gd name="T45" fmla="*/ 0 h 88"/>
                  <a:gd name="T46" fmla="*/ 35 w 71"/>
                  <a:gd name="T4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88">
                    <a:moveTo>
                      <a:pt x="38" y="0"/>
                    </a:moveTo>
                    <a:lnTo>
                      <a:pt x="38" y="0"/>
                    </a:lnTo>
                    <a:cubicBezTo>
                      <a:pt x="47" y="0"/>
                      <a:pt x="55" y="2"/>
                      <a:pt x="60" y="7"/>
                    </a:cubicBezTo>
                    <a:cubicBezTo>
                      <a:pt x="66" y="11"/>
                      <a:pt x="70" y="19"/>
                      <a:pt x="71" y="30"/>
                    </a:cubicBezTo>
                    <a:lnTo>
                      <a:pt x="57" y="30"/>
                    </a:lnTo>
                    <a:cubicBezTo>
                      <a:pt x="57" y="25"/>
                      <a:pt x="55" y="21"/>
                      <a:pt x="52" y="18"/>
                    </a:cubicBezTo>
                    <a:cubicBezTo>
                      <a:pt x="49" y="14"/>
                      <a:pt x="44" y="13"/>
                      <a:pt x="38" y="13"/>
                    </a:cubicBezTo>
                    <a:cubicBezTo>
                      <a:pt x="29" y="13"/>
                      <a:pt x="22" y="17"/>
                      <a:pt x="18" y="26"/>
                    </a:cubicBezTo>
                    <a:cubicBezTo>
                      <a:pt x="16" y="31"/>
                      <a:pt x="15" y="38"/>
                      <a:pt x="15" y="46"/>
                    </a:cubicBezTo>
                    <a:cubicBezTo>
                      <a:pt x="15" y="55"/>
                      <a:pt x="16" y="62"/>
                      <a:pt x="20" y="68"/>
                    </a:cubicBezTo>
                    <a:cubicBezTo>
                      <a:pt x="24" y="73"/>
                      <a:pt x="29" y="76"/>
                      <a:pt x="37" y="76"/>
                    </a:cubicBezTo>
                    <a:cubicBezTo>
                      <a:pt x="42" y="76"/>
                      <a:pt x="47" y="74"/>
                      <a:pt x="50" y="71"/>
                    </a:cubicBezTo>
                    <a:cubicBezTo>
                      <a:pt x="54" y="67"/>
                      <a:pt x="56" y="62"/>
                      <a:pt x="57" y="56"/>
                    </a:cubicBezTo>
                    <a:lnTo>
                      <a:pt x="71" y="56"/>
                    </a:lnTo>
                    <a:cubicBezTo>
                      <a:pt x="69" y="67"/>
                      <a:pt x="66" y="75"/>
                      <a:pt x="59" y="80"/>
                    </a:cubicBezTo>
                    <a:cubicBezTo>
                      <a:pt x="53" y="85"/>
                      <a:pt x="45" y="88"/>
                      <a:pt x="36" y="88"/>
                    </a:cubicBezTo>
                    <a:cubicBezTo>
                      <a:pt x="25" y="88"/>
                      <a:pt x="16" y="84"/>
                      <a:pt x="10" y="76"/>
                    </a:cubicBezTo>
                    <a:cubicBezTo>
                      <a:pt x="3" y="68"/>
                      <a:pt x="0" y="58"/>
                      <a:pt x="0" y="46"/>
                    </a:cubicBezTo>
                    <a:cubicBezTo>
                      <a:pt x="0" y="32"/>
                      <a:pt x="3" y="20"/>
                      <a:pt x="10" y="12"/>
                    </a:cubicBezTo>
                    <a:cubicBezTo>
                      <a:pt x="18" y="4"/>
                      <a:pt x="27" y="0"/>
                      <a:pt x="38" y="0"/>
                    </a:cubicBezTo>
                    <a:lnTo>
                      <a:pt x="38" y="0"/>
                    </a:lnTo>
                    <a:close/>
                    <a:moveTo>
                      <a:pt x="35" y="0"/>
                    </a:moveTo>
                    <a:lnTo>
                      <a:pt x="35" y="0"/>
                    </a:lnTo>
                    <a:lnTo>
                      <a:pt x="35"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4" name="Freeform 212"/>
              <p:cNvSpPr>
                <a:spLocks noEditPoints="1"/>
              </p:cNvSpPr>
              <p:nvPr/>
            </p:nvSpPr>
            <p:spPr bwMode="auto">
              <a:xfrm>
                <a:off x="4007" y="2129"/>
                <a:ext cx="36" cy="45"/>
              </a:xfrm>
              <a:custGeom>
                <a:avLst/>
                <a:gdLst>
                  <a:gd name="T0" fmla="*/ 14 w 67"/>
                  <a:gd name="T1" fmla="*/ 2 h 88"/>
                  <a:gd name="T2" fmla="*/ 14 w 67"/>
                  <a:gd name="T3" fmla="*/ 2 h 88"/>
                  <a:gd name="T4" fmla="*/ 14 w 67"/>
                  <a:gd name="T5" fmla="*/ 58 h 88"/>
                  <a:gd name="T6" fmla="*/ 16 w 67"/>
                  <a:gd name="T7" fmla="*/ 68 h 88"/>
                  <a:gd name="T8" fmla="*/ 30 w 67"/>
                  <a:gd name="T9" fmla="*/ 76 h 88"/>
                  <a:gd name="T10" fmla="*/ 50 w 67"/>
                  <a:gd name="T11" fmla="*/ 62 h 88"/>
                  <a:gd name="T12" fmla="*/ 53 w 67"/>
                  <a:gd name="T13" fmla="*/ 43 h 88"/>
                  <a:gd name="T14" fmla="*/ 53 w 67"/>
                  <a:gd name="T15" fmla="*/ 2 h 88"/>
                  <a:gd name="T16" fmla="*/ 67 w 67"/>
                  <a:gd name="T17" fmla="*/ 2 h 88"/>
                  <a:gd name="T18" fmla="*/ 67 w 67"/>
                  <a:gd name="T19" fmla="*/ 86 h 88"/>
                  <a:gd name="T20" fmla="*/ 54 w 67"/>
                  <a:gd name="T21" fmla="*/ 86 h 88"/>
                  <a:gd name="T22" fmla="*/ 54 w 67"/>
                  <a:gd name="T23" fmla="*/ 73 h 88"/>
                  <a:gd name="T24" fmla="*/ 47 w 67"/>
                  <a:gd name="T25" fmla="*/ 81 h 88"/>
                  <a:gd name="T26" fmla="*/ 28 w 67"/>
                  <a:gd name="T27" fmla="*/ 88 h 88"/>
                  <a:gd name="T28" fmla="*/ 4 w 67"/>
                  <a:gd name="T29" fmla="*/ 76 h 88"/>
                  <a:gd name="T30" fmla="*/ 0 w 67"/>
                  <a:gd name="T31" fmla="*/ 59 h 88"/>
                  <a:gd name="T32" fmla="*/ 0 w 67"/>
                  <a:gd name="T33" fmla="*/ 2 h 88"/>
                  <a:gd name="T34" fmla="*/ 14 w 67"/>
                  <a:gd name="T35" fmla="*/ 2 h 88"/>
                  <a:gd name="T36" fmla="*/ 34 w 67"/>
                  <a:gd name="T37" fmla="*/ 0 h 88"/>
                  <a:gd name="T38" fmla="*/ 34 w 67"/>
                  <a:gd name="T39" fmla="*/ 0 h 88"/>
                  <a:gd name="T40" fmla="*/ 34 w 67"/>
                  <a:gd name="T4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88">
                    <a:moveTo>
                      <a:pt x="14" y="2"/>
                    </a:moveTo>
                    <a:lnTo>
                      <a:pt x="14" y="2"/>
                    </a:lnTo>
                    <a:lnTo>
                      <a:pt x="14" y="58"/>
                    </a:lnTo>
                    <a:cubicBezTo>
                      <a:pt x="14" y="62"/>
                      <a:pt x="15" y="65"/>
                      <a:pt x="16" y="68"/>
                    </a:cubicBezTo>
                    <a:cubicBezTo>
                      <a:pt x="19" y="73"/>
                      <a:pt x="24" y="76"/>
                      <a:pt x="30" y="76"/>
                    </a:cubicBezTo>
                    <a:cubicBezTo>
                      <a:pt x="40" y="76"/>
                      <a:pt x="47" y="71"/>
                      <a:pt x="50" y="62"/>
                    </a:cubicBezTo>
                    <a:cubicBezTo>
                      <a:pt x="52" y="58"/>
                      <a:pt x="53" y="51"/>
                      <a:pt x="53" y="43"/>
                    </a:cubicBezTo>
                    <a:lnTo>
                      <a:pt x="53" y="2"/>
                    </a:lnTo>
                    <a:lnTo>
                      <a:pt x="67" y="2"/>
                    </a:lnTo>
                    <a:lnTo>
                      <a:pt x="67" y="86"/>
                    </a:lnTo>
                    <a:lnTo>
                      <a:pt x="54" y="86"/>
                    </a:lnTo>
                    <a:lnTo>
                      <a:pt x="54" y="73"/>
                    </a:lnTo>
                    <a:cubicBezTo>
                      <a:pt x="52" y="77"/>
                      <a:pt x="50" y="79"/>
                      <a:pt x="47" y="81"/>
                    </a:cubicBezTo>
                    <a:cubicBezTo>
                      <a:pt x="42" y="86"/>
                      <a:pt x="35" y="88"/>
                      <a:pt x="28" y="88"/>
                    </a:cubicBezTo>
                    <a:cubicBezTo>
                      <a:pt x="16" y="88"/>
                      <a:pt x="8" y="84"/>
                      <a:pt x="4" y="76"/>
                    </a:cubicBezTo>
                    <a:cubicBezTo>
                      <a:pt x="1" y="72"/>
                      <a:pt x="0" y="66"/>
                      <a:pt x="0" y="59"/>
                    </a:cubicBezTo>
                    <a:lnTo>
                      <a:pt x="0" y="2"/>
                    </a:lnTo>
                    <a:lnTo>
                      <a:pt x="14" y="2"/>
                    </a:lnTo>
                    <a:close/>
                    <a:moveTo>
                      <a:pt x="34" y="0"/>
                    </a:moveTo>
                    <a:lnTo>
                      <a:pt x="34" y="0"/>
                    </a:lnTo>
                    <a:lnTo>
                      <a:pt x="34"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5" name="Freeform 213"/>
              <p:cNvSpPr>
                <a:spLocks/>
              </p:cNvSpPr>
              <p:nvPr/>
            </p:nvSpPr>
            <p:spPr bwMode="auto">
              <a:xfrm>
                <a:off x="4056" y="2129"/>
                <a:ext cx="21" cy="44"/>
              </a:xfrm>
              <a:custGeom>
                <a:avLst/>
                <a:gdLst>
                  <a:gd name="T0" fmla="*/ 0 w 40"/>
                  <a:gd name="T1" fmla="*/ 1 h 85"/>
                  <a:gd name="T2" fmla="*/ 0 w 40"/>
                  <a:gd name="T3" fmla="*/ 1 h 85"/>
                  <a:gd name="T4" fmla="*/ 13 w 40"/>
                  <a:gd name="T5" fmla="*/ 1 h 85"/>
                  <a:gd name="T6" fmla="*/ 13 w 40"/>
                  <a:gd name="T7" fmla="*/ 16 h 85"/>
                  <a:gd name="T8" fmla="*/ 21 w 40"/>
                  <a:gd name="T9" fmla="*/ 6 h 85"/>
                  <a:gd name="T10" fmla="*/ 36 w 40"/>
                  <a:gd name="T11" fmla="*/ 0 h 85"/>
                  <a:gd name="T12" fmla="*/ 37 w 40"/>
                  <a:gd name="T13" fmla="*/ 0 h 85"/>
                  <a:gd name="T14" fmla="*/ 40 w 40"/>
                  <a:gd name="T15" fmla="*/ 0 h 85"/>
                  <a:gd name="T16" fmla="*/ 40 w 40"/>
                  <a:gd name="T17" fmla="*/ 15 h 85"/>
                  <a:gd name="T18" fmla="*/ 38 w 40"/>
                  <a:gd name="T19" fmla="*/ 14 h 85"/>
                  <a:gd name="T20" fmla="*/ 36 w 40"/>
                  <a:gd name="T21" fmla="*/ 14 h 85"/>
                  <a:gd name="T22" fmla="*/ 20 w 40"/>
                  <a:gd name="T23" fmla="*/ 21 h 85"/>
                  <a:gd name="T24" fmla="*/ 14 w 40"/>
                  <a:gd name="T25" fmla="*/ 37 h 85"/>
                  <a:gd name="T26" fmla="*/ 14 w 40"/>
                  <a:gd name="T27" fmla="*/ 85 h 85"/>
                  <a:gd name="T28" fmla="*/ 0 w 40"/>
                  <a:gd name="T29" fmla="*/ 85 h 85"/>
                  <a:gd name="T30" fmla="*/ 0 w 40"/>
                  <a:gd name="T31" fmla="*/ 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85">
                    <a:moveTo>
                      <a:pt x="0" y="1"/>
                    </a:moveTo>
                    <a:lnTo>
                      <a:pt x="0" y="1"/>
                    </a:lnTo>
                    <a:lnTo>
                      <a:pt x="13" y="1"/>
                    </a:lnTo>
                    <a:lnTo>
                      <a:pt x="13" y="16"/>
                    </a:lnTo>
                    <a:cubicBezTo>
                      <a:pt x="14" y="13"/>
                      <a:pt x="17" y="10"/>
                      <a:pt x="21" y="6"/>
                    </a:cubicBezTo>
                    <a:cubicBezTo>
                      <a:pt x="25" y="2"/>
                      <a:pt x="30" y="0"/>
                      <a:pt x="36" y="0"/>
                    </a:cubicBezTo>
                    <a:cubicBezTo>
                      <a:pt x="36" y="0"/>
                      <a:pt x="36" y="0"/>
                      <a:pt x="37" y="0"/>
                    </a:cubicBezTo>
                    <a:cubicBezTo>
                      <a:pt x="38" y="0"/>
                      <a:pt x="39" y="0"/>
                      <a:pt x="40" y="0"/>
                    </a:cubicBezTo>
                    <a:lnTo>
                      <a:pt x="40" y="15"/>
                    </a:lnTo>
                    <a:cubicBezTo>
                      <a:pt x="39" y="15"/>
                      <a:pt x="39" y="14"/>
                      <a:pt x="38" y="14"/>
                    </a:cubicBezTo>
                    <a:cubicBezTo>
                      <a:pt x="37" y="14"/>
                      <a:pt x="37" y="14"/>
                      <a:pt x="36" y="14"/>
                    </a:cubicBezTo>
                    <a:cubicBezTo>
                      <a:pt x="29" y="14"/>
                      <a:pt x="23" y="17"/>
                      <a:pt x="20" y="21"/>
                    </a:cubicBezTo>
                    <a:cubicBezTo>
                      <a:pt x="16" y="26"/>
                      <a:pt x="14" y="31"/>
                      <a:pt x="14" y="37"/>
                    </a:cubicBezTo>
                    <a:lnTo>
                      <a:pt x="14" y="85"/>
                    </a:lnTo>
                    <a:lnTo>
                      <a:pt x="0" y="85"/>
                    </a:lnTo>
                    <a:lnTo>
                      <a:pt x="0" y="1"/>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6" name="Freeform 214"/>
              <p:cNvSpPr>
                <a:spLocks noEditPoints="1"/>
              </p:cNvSpPr>
              <p:nvPr/>
            </p:nvSpPr>
            <p:spPr bwMode="auto">
              <a:xfrm>
                <a:off x="4082" y="2129"/>
                <a:ext cx="42" cy="47"/>
              </a:xfrm>
              <a:custGeom>
                <a:avLst/>
                <a:gdLst>
                  <a:gd name="T0" fmla="*/ 39 w 76"/>
                  <a:gd name="T1" fmla="*/ 1 h 89"/>
                  <a:gd name="T2" fmla="*/ 39 w 76"/>
                  <a:gd name="T3" fmla="*/ 1 h 89"/>
                  <a:gd name="T4" fmla="*/ 57 w 76"/>
                  <a:gd name="T5" fmla="*/ 5 h 89"/>
                  <a:gd name="T6" fmla="*/ 69 w 76"/>
                  <a:gd name="T7" fmla="*/ 16 h 89"/>
                  <a:gd name="T8" fmla="*/ 75 w 76"/>
                  <a:gd name="T9" fmla="*/ 30 h 89"/>
                  <a:gd name="T10" fmla="*/ 76 w 76"/>
                  <a:gd name="T11" fmla="*/ 49 h 89"/>
                  <a:gd name="T12" fmla="*/ 15 w 76"/>
                  <a:gd name="T13" fmla="*/ 49 h 89"/>
                  <a:gd name="T14" fmla="*/ 21 w 76"/>
                  <a:gd name="T15" fmla="*/ 69 h 89"/>
                  <a:gd name="T16" fmla="*/ 38 w 76"/>
                  <a:gd name="T17" fmla="*/ 76 h 89"/>
                  <a:gd name="T18" fmla="*/ 56 w 76"/>
                  <a:gd name="T19" fmla="*/ 69 h 89"/>
                  <a:gd name="T20" fmla="*/ 61 w 76"/>
                  <a:gd name="T21" fmla="*/ 60 h 89"/>
                  <a:gd name="T22" fmla="*/ 75 w 76"/>
                  <a:gd name="T23" fmla="*/ 60 h 89"/>
                  <a:gd name="T24" fmla="*/ 71 w 76"/>
                  <a:gd name="T25" fmla="*/ 70 h 89"/>
                  <a:gd name="T26" fmla="*/ 64 w 76"/>
                  <a:gd name="T27" fmla="*/ 79 h 89"/>
                  <a:gd name="T28" fmla="*/ 49 w 76"/>
                  <a:gd name="T29" fmla="*/ 87 h 89"/>
                  <a:gd name="T30" fmla="*/ 37 w 76"/>
                  <a:gd name="T31" fmla="*/ 89 h 89"/>
                  <a:gd name="T32" fmla="*/ 11 w 76"/>
                  <a:gd name="T33" fmla="*/ 77 h 89"/>
                  <a:gd name="T34" fmla="*/ 0 w 76"/>
                  <a:gd name="T35" fmla="*/ 46 h 89"/>
                  <a:gd name="T36" fmla="*/ 11 w 76"/>
                  <a:gd name="T37" fmla="*/ 13 h 89"/>
                  <a:gd name="T38" fmla="*/ 39 w 76"/>
                  <a:gd name="T39" fmla="*/ 1 h 89"/>
                  <a:gd name="T40" fmla="*/ 39 w 76"/>
                  <a:gd name="T41" fmla="*/ 1 h 89"/>
                  <a:gd name="T42" fmla="*/ 62 w 76"/>
                  <a:gd name="T43" fmla="*/ 37 h 89"/>
                  <a:gd name="T44" fmla="*/ 62 w 76"/>
                  <a:gd name="T45" fmla="*/ 37 h 89"/>
                  <a:gd name="T46" fmla="*/ 58 w 76"/>
                  <a:gd name="T47" fmla="*/ 23 h 89"/>
                  <a:gd name="T48" fmla="*/ 39 w 76"/>
                  <a:gd name="T49" fmla="*/ 13 h 89"/>
                  <a:gd name="T50" fmla="*/ 22 w 76"/>
                  <a:gd name="T51" fmla="*/ 20 h 89"/>
                  <a:gd name="T52" fmla="*/ 15 w 76"/>
                  <a:gd name="T53" fmla="*/ 37 h 89"/>
                  <a:gd name="T54" fmla="*/ 62 w 76"/>
                  <a:gd name="T55" fmla="*/ 37 h 89"/>
                  <a:gd name="T56" fmla="*/ 38 w 76"/>
                  <a:gd name="T57" fmla="*/ 0 h 89"/>
                  <a:gd name="T58" fmla="*/ 38 w 76"/>
                  <a:gd name="T59" fmla="*/ 0 h 89"/>
                  <a:gd name="T60" fmla="*/ 38 w 76"/>
                  <a:gd name="T6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89">
                    <a:moveTo>
                      <a:pt x="39" y="1"/>
                    </a:moveTo>
                    <a:lnTo>
                      <a:pt x="39" y="1"/>
                    </a:lnTo>
                    <a:cubicBezTo>
                      <a:pt x="45" y="1"/>
                      <a:pt x="51" y="2"/>
                      <a:pt x="57" y="5"/>
                    </a:cubicBezTo>
                    <a:cubicBezTo>
                      <a:pt x="62" y="8"/>
                      <a:pt x="66" y="11"/>
                      <a:pt x="69" y="16"/>
                    </a:cubicBezTo>
                    <a:cubicBezTo>
                      <a:pt x="72" y="20"/>
                      <a:pt x="74" y="25"/>
                      <a:pt x="75" y="30"/>
                    </a:cubicBezTo>
                    <a:cubicBezTo>
                      <a:pt x="76" y="34"/>
                      <a:pt x="76" y="40"/>
                      <a:pt x="76" y="49"/>
                    </a:cubicBezTo>
                    <a:lnTo>
                      <a:pt x="15" y="49"/>
                    </a:lnTo>
                    <a:cubicBezTo>
                      <a:pt x="15" y="57"/>
                      <a:pt x="17" y="64"/>
                      <a:pt x="21" y="69"/>
                    </a:cubicBezTo>
                    <a:cubicBezTo>
                      <a:pt x="25" y="74"/>
                      <a:pt x="31" y="76"/>
                      <a:pt x="38" y="76"/>
                    </a:cubicBezTo>
                    <a:cubicBezTo>
                      <a:pt x="46" y="76"/>
                      <a:pt x="51" y="74"/>
                      <a:pt x="56" y="69"/>
                    </a:cubicBezTo>
                    <a:cubicBezTo>
                      <a:pt x="58" y="66"/>
                      <a:pt x="60" y="63"/>
                      <a:pt x="61" y="60"/>
                    </a:cubicBezTo>
                    <a:lnTo>
                      <a:pt x="75" y="60"/>
                    </a:lnTo>
                    <a:cubicBezTo>
                      <a:pt x="74" y="63"/>
                      <a:pt x="73" y="66"/>
                      <a:pt x="71" y="70"/>
                    </a:cubicBezTo>
                    <a:cubicBezTo>
                      <a:pt x="69" y="73"/>
                      <a:pt x="67" y="77"/>
                      <a:pt x="64" y="79"/>
                    </a:cubicBezTo>
                    <a:cubicBezTo>
                      <a:pt x="60" y="83"/>
                      <a:pt x="55" y="86"/>
                      <a:pt x="49" y="87"/>
                    </a:cubicBezTo>
                    <a:cubicBezTo>
                      <a:pt x="45" y="88"/>
                      <a:pt x="41" y="89"/>
                      <a:pt x="37" y="89"/>
                    </a:cubicBezTo>
                    <a:cubicBezTo>
                      <a:pt x="27" y="89"/>
                      <a:pt x="18" y="85"/>
                      <a:pt x="11" y="77"/>
                    </a:cubicBezTo>
                    <a:cubicBezTo>
                      <a:pt x="4" y="70"/>
                      <a:pt x="0" y="59"/>
                      <a:pt x="0" y="46"/>
                    </a:cubicBezTo>
                    <a:cubicBezTo>
                      <a:pt x="0" y="32"/>
                      <a:pt x="4" y="21"/>
                      <a:pt x="11" y="13"/>
                    </a:cubicBezTo>
                    <a:cubicBezTo>
                      <a:pt x="18" y="5"/>
                      <a:pt x="28" y="1"/>
                      <a:pt x="39" y="1"/>
                    </a:cubicBezTo>
                    <a:lnTo>
                      <a:pt x="39" y="1"/>
                    </a:lnTo>
                    <a:close/>
                    <a:moveTo>
                      <a:pt x="62" y="37"/>
                    </a:moveTo>
                    <a:lnTo>
                      <a:pt x="62" y="37"/>
                    </a:lnTo>
                    <a:cubicBezTo>
                      <a:pt x="61" y="31"/>
                      <a:pt x="60" y="27"/>
                      <a:pt x="58" y="23"/>
                    </a:cubicBezTo>
                    <a:cubicBezTo>
                      <a:pt x="54" y="16"/>
                      <a:pt x="47" y="13"/>
                      <a:pt x="39" y="13"/>
                    </a:cubicBezTo>
                    <a:cubicBezTo>
                      <a:pt x="32" y="13"/>
                      <a:pt x="27" y="15"/>
                      <a:pt x="22" y="20"/>
                    </a:cubicBezTo>
                    <a:cubicBezTo>
                      <a:pt x="18" y="24"/>
                      <a:pt x="16" y="30"/>
                      <a:pt x="15" y="37"/>
                    </a:cubicBezTo>
                    <a:lnTo>
                      <a:pt x="62" y="37"/>
                    </a:lnTo>
                    <a:close/>
                    <a:moveTo>
                      <a:pt x="38" y="0"/>
                    </a:moveTo>
                    <a:lnTo>
                      <a:pt x="38" y="0"/>
                    </a:lnTo>
                    <a:lnTo>
                      <a:pt x="38"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7" name="Freeform 215"/>
              <p:cNvSpPr>
                <a:spLocks noEditPoints="1"/>
              </p:cNvSpPr>
              <p:nvPr/>
            </p:nvSpPr>
            <p:spPr bwMode="auto">
              <a:xfrm>
                <a:off x="4157" y="2112"/>
                <a:ext cx="39" cy="62"/>
              </a:xfrm>
              <a:custGeom>
                <a:avLst/>
                <a:gdLst>
                  <a:gd name="T0" fmla="*/ 0 w 73"/>
                  <a:gd name="T1" fmla="*/ 0 h 117"/>
                  <a:gd name="T2" fmla="*/ 0 w 73"/>
                  <a:gd name="T3" fmla="*/ 0 h 117"/>
                  <a:gd name="T4" fmla="*/ 14 w 73"/>
                  <a:gd name="T5" fmla="*/ 0 h 117"/>
                  <a:gd name="T6" fmla="*/ 14 w 73"/>
                  <a:gd name="T7" fmla="*/ 42 h 117"/>
                  <a:gd name="T8" fmla="*/ 25 w 73"/>
                  <a:gd name="T9" fmla="*/ 32 h 117"/>
                  <a:gd name="T10" fmla="*/ 38 w 73"/>
                  <a:gd name="T11" fmla="*/ 29 h 117"/>
                  <a:gd name="T12" fmla="*/ 64 w 73"/>
                  <a:gd name="T13" fmla="*/ 40 h 117"/>
                  <a:gd name="T14" fmla="*/ 73 w 73"/>
                  <a:gd name="T15" fmla="*/ 71 h 117"/>
                  <a:gd name="T16" fmla="*/ 64 w 73"/>
                  <a:gd name="T17" fmla="*/ 104 h 117"/>
                  <a:gd name="T18" fmla="*/ 37 w 73"/>
                  <a:gd name="T19" fmla="*/ 117 h 117"/>
                  <a:gd name="T20" fmla="*/ 21 w 73"/>
                  <a:gd name="T21" fmla="*/ 113 h 117"/>
                  <a:gd name="T22" fmla="*/ 13 w 73"/>
                  <a:gd name="T23" fmla="*/ 104 h 117"/>
                  <a:gd name="T24" fmla="*/ 13 w 73"/>
                  <a:gd name="T25" fmla="*/ 115 h 117"/>
                  <a:gd name="T26" fmla="*/ 0 w 73"/>
                  <a:gd name="T27" fmla="*/ 115 h 117"/>
                  <a:gd name="T28" fmla="*/ 0 w 73"/>
                  <a:gd name="T29" fmla="*/ 0 h 117"/>
                  <a:gd name="T30" fmla="*/ 36 w 73"/>
                  <a:gd name="T31" fmla="*/ 105 h 117"/>
                  <a:gd name="T32" fmla="*/ 36 w 73"/>
                  <a:gd name="T33" fmla="*/ 105 h 117"/>
                  <a:gd name="T34" fmla="*/ 53 w 73"/>
                  <a:gd name="T35" fmla="*/ 96 h 117"/>
                  <a:gd name="T36" fmla="*/ 59 w 73"/>
                  <a:gd name="T37" fmla="*/ 72 h 117"/>
                  <a:gd name="T38" fmla="*/ 53 w 73"/>
                  <a:gd name="T39" fmla="*/ 50 h 117"/>
                  <a:gd name="T40" fmla="*/ 37 w 73"/>
                  <a:gd name="T41" fmla="*/ 42 h 117"/>
                  <a:gd name="T42" fmla="*/ 20 w 73"/>
                  <a:gd name="T43" fmla="*/ 49 h 117"/>
                  <a:gd name="T44" fmla="*/ 13 w 73"/>
                  <a:gd name="T45" fmla="*/ 72 h 117"/>
                  <a:gd name="T46" fmla="*/ 16 w 73"/>
                  <a:gd name="T47" fmla="*/ 91 h 117"/>
                  <a:gd name="T48" fmla="*/ 36 w 73"/>
                  <a:gd name="T49" fmla="*/ 105 h 117"/>
                  <a:gd name="T50" fmla="*/ 36 w 73"/>
                  <a:gd name="T51" fmla="*/ 10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17">
                    <a:moveTo>
                      <a:pt x="0" y="0"/>
                    </a:moveTo>
                    <a:lnTo>
                      <a:pt x="0" y="0"/>
                    </a:lnTo>
                    <a:lnTo>
                      <a:pt x="14" y="0"/>
                    </a:lnTo>
                    <a:lnTo>
                      <a:pt x="14" y="42"/>
                    </a:lnTo>
                    <a:cubicBezTo>
                      <a:pt x="17" y="38"/>
                      <a:pt x="20" y="35"/>
                      <a:pt x="25" y="32"/>
                    </a:cubicBezTo>
                    <a:cubicBezTo>
                      <a:pt x="29" y="30"/>
                      <a:pt x="33" y="29"/>
                      <a:pt x="38" y="29"/>
                    </a:cubicBezTo>
                    <a:cubicBezTo>
                      <a:pt x="49" y="29"/>
                      <a:pt x="57" y="33"/>
                      <a:pt x="64" y="40"/>
                    </a:cubicBezTo>
                    <a:cubicBezTo>
                      <a:pt x="70" y="47"/>
                      <a:pt x="73" y="58"/>
                      <a:pt x="73" y="71"/>
                    </a:cubicBezTo>
                    <a:cubicBezTo>
                      <a:pt x="73" y="85"/>
                      <a:pt x="70" y="96"/>
                      <a:pt x="64" y="104"/>
                    </a:cubicBezTo>
                    <a:cubicBezTo>
                      <a:pt x="57" y="113"/>
                      <a:pt x="49" y="117"/>
                      <a:pt x="37" y="117"/>
                    </a:cubicBezTo>
                    <a:cubicBezTo>
                      <a:pt x="31" y="117"/>
                      <a:pt x="26" y="116"/>
                      <a:pt x="21" y="113"/>
                    </a:cubicBezTo>
                    <a:cubicBezTo>
                      <a:pt x="19" y="111"/>
                      <a:pt x="16" y="108"/>
                      <a:pt x="13" y="104"/>
                    </a:cubicBezTo>
                    <a:lnTo>
                      <a:pt x="13" y="115"/>
                    </a:lnTo>
                    <a:lnTo>
                      <a:pt x="0" y="115"/>
                    </a:lnTo>
                    <a:lnTo>
                      <a:pt x="0" y="0"/>
                    </a:lnTo>
                    <a:close/>
                    <a:moveTo>
                      <a:pt x="36" y="105"/>
                    </a:moveTo>
                    <a:lnTo>
                      <a:pt x="36" y="105"/>
                    </a:lnTo>
                    <a:cubicBezTo>
                      <a:pt x="44" y="105"/>
                      <a:pt x="50" y="102"/>
                      <a:pt x="53" y="96"/>
                    </a:cubicBezTo>
                    <a:cubicBezTo>
                      <a:pt x="57" y="90"/>
                      <a:pt x="59" y="82"/>
                      <a:pt x="59" y="72"/>
                    </a:cubicBezTo>
                    <a:cubicBezTo>
                      <a:pt x="59" y="63"/>
                      <a:pt x="57" y="56"/>
                      <a:pt x="53" y="50"/>
                    </a:cubicBezTo>
                    <a:cubicBezTo>
                      <a:pt x="50" y="45"/>
                      <a:pt x="44" y="42"/>
                      <a:pt x="37" y="42"/>
                    </a:cubicBezTo>
                    <a:cubicBezTo>
                      <a:pt x="30" y="42"/>
                      <a:pt x="25" y="44"/>
                      <a:pt x="20" y="49"/>
                    </a:cubicBezTo>
                    <a:cubicBezTo>
                      <a:pt x="15" y="54"/>
                      <a:pt x="13" y="61"/>
                      <a:pt x="13" y="72"/>
                    </a:cubicBezTo>
                    <a:cubicBezTo>
                      <a:pt x="13" y="80"/>
                      <a:pt x="14" y="86"/>
                      <a:pt x="16" y="91"/>
                    </a:cubicBezTo>
                    <a:cubicBezTo>
                      <a:pt x="20" y="100"/>
                      <a:pt x="26" y="105"/>
                      <a:pt x="36" y="105"/>
                    </a:cubicBezTo>
                    <a:lnTo>
                      <a:pt x="36" y="105"/>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8" name="Freeform 216"/>
              <p:cNvSpPr>
                <a:spLocks noEditPoints="1"/>
              </p:cNvSpPr>
              <p:nvPr/>
            </p:nvSpPr>
            <p:spPr bwMode="auto">
              <a:xfrm>
                <a:off x="4204" y="2129"/>
                <a:ext cx="42" cy="47"/>
              </a:xfrm>
              <a:custGeom>
                <a:avLst/>
                <a:gdLst>
                  <a:gd name="T0" fmla="*/ 38 w 77"/>
                  <a:gd name="T1" fmla="*/ 77 h 89"/>
                  <a:gd name="T2" fmla="*/ 38 w 77"/>
                  <a:gd name="T3" fmla="*/ 77 h 89"/>
                  <a:gd name="T4" fmla="*/ 57 w 77"/>
                  <a:gd name="T5" fmla="*/ 66 h 89"/>
                  <a:gd name="T6" fmla="*/ 62 w 77"/>
                  <a:gd name="T7" fmla="*/ 43 h 89"/>
                  <a:gd name="T8" fmla="*/ 59 w 77"/>
                  <a:gd name="T9" fmla="*/ 24 h 89"/>
                  <a:gd name="T10" fmla="*/ 38 w 77"/>
                  <a:gd name="T11" fmla="*/ 12 h 89"/>
                  <a:gd name="T12" fmla="*/ 20 w 77"/>
                  <a:gd name="T13" fmla="*/ 22 h 89"/>
                  <a:gd name="T14" fmla="*/ 14 w 77"/>
                  <a:gd name="T15" fmla="*/ 46 h 89"/>
                  <a:gd name="T16" fmla="*/ 20 w 77"/>
                  <a:gd name="T17" fmla="*/ 68 h 89"/>
                  <a:gd name="T18" fmla="*/ 38 w 77"/>
                  <a:gd name="T19" fmla="*/ 77 h 89"/>
                  <a:gd name="T20" fmla="*/ 38 w 77"/>
                  <a:gd name="T21" fmla="*/ 77 h 89"/>
                  <a:gd name="T22" fmla="*/ 39 w 77"/>
                  <a:gd name="T23" fmla="*/ 0 h 89"/>
                  <a:gd name="T24" fmla="*/ 39 w 77"/>
                  <a:gd name="T25" fmla="*/ 0 h 89"/>
                  <a:gd name="T26" fmla="*/ 66 w 77"/>
                  <a:gd name="T27" fmla="*/ 11 h 89"/>
                  <a:gd name="T28" fmla="*/ 77 w 77"/>
                  <a:gd name="T29" fmla="*/ 42 h 89"/>
                  <a:gd name="T30" fmla="*/ 67 w 77"/>
                  <a:gd name="T31" fmla="*/ 76 h 89"/>
                  <a:gd name="T32" fmla="*/ 37 w 77"/>
                  <a:gd name="T33" fmla="*/ 89 h 89"/>
                  <a:gd name="T34" fmla="*/ 10 w 77"/>
                  <a:gd name="T35" fmla="*/ 77 h 89"/>
                  <a:gd name="T36" fmla="*/ 0 w 77"/>
                  <a:gd name="T37" fmla="*/ 46 h 89"/>
                  <a:gd name="T38" fmla="*/ 10 w 77"/>
                  <a:gd name="T39" fmla="*/ 12 h 89"/>
                  <a:gd name="T40" fmla="*/ 39 w 77"/>
                  <a:gd name="T41" fmla="*/ 0 h 89"/>
                  <a:gd name="T42" fmla="*/ 39 w 77"/>
                  <a:gd name="T43" fmla="*/ 0 h 89"/>
                  <a:gd name="T44" fmla="*/ 38 w 77"/>
                  <a:gd name="T45" fmla="*/ 0 h 89"/>
                  <a:gd name="T46" fmla="*/ 38 w 77"/>
                  <a:gd name="T47" fmla="*/ 0 h 89"/>
                  <a:gd name="T48" fmla="*/ 38 w 77"/>
                  <a:gd name="T4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 h="89">
                    <a:moveTo>
                      <a:pt x="38" y="77"/>
                    </a:moveTo>
                    <a:lnTo>
                      <a:pt x="38" y="77"/>
                    </a:lnTo>
                    <a:cubicBezTo>
                      <a:pt x="47" y="77"/>
                      <a:pt x="54" y="73"/>
                      <a:pt x="57" y="66"/>
                    </a:cubicBezTo>
                    <a:cubicBezTo>
                      <a:pt x="61" y="59"/>
                      <a:pt x="62" y="51"/>
                      <a:pt x="62" y="43"/>
                    </a:cubicBezTo>
                    <a:cubicBezTo>
                      <a:pt x="62" y="35"/>
                      <a:pt x="61" y="29"/>
                      <a:pt x="59" y="24"/>
                    </a:cubicBezTo>
                    <a:cubicBezTo>
                      <a:pt x="55" y="16"/>
                      <a:pt x="48" y="12"/>
                      <a:pt x="38" y="12"/>
                    </a:cubicBezTo>
                    <a:cubicBezTo>
                      <a:pt x="30" y="12"/>
                      <a:pt x="24" y="16"/>
                      <a:pt x="20" y="22"/>
                    </a:cubicBezTo>
                    <a:cubicBezTo>
                      <a:pt x="16" y="29"/>
                      <a:pt x="14" y="36"/>
                      <a:pt x="14" y="46"/>
                    </a:cubicBezTo>
                    <a:cubicBezTo>
                      <a:pt x="14" y="54"/>
                      <a:pt x="16" y="62"/>
                      <a:pt x="20" y="68"/>
                    </a:cubicBezTo>
                    <a:cubicBezTo>
                      <a:pt x="24" y="74"/>
                      <a:pt x="30" y="77"/>
                      <a:pt x="38" y="77"/>
                    </a:cubicBezTo>
                    <a:lnTo>
                      <a:pt x="38" y="77"/>
                    </a:lnTo>
                    <a:close/>
                    <a:moveTo>
                      <a:pt x="39" y="0"/>
                    </a:moveTo>
                    <a:lnTo>
                      <a:pt x="39" y="0"/>
                    </a:lnTo>
                    <a:cubicBezTo>
                      <a:pt x="49" y="0"/>
                      <a:pt x="58" y="4"/>
                      <a:pt x="66" y="11"/>
                    </a:cubicBezTo>
                    <a:cubicBezTo>
                      <a:pt x="73" y="18"/>
                      <a:pt x="77" y="28"/>
                      <a:pt x="77" y="42"/>
                    </a:cubicBezTo>
                    <a:cubicBezTo>
                      <a:pt x="77" y="56"/>
                      <a:pt x="74" y="67"/>
                      <a:pt x="67" y="76"/>
                    </a:cubicBezTo>
                    <a:cubicBezTo>
                      <a:pt x="61" y="84"/>
                      <a:pt x="51" y="89"/>
                      <a:pt x="37" y="89"/>
                    </a:cubicBezTo>
                    <a:cubicBezTo>
                      <a:pt x="25" y="89"/>
                      <a:pt x="16" y="85"/>
                      <a:pt x="10" y="77"/>
                    </a:cubicBezTo>
                    <a:cubicBezTo>
                      <a:pt x="3" y="69"/>
                      <a:pt x="0" y="59"/>
                      <a:pt x="0" y="46"/>
                    </a:cubicBezTo>
                    <a:cubicBezTo>
                      <a:pt x="0" y="32"/>
                      <a:pt x="3" y="21"/>
                      <a:pt x="10" y="12"/>
                    </a:cubicBezTo>
                    <a:cubicBezTo>
                      <a:pt x="17" y="4"/>
                      <a:pt x="27" y="0"/>
                      <a:pt x="39" y="0"/>
                    </a:cubicBezTo>
                    <a:lnTo>
                      <a:pt x="39" y="0"/>
                    </a:lnTo>
                    <a:close/>
                    <a:moveTo>
                      <a:pt x="38" y="0"/>
                    </a:moveTo>
                    <a:lnTo>
                      <a:pt x="38" y="0"/>
                    </a:lnTo>
                    <a:lnTo>
                      <a:pt x="38"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29" name="Freeform 217"/>
              <p:cNvSpPr>
                <a:spLocks noEditPoints="1"/>
              </p:cNvSpPr>
              <p:nvPr/>
            </p:nvSpPr>
            <p:spPr bwMode="auto">
              <a:xfrm>
                <a:off x="4254" y="2129"/>
                <a:ext cx="41" cy="47"/>
              </a:xfrm>
              <a:custGeom>
                <a:avLst/>
                <a:gdLst>
                  <a:gd name="T0" fmla="*/ 38 w 77"/>
                  <a:gd name="T1" fmla="*/ 77 h 89"/>
                  <a:gd name="T2" fmla="*/ 38 w 77"/>
                  <a:gd name="T3" fmla="*/ 77 h 89"/>
                  <a:gd name="T4" fmla="*/ 57 w 77"/>
                  <a:gd name="T5" fmla="*/ 66 h 89"/>
                  <a:gd name="T6" fmla="*/ 62 w 77"/>
                  <a:gd name="T7" fmla="*/ 43 h 89"/>
                  <a:gd name="T8" fmla="*/ 59 w 77"/>
                  <a:gd name="T9" fmla="*/ 24 h 89"/>
                  <a:gd name="T10" fmla="*/ 38 w 77"/>
                  <a:gd name="T11" fmla="*/ 12 h 89"/>
                  <a:gd name="T12" fmla="*/ 20 w 77"/>
                  <a:gd name="T13" fmla="*/ 22 h 89"/>
                  <a:gd name="T14" fmla="*/ 14 w 77"/>
                  <a:gd name="T15" fmla="*/ 46 h 89"/>
                  <a:gd name="T16" fmla="*/ 20 w 77"/>
                  <a:gd name="T17" fmla="*/ 68 h 89"/>
                  <a:gd name="T18" fmla="*/ 38 w 77"/>
                  <a:gd name="T19" fmla="*/ 77 h 89"/>
                  <a:gd name="T20" fmla="*/ 38 w 77"/>
                  <a:gd name="T21" fmla="*/ 77 h 89"/>
                  <a:gd name="T22" fmla="*/ 39 w 77"/>
                  <a:gd name="T23" fmla="*/ 0 h 89"/>
                  <a:gd name="T24" fmla="*/ 39 w 77"/>
                  <a:gd name="T25" fmla="*/ 0 h 89"/>
                  <a:gd name="T26" fmla="*/ 66 w 77"/>
                  <a:gd name="T27" fmla="*/ 11 h 89"/>
                  <a:gd name="T28" fmla="*/ 77 w 77"/>
                  <a:gd name="T29" fmla="*/ 42 h 89"/>
                  <a:gd name="T30" fmla="*/ 67 w 77"/>
                  <a:gd name="T31" fmla="*/ 76 h 89"/>
                  <a:gd name="T32" fmla="*/ 37 w 77"/>
                  <a:gd name="T33" fmla="*/ 89 h 89"/>
                  <a:gd name="T34" fmla="*/ 10 w 77"/>
                  <a:gd name="T35" fmla="*/ 77 h 89"/>
                  <a:gd name="T36" fmla="*/ 0 w 77"/>
                  <a:gd name="T37" fmla="*/ 46 h 89"/>
                  <a:gd name="T38" fmla="*/ 10 w 77"/>
                  <a:gd name="T39" fmla="*/ 12 h 89"/>
                  <a:gd name="T40" fmla="*/ 39 w 77"/>
                  <a:gd name="T41" fmla="*/ 0 h 89"/>
                  <a:gd name="T42" fmla="*/ 39 w 77"/>
                  <a:gd name="T43" fmla="*/ 0 h 89"/>
                  <a:gd name="T44" fmla="*/ 38 w 77"/>
                  <a:gd name="T45" fmla="*/ 0 h 89"/>
                  <a:gd name="T46" fmla="*/ 38 w 77"/>
                  <a:gd name="T47" fmla="*/ 0 h 89"/>
                  <a:gd name="T48" fmla="*/ 38 w 77"/>
                  <a:gd name="T4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7" h="89">
                    <a:moveTo>
                      <a:pt x="38" y="77"/>
                    </a:moveTo>
                    <a:lnTo>
                      <a:pt x="38" y="77"/>
                    </a:lnTo>
                    <a:cubicBezTo>
                      <a:pt x="47" y="77"/>
                      <a:pt x="54" y="73"/>
                      <a:pt x="57" y="66"/>
                    </a:cubicBezTo>
                    <a:cubicBezTo>
                      <a:pt x="61" y="59"/>
                      <a:pt x="62" y="51"/>
                      <a:pt x="62" y="43"/>
                    </a:cubicBezTo>
                    <a:cubicBezTo>
                      <a:pt x="62" y="35"/>
                      <a:pt x="61" y="29"/>
                      <a:pt x="59" y="24"/>
                    </a:cubicBezTo>
                    <a:cubicBezTo>
                      <a:pt x="55" y="16"/>
                      <a:pt x="48" y="12"/>
                      <a:pt x="38" y="12"/>
                    </a:cubicBezTo>
                    <a:cubicBezTo>
                      <a:pt x="30" y="12"/>
                      <a:pt x="24" y="16"/>
                      <a:pt x="20" y="22"/>
                    </a:cubicBezTo>
                    <a:cubicBezTo>
                      <a:pt x="16" y="29"/>
                      <a:pt x="14" y="36"/>
                      <a:pt x="14" y="46"/>
                    </a:cubicBezTo>
                    <a:cubicBezTo>
                      <a:pt x="14" y="54"/>
                      <a:pt x="16" y="62"/>
                      <a:pt x="20" y="68"/>
                    </a:cubicBezTo>
                    <a:cubicBezTo>
                      <a:pt x="24" y="74"/>
                      <a:pt x="30" y="77"/>
                      <a:pt x="38" y="77"/>
                    </a:cubicBezTo>
                    <a:lnTo>
                      <a:pt x="38" y="77"/>
                    </a:lnTo>
                    <a:close/>
                    <a:moveTo>
                      <a:pt x="39" y="0"/>
                    </a:moveTo>
                    <a:lnTo>
                      <a:pt x="39" y="0"/>
                    </a:lnTo>
                    <a:cubicBezTo>
                      <a:pt x="49" y="0"/>
                      <a:pt x="58" y="4"/>
                      <a:pt x="66" y="11"/>
                    </a:cubicBezTo>
                    <a:cubicBezTo>
                      <a:pt x="73" y="18"/>
                      <a:pt x="77" y="28"/>
                      <a:pt x="77" y="42"/>
                    </a:cubicBezTo>
                    <a:cubicBezTo>
                      <a:pt x="77" y="56"/>
                      <a:pt x="74" y="67"/>
                      <a:pt x="67" y="76"/>
                    </a:cubicBezTo>
                    <a:cubicBezTo>
                      <a:pt x="61" y="84"/>
                      <a:pt x="51" y="89"/>
                      <a:pt x="37" y="89"/>
                    </a:cubicBezTo>
                    <a:cubicBezTo>
                      <a:pt x="25" y="89"/>
                      <a:pt x="16" y="85"/>
                      <a:pt x="10" y="77"/>
                    </a:cubicBezTo>
                    <a:cubicBezTo>
                      <a:pt x="3" y="69"/>
                      <a:pt x="0" y="59"/>
                      <a:pt x="0" y="46"/>
                    </a:cubicBezTo>
                    <a:cubicBezTo>
                      <a:pt x="0" y="32"/>
                      <a:pt x="3" y="21"/>
                      <a:pt x="10" y="12"/>
                    </a:cubicBezTo>
                    <a:cubicBezTo>
                      <a:pt x="17" y="4"/>
                      <a:pt x="27" y="0"/>
                      <a:pt x="39" y="0"/>
                    </a:cubicBezTo>
                    <a:lnTo>
                      <a:pt x="39" y="0"/>
                    </a:lnTo>
                    <a:close/>
                    <a:moveTo>
                      <a:pt x="38" y="0"/>
                    </a:moveTo>
                    <a:lnTo>
                      <a:pt x="38" y="0"/>
                    </a:lnTo>
                    <a:lnTo>
                      <a:pt x="38"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30" name="Freeform 218"/>
              <p:cNvSpPr>
                <a:spLocks/>
              </p:cNvSpPr>
              <p:nvPr/>
            </p:nvSpPr>
            <p:spPr bwMode="auto">
              <a:xfrm>
                <a:off x="4300" y="2116"/>
                <a:ext cx="21" cy="56"/>
              </a:xfrm>
              <a:custGeom>
                <a:avLst/>
                <a:gdLst>
                  <a:gd name="T0" fmla="*/ 11 w 38"/>
                  <a:gd name="T1" fmla="*/ 0 h 108"/>
                  <a:gd name="T2" fmla="*/ 11 w 38"/>
                  <a:gd name="T3" fmla="*/ 0 h 108"/>
                  <a:gd name="T4" fmla="*/ 25 w 38"/>
                  <a:gd name="T5" fmla="*/ 0 h 108"/>
                  <a:gd name="T6" fmla="*/ 25 w 38"/>
                  <a:gd name="T7" fmla="*/ 23 h 108"/>
                  <a:gd name="T8" fmla="*/ 38 w 38"/>
                  <a:gd name="T9" fmla="*/ 23 h 108"/>
                  <a:gd name="T10" fmla="*/ 38 w 38"/>
                  <a:gd name="T11" fmla="*/ 35 h 108"/>
                  <a:gd name="T12" fmla="*/ 25 w 38"/>
                  <a:gd name="T13" fmla="*/ 35 h 108"/>
                  <a:gd name="T14" fmla="*/ 25 w 38"/>
                  <a:gd name="T15" fmla="*/ 89 h 108"/>
                  <a:gd name="T16" fmla="*/ 28 w 38"/>
                  <a:gd name="T17" fmla="*/ 95 h 108"/>
                  <a:gd name="T18" fmla="*/ 33 w 38"/>
                  <a:gd name="T19" fmla="*/ 96 h 108"/>
                  <a:gd name="T20" fmla="*/ 36 w 38"/>
                  <a:gd name="T21" fmla="*/ 96 h 108"/>
                  <a:gd name="T22" fmla="*/ 38 w 38"/>
                  <a:gd name="T23" fmla="*/ 96 h 108"/>
                  <a:gd name="T24" fmla="*/ 38 w 38"/>
                  <a:gd name="T25" fmla="*/ 107 h 108"/>
                  <a:gd name="T26" fmla="*/ 33 w 38"/>
                  <a:gd name="T27" fmla="*/ 108 h 108"/>
                  <a:gd name="T28" fmla="*/ 28 w 38"/>
                  <a:gd name="T29" fmla="*/ 108 h 108"/>
                  <a:gd name="T30" fmla="*/ 14 w 38"/>
                  <a:gd name="T31" fmla="*/ 103 h 108"/>
                  <a:gd name="T32" fmla="*/ 11 w 38"/>
                  <a:gd name="T33" fmla="*/ 90 h 108"/>
                  <a:gd name="T34" fmla="*/ 11 w 38"/>
                  <a:gd name="T35" fmla="*/ 35 h 108"/>
                  <a:gd name="T36" fmla="*/ 0 w 38"/>
                  <a:gd name="T37" fmla="*/ 35 h 108"/>
                  <a:gd name="T38" fmla="*/ 0 w 38"/>
                  <a:gd name="T39" fmla="*/ 23 h 108"/>
                  <a:gd name="T40" fmla="*/ 11 w 38"/>
                  <a:gd name="T41" fmla="*/ 23 h 108"/>
                  <a:gd name="T42" fmla="*/ 11 w 38"/>
                  <a:gd name="T4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108">
                    <a:moveTo>
                      <a:pt x="11" y="0"/>
                    </a:moveTo>
                    <a:lnTo>
                      <a:pt x="11" y="0"/>
                    </a:lnTo>
                    <a:lnTo>
                      <a:pt x="25" y="0"/>
                    </a:lnTo>
                    <a:lnTo>
                      <a:pt x="25" y="23"/>
                    </a:lnTo>
                    <a:lnTo>
                      <a:pt x="38" y="23"/>
                    </a:lnTo>
                    <a:lnTo>
                      <a:pt x="38" y="35"/>
                    </a:lnTo>
                    <a:lnTo>
                      <a:pt x="25" y="35"/>
                    </a:lnTo>
                    <a:lnTo>
                      <a:pt x="25" y="89"/>
                    </a:lnTo>
                    <a:cubicBezTo>
                      <a:pt x="25" y="92"/>
                      <a:pt x="26" y="94"/>
                      <a:pt x="28" y="95"/>
                    </a:cubicBezTo>
                    <a:cubicBezTo>
                      <a:pt x="29" y="96"/>
                      <a:pt x="31" y="96"/>
                      <a:pt x="33" y="96"/>
                    </a:cubicBezTo>
                    <a:cubicBezTo>
                      <a:pt x="34" y="96"/>
                      <a:pt x="35" y="96"/>
                      <a:pt x="36" y="96"/>
                    </a:cubicBezTo>
                    <a:cubicBezTo>
                      <a:pt x="36" y="96"/>
                      <a:pt x="37" y="96"/>
                      <a:pt x="38" y="96"/>
                    </a:cubicBezTo>
                    <a:lnTo>
                      <a:pt x="38" y="107"/>
                    </a:lnTo>
                    <a:cubicBezTo>
                      <a:pt x="37" y="107"/>
                      <a:pt x="35" y="107"/>
                      <a:pt x="33" y="108"/>
                    </a:cubicBezTo>
                    <a:cubicBezTo>
                      <a:pt x="32" y="108"/>
                      <a:pt x="30" y="108"/>
                      <a:pt x="28" y="108"/>
                    </a:cubicBezTo>
                    <a:cubicBezTo>
                      <a:pt x="21" y="108"/>
                      <a:pt x="17" y="106"/>
                      <a:pt x="14" y="103"/>
                    </a:cubicBezTo>
                    <a:cubicBezTo>
                      <a:pt x="12" y="100"/>
                      <a:pt x="11" y="95"/>
                      <a:pt x="11" y="90"/>
                    </a:cubicBezTo>
                    <a:lnTo>
                      <a:pt x="11" y="35"/>
                    </a:lnTo>
                    <a:lnTo>
                      <a:pt x="0" y="35"/>
                    </a:lnTo>
                    <a:lnTo>
                      <a:pt x="0" y="23"/>
                    </a:lnTo>
                    <a:lnTo>
                      <a:pt x="11" y="23"/>
                    </a:lnTo>
                    <a:lnTo>
                      <a:pt x="11"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31" name="Freeform 219"/>
              <p:cNvSpPr>
                <a:spLocks noEditPoints="1"/>
              </p:cNvSpPr>
              <p:nvPr/>
            </p:nvSpPr>
            <p:spPr bwMode="auto">
              <a:xfrm>
                <a:off x="1299" y="3654"/>
                <a:ext cx="1034" cy="202"/>
              </a:xfrm>
              <a:custGeom>
                <a:avLst/>
                <a:gdLst>
                  <a:gd name="T0" fmla="*/ 0 w 1890"/>
                  <a:gd name="T1" fmla="*/ 0 h 378"/>
                  <a:gd name="T2" fmla="*/ 0 w 1890"/>
                  <a:gd name="T3" fmla="*/ 0 h 378"/>
                  <a:gd name="T4" fmla="*/ 1890 w 1890"/>
                  <a:gd name="T5" fmla="*/ 0 h 378"/>
                  <a:gd name="T6" fmla="*/ 1890 w 1890"/>
                  <a:gd name="T7" fmla="*/ 378 h 378"/>
                  <a:gd name="T8" fmla="*/ 0 w 1890"/>
                  <a:gd name="T9" fmla="*/ 378 h 378"/>
                  <a:gd name="T10" fmla="*/ 0 w 1890"/>
                  <a:gd name="T11" fmla="*/ 0 h 378"/>
                  <a:gd name="T12" fmla="*/ 0 w 1890"/>
                  <a:gd name="T13" fmla="*/ 0 h 378"/>
                  <a:gd name="T14" fmla="*/ 0 w 1890"/>
                  <a:gd name="T15" fmla="*/ 0 h 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0" h="378">
                    <a:moveTo>
                      <a:pt x="0" y="0"/>
                    </a:moveTo>
                    <a:lnTo>
                      <a:pt x="0" y="0"/>
                    </a:lnTo>
                    <a:lnTo>
                      <a:pt x="1890" y="0"/>
                    </a:lnTo>
                    <a:lnTo>
                      <a:pt x="1890" y="378"/>
                    </a:lnTo>
                    <a:lnTo>
                      <a:pt x="0" y="378"/>
                    </a:lnTo>
                    <a:lnTo>
                      <a:pt x="0" y="0"/>
                    </a:lnTo>
                    <a:close/>
                    <a:moveTo>
                      <a:pt x="0" y="0"/>
                    </a:moveTo>
                    <a:lnTo>
                      <a:pt x="0" y="0"/>
                    </a:lnTo>
                    <a:close/>
                  </a:path>
                </a:pathLst>
              </a:custGeom>
              <a:solidFill>
                <a:schemeClr val="bg1"/>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32" name="Freeform 220"/>
              <p:cNvSpPr>
                <a:spLocks noEditPoints="1"/>
              </p:cNvSpPr>
              <p:nvPr/>
            </p:nvSpPr>
            <p:spPr bwMode="auto">
              <a:xfrm>
                <a:off x="1296" y="3654"/>
                <a:ext cx="1037" cy="200"/>
              </a:xfrm>
              <a:custGeom>
                <a:avLst/>
                <a:gdLst>
                  <a:gd name="T0" fmla="*/ 0 w 1893"/>
                  <a:gd name="T1" fmla="*/ 3 h 376"/>
                  <a:gd name="T2" fmla="*/ 0 w 1893"/>
                  <a:gd name="T3" fmla="*/ 3 h 376"/>
                  <a:gd name="T4" fmla="*/ 1893 w 1893"/>
                  <a:gd name="T5" fmla="*/ 3 h 376"/>
                  <a:gd name="T6" fmla="*/ 1893 w 1893"/>
                  <a:gd name="T7" fmla="*/ 376 h 376"/>
                  <a:gd name="T8" fmla="*/ 0 w 1893"/>
                  <a:gd name="T9" fmla="*/ 376 h 376"/>
                  <a:gd name="T10" fmla="*/ 0 w 1893"/>
                  <a:gd name="T11" fmla="*/ 3 h 376"/>
                  <a:gd name="T12" fmla="*/ 0 w 1893"/>
                  <a:gd name="T13" fmla="*/ 0 h 376"/>
                  <a:gd name="T14" fmla="*/ 0 w 1893"/>
                  <a:gd name="T15" fmla="*/ 0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3" h="376">
                    <a:moveTo>
                      <a:pt x="0" y="3"/>
                    </a:moveTo>
                    <a:lnTo>
                      <a:pt x="0" y="3"/>
                    </a:lnTo>
                    <a:lnTo>
                      <a:pt x="1893" y="3"/>
                    </a:lnTo>
                    <a:lnTo>
                      <a:pt x="1893" y="376"/>
                    </a:lnTo>
                    <a:lnTo>
                      <a:pt x="0" y="376"/>
                    </a:lnTo>
                    <a:lnTo>
                      <a:pt x="0" y="3"/>
                    </a:lnTo>
                    <a:close/>
                    <a:moveTo>
                      <a:pt x="0" y="0"/>
                    </a:moveTo>
                    <a:lnTo>
                      <a:pt x="0" y="0"/>
                    </a:lnTo>
                    <a:close/>
                  </a:path>
                </a:pathLst>
              </a:custGeom>
              <a:noFill/>
              <a:ln w="11113" cap="rnd">
                <a:solidFill>
                  <a:srgbClr val="000000"/>
                </a:solidFill>
                <a:prstDash val="solid"/>
                <a:round/>
                <a:headEnd/>
                <a:tailEnd/>
              </a:ln>
              <a:extLst/>
            </p:spPr>
            <p:txBody>
              <a:bodyPr lIns="68580" tIns="34290" rIns="68580" bIns="34290"/>
              <a:lstStyle/>
              <a:p>
                <a:pPr>
                  <a:defRPr/>
                </a:pPr>
                <a:endParaRPr lang="en-US" sz="1350">
                  <a:solidFill>
                    <a:prstClr val="black"/>
                  </a:solidFill>
                  <a:latin typeface="Calibri" panose="020F0502020204030204"/>
                </a:endParaRPr>
              </a:p>
            </p:txBody>
          </p:sp>
          <p:sp>
            <p:nvSpPr>
              <p:cNvPr id="33" name="Freeform 221"/>
              <p:cNvSpPr>
                <a:spLocks/>
              </p:cNvSpPr>
              <p:nvPr/>
            </p:nvSpPr>
            <p:spPr bwMode="auto">
              <a:xfrm>
                <a:off x="1556" y="3721"/>
                <a:ext cx="38" cy="60"/>
              </a:xfrm>
              <a:custGeom>
                <a:avLst/>
                <a:gdLst>
                  <a:gd name="T0" fmla="*/ 0 w 69"/>
                  <a:gd name="T1" fmla="*/ 0 h 114"/>
                  <a:gd name="T2" fmla="*/ 0 w 69"/>
                  <a:gd name="T3" fmla="*/ 0 h 114"/>
                  <a:gd name="T4" fmla="*/ 14 w 69"/>
                  <a:gd name="T5" fmla="*/ 0 h 114"/>
                  <a:gd name="T6" fmla="*/ 14 w 69"/>
                  <a:gd name="T7" fmla="*/ 66 h 114"/>
                  <a:gd name="T8" fmla="*/ 49 w 69"/>
                  <a:gd name="T9" fmla="*/ 31 h 114"/>
                  <a:gd name="T10" fmla="*/ 67 w 69"/>
                  <a:gd name="T11" fmla="*/ 31 h 114"/>
                  <a:gd name="T12" fmla="*/ 35 w 69"/>
                  <a:gd name="T13" fmla="*/ 62 h 114"/>
                  <a:gd name="T14" fmla="*/ 69 w 69"/>
                  <a:gd name="T15" fmla="*/ 114 h 114"/>
                  <a:gd name="T16" fmla="*/ 51 w 69"/>
                  <a:gd name="T17" fmla="*/ 114 h 114"/>
                  <a:gd name="T18" fmla="*/ 25 w 69"/>
                  <a:gd name="T19" fmla="*/ 72 h 114"/>
                  <a:gd name="T20" fmla="*/ 14 w 69"/>
                  <a:gd name="T21" fmla="*/ 83 h 114"/>
                  <a:gd name="T22" fmla="*/ 14 w 69"/>
                  <a:gd name="T23" fmla="*/ 114 h 114"/>
                  <a:gd name="T24" fmla="*/ 0 w 69"/>
                  <a:gd name="T25" fmla="*/ 114 h 114"/>
                  <a:gd name="T26" fmla="*/ 0 w 69"/>
                  <a:gd name="T2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114">
                    <a:moveTo>
                      <a:pt x="0" y="0"/>
                    </a:moveTo>
                    <a:lnTo>
                      <a:pt x="0" y="0"/>
                    </a:lnTo>
                    <a:lnTo>
                      <a:pt x="14" y="0"/>
                    </a:lnTo>
                    <a:lnTo>
                      <a:pt x="14" y="66"/>
                    </a:lnTo>
                    <a:lnTo>
                      <a:pt x="49" y="31"/>
                    </a:lnTo>
                    <a:lnTo>
                      <a:pt x="67" y="31"/>
                    </a:lnTo>
                    <a:lnTo>
                      <a:pt x="35" y="62"/>
                    </a:lnTo>
                    <a:lnTo>
                      <a:pt x="69" y="114"/>
                    </a:lnTo>
                    <a:lnTo>
                      <a:pt x="51" y="114"/>
                    </a:lnTo>
                    <a:lnTo>
                      <a:pt x="25" y="72"/>
                    </a:lnTo>
                    <a:lnTo>
                      <a:pt x="14" y="83"/>
                    </a:lnTo>
                    <a:lnTo>
                      <a:pt x="14" y="114"/>
                    </a:lnTo>
                    <a:lnTo>
                      <a:pt x="0" y="114"/>
                    </a:lnTo>
                    <a:lnTo>
                      <a:pt x="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34" name="Freeform 222"/>
              <p:cNvSpPr>
                <a:spLocks noEditPoints="1"/>
              </p:cNvSpPr>
              <p:nvPr/>
            </p:nvSpPr>
            <p:spPr bwMode="auto">
              <a:xfrm>
                <a:off x="1598" y="3737"/>
                <a:ext cx="41" cy="48"/>
              </a:xfrm>
              <a:custGeom>
                <a:avLst/>
                <a:gdLst>
                  <a:gd name="T0" fmla="*/ 39 w 76"/>
                  <a:gd name="T1" fmla="*/ 0 h 88"/>
                  <a:gd name="T2" fmla="*/ 39 w 76"/>
                  <a:gd name="T3" fmla="*/ 0 h 88"/>
                  <a:gd name="T4" fmla="*/ 56 w 76"/>
                  <a:gd name="T5" fmla="*/ 4 h 88"/>
                  <a:gd name="T6" fmla="*/ 69 w 76"/>
                  <a:gd name="T7" fmla="*/ 15 h 88"/>
                  <a:gd name="T8" fmla="*/ 74 w 76"/>
                  <a:gd name="T9" fmla="*/ 30 h 88"/>
                  <a:gd name="T10" fmla="*/ 76 w 76"/>
                  <a:gd name="T11" fmla="*/ 48 h 88"/>
                  <a:gd name="T12" fmla="*/ 15 w 76"/>
                  <a:gd name="T13" fmla="*/ 48 h 88"/>
                  <a:gd name="T14" fmla="*/ 21 w 76"/>
                  <a:gd name="T15" fmla="*/ 68 h 88"/>
                  <a:gd name="T16" fmla="*/ 38 w 76"/>
                  <a:gd name="T17" fmla="*/ 76 h 88"/>
                  <a:gd name="T18" fmla="*/ 55 w 76"/>
                  <a:gd name="T19" fmla="*/ 69 h 88"/>
                  <a:gd name="T20" fmla="*/ 61 w 76"/>
                  <a:gd name="T21" fmla="*/ 59 h 88"/>
                  <a:gd name="T22" fmla="*/ 75 w 76"/>
                  <a:gd name="T23" fmla="*/ 59 h 88"/>
                  <a:gd name="T24" fmla="*/ 71 w 76"/>
                  <a:gd name="T25" fmla="*/ 69 h 88"/>
                  <a:gd name="T26" fmla="*/ 64 w 76"/>
                  <a:gd name="T27" fmla="*/ 79 h 88"/>
                  <a:gd name="T28" fmla="*/ 48 w 76"/>
                  <a:gd name="T29" fmla="*/ 87 h 88"/>
                  <a:gd name="T30" fmla="*/ 37 w 76"/>
                  <a:gd name="T31" fmla="*/ 88 h 88"/>
                  <a:gd name="T32" fmla="*/ 11 w 76"/>
                  <a:gd name="T33" fmla="*/ 77 h 88"/>
                  <a:gd name="T34" fmla="*/ 0 w 76"/>
                  <a:gd name="T35" fmla="*/ 45 h 88"/>
                  <a:gd name="T36" fmla="*/ 11 w 76"/>
                  <a:gd name="T37" fmla="*/ 13 h 88"/>
                  <a:gd name="T38" fmla="*/ 39 w 76"/>
                  <a:gd name="T39" fmla="*/ 0 h 88"/>
                  <a:gd name="T40" fmla="*/ 39 w 76"/>
                  <a:gd name="T41" fmla="*/ 0 h 88"/>
                  <a:gd name="T42" fmla="*/ 61 w 76"/>
                  <a:gd name="T43" fmla="*/ 37 h 88"/>
                  <a:gd name="T44" fmla="*/ 61 w 76"/>
                  <a:gd name="T45" fmla="*/ 37 h 88"/>
                  <a:gd name="T46" fmla="*/ 57 w 76"/>
                  <a:gd name="T47" fmla="*/ 23 h 88"/>
                  <a:gd name="T48" fmla="*/ 38 w 76"/>
                  <a:gd name="T49" fmla="*/ 12 h 88"/>
                  <a:gd name="T50" fmla="*/ 22 w 76"/>
                  <a:gd name="T51" fmla="*/ 19 h 88"/>
                  <a:gd name="T52" fmla="*/ 15 w 76"/>
                  <a:gd name="T53" fmla="*/ 37 h 88"/>
                  <a:gd name="T54" fmla="*/ 61 w 76"/>
                  <a:gd name="T55" fmla="*/ 37 h 88"/>
                  <a:gd name="T56" fmla="*/ 38 w 76"/>
                  <a:gd name="T57" fmla="*/ 0 h 88"/>
                  <a:gd name="T58" fmla="*/ 38 w 76"/>
                  <a:gd name="T59" fmla="*/ 0 h 88"/>
                  <a:gd name="T60" fmla="*/ 38 w 76"/>
                  <a:gd name="T6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88">
                    <a:moveTo>
                      <a:pt x="39" y="0"/>
                    </a:moveTo>
                    <a:lnTo>
                      <a:pt x="39" y="0"/>
                    </a:lnTo>
                    <a:cubicBezTo>
                      <a:pt x="45" y="0"/>
                      <a:pt x="51" y="2"/>
                      <a:pt x="56" y="4"/>
                    </a:cubicBezTo>
                    <a:cubicBezTo>
                      <a:pt x="62" y="7"/>
                      <a:pt x="66" y="11"/>
                      <a:pt x="69" y="15"/>
                    </a:cubicBezTo>
                    <a:cubicBezTo>
                      <a:pt x="72" y="19"/>
                      <a:pt x="74" y="24"/>
                      <a:pt x="74" y="30"/>
                    </a:cubicBezTo>
                    <a:cubicBezTo>
                      <a:pt x="75" y="34"/>
                      <a:pt x="76" y="40"/>
                      <a:pt x="76" y="48"/>
                    </a:cubicBezTo>
                    <a:lnTo>
                      <a:pt x="15" y="48"/>
                    </a:lnTo>
                    <a:cubicBezTo>
                      <a:pt x="15" y="57"/>
                      <a:pt x="17" y="63"/>
                      <a:pt x="21" y="68"/>
                    </a:cubicBezTo>
                    <a:cubicBezTo>
                      <a:pt x="24" y="74"/>
                      <a:pt x="30" y="76"/>
                      <a:pt x="38" y="76"/>
                    </a:cubicBezTo>
                    <a:cubicBezTo>
                      <a:pt x="45" y="76"/>
                      <a:pt x="51" y="74"/>
                      <a:pt x="55" y="69"/>
                    </a:cubicBezTo>
                    <a:cubicBezTo>
                      <a:pt x="58" y="66"/>
                      <a:pt x="60" y="63"/>
                      <a:pt x="61" y="59"/>
                    </a:cubicBezTo>
                    <a:lnTo>
                      <a:pt x="75" y="59"/>
                    </a:lnTo>
                    <a:cubicBezTo>
                      <a:pt x="74" y="62"/>
                      <a:pt x="73" y="66"/>
                      <a:pt x="71" y="69"/>
                    </a:cubicBezTo>
                    <a:cubicBezTo>
                      <a:pt x="69" y="73"/>
                      <a:pt x="67" y="76"/>
                      <a:pt x="64" y="79"/>
                    </a:cubicBezTo>
                    <a:cubicBezTo>
                      <a:pt x="60" y="83"/>
                      <a:pt x="55" y="85"/>
                      <a:pt x="48" y="87"/>
                    </a:cubicBezTo>
                    <a:cubicBezTo>
                      <a:pt x="45" y="88"/>
                      <a:pt x="41" y="88"/>
                      <a:pt x="37" y="88"/>
                    </a:cubicBezTo>
                    <a:cubicBezTo>
                      <a:pt x="27" y="88"/>
                      <a:pt x="18" y="84"/>
                      <a:pt x="11" y="77"/>
                    </a:cubicBezTo>
                    <a:cubicBezTo>
                      <a:pt x="3" y="69"/>
                      <a:pt x="0" y="59"/>
                      <a:pt x="0" y="45"/>
                    </a:cubicBezTo>
                    <a:cubicBezTo>
                      <a:pt x="0" y="32"/>
                      <a:pt x="3" y="21"/>
                      <a:pt x="11" y="13"/>
                    </a:cubicBezTo>
                    <a:cubicBezTo>
                      <a:pt x="18" y="4"/>
                      <a:pt x="27" y="0"/>
                      <a:pt x="39" y="0"/>
                    </a:cubicBezTo>
                    <a:lnTo>
                      <a:pt x="39" y="0"/>
                    </a:lnTo>
                    <a:close/>
                    <a:moveTo>
                      <a:pt x="61" y="37"/>
                    </a:moveTo>
                    <a:lnTo>
                      <a:pt x="61" y="37"/>
                    </a:lnTo>
                    <a:cubicBezTo>
                      <a:pt x="61" y="31"/>
                      <a:pt x="59" y="26"/>
                      <a:pt x="57" y="23"/>
                    </a:cubicBezTo>
                    <a:cubicBezTo>
                      <a:pt x="54" y="16"/>
                      <a:pt x="47" y="12"/>
                      <a:pt x="38" y="12"/>
                    </a:cubicBezTo>
                    <a:cubicBezTo>
                      <a:pt x="32" y="12"/>
                      <a:pt x="26" y="15"/>
                      <a:pt x="22" y="19"/>
                    </a:cubicBezTo>
                    <a:cubicBezTo>
                      <a:pt x="18" y="24"/>
                      <a:pt x="15" y="30"/>
                      <a:pt x="15" y="37"/>
                    </a:cubicBezTo>
                    <a:lnTo>
                      <a:pt x="61" y="37"/>
                    </a:lnTo>
                    <a:close/>
                    <a:moveTo>
                      <a:pt x="38" y="0"/>
                    </a:moveTo>
                    <a:lnTo>
                      <a:pt x="38" y="0"/>
                    </a:lnTo>
                    <a:lnTo>
                      <a:pt x="38"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35" name="Freeform 223"/>
              <p:cNvSpPr>
                <a:spLocks/>
              </p:cNvSpPr>
              <p:nvPr/>
            </p:nvSpPr>
            <p:spPr bwMode="auto">
              <a:xfrm>
                <a:off x="1649" y="3737"/>
                <a:ext cx="21" cy="45"/>
              </a:xfrm>
              <a:custGeom>
                <a:avLst/>
                <a:gdLst>
                  <a:gd name="T0" fmla="*/ 0 w 40"/>
                  <a:gd name="T1" fmla="*/ 2 h 85"/>
                  <a:gd name="T2" fmla="*/ 0 w 40"/>
                  <a:gd name="T3" fmla="*/ 2 h 85"/>
                  <a:gd name="T4" fmla="*/ 13 w 40"/>
                  <a:gd name="T5" fmla="*/ 2 h 85"/>
                  <a:gd name="T6" fmla="*/ 13 w 40"/>
                  <a:gd name="T7" fmla="*/ 16 h 85"/>
                  <a:gd name="T8" fmla="*/ 21 w 40"/>
                  <a:gd name="T9" fmla="*/ 6 h 85"/>
                  <a:gd name="T10" fmla="*/ 36 w 40"/>
                  <a:gd name="T11" fmla="*/ 0 h 85"/>
                  <a:gd name="T12" fmla="*/ 37 w 40"/>
                  <a:gd name="T13" fmla="*/ 0 h 85"/>
                  <a:gd name="T14" fmla="*/ 40 w 40"/>
                  <a:gd name="T15" fmla="*/ 1 h 85"/>
                  <a:gd name="T16" fmla="*/ 40 w 40"/>
                  <a:gd name="T17" fmla="*/ 15 h 85"/>
                  <a:gd name="T18" fmla="*/ 38 w 40"/>
                  <a:gd name="T19" fmla="*/ 15 h 85"/>
                  <a:gd name="T20" fmla="*/ 36 w 40"/>
                  <a:gd name="T21" fmla="*/ 15 h 85"/>
                  <a:gd name="T22" fmla="*/ 19 w 40"/>
                  <a:gd name="T23" fmla="*/ 22 h 85"/>
                  <a:gd name="T24" fmla="*/ 14 w 40"/>
                  <a:gd name="T25" fmla="*/ 37 h 85"/>
                  <a:gd name="T26" fmla="*/ 14 w 40"/>
                  <a:gd name="T27" fmla="*/ 85 h 85"/>
                  <a:gd name="T28" fmla="*/ 0 w 40"/>
                  <a:gd name="T29" fmla="*/ 85 h 85"/>
                  <a:gd name="T30" fmla="*/ 0 w 40"/>
                  <a:gd name="T31" fmla="*/ 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85">
                    <a:moveTo>
                      <a:pt x="0" y="2"/>
                    </a:moveTo>
                    <a:lnTo>
                      <a:pt x="0" y="2"/>
                    </a:lnTo>
                    <a:lnTo>
                      <a:pt x="13" y="2"/>
                    </a:lnTo>
                    <a:lnTo>
                      <a:pt x="13" y="16"/>
                    </a:lnTo>
                    <a:cubicBezTo>
                      <a:pt x="14" y="14"/>
                      <a:pt x="17" y="10"/>
                      <a:pt x="21" y="6"/>
                    </a:cubicBezTo>
                    <a:cubicBezTo>
                      <a:pt x="25" y="2"/>
                      <a:pt x="30" y="0"/>
                      <a:pt x="36" y="0"/>
                    </a:cubicBezTo>
                    <a:cubicBezTo>
                      <a:pt x="36" y="0"/>
                      <a:pt x="36" y="0"/>
                      <a:pt x="37" y="0"/>
                    </a:cubicBezTo>
                    <a:cubicBezTo>
                      <a:pt x="38" y="0"/>
                      <a:pt x="39" y="0"/>
                      <a:pt x="40" y="1"/>
                    </a:cubicBezTo>
                    <a:lnTo>
                      <a:pt x="40" y="15"/>
                    </a:lnTo>
                    <a:cubicBezTo>
                      <a:pt x="39" y="15"/>
                      <a:pt x="39" y="15"/>
                      <a:pt x="38" y="15"/>
                    </a:cubicBezTo>
                    <a:cubicBezTo>
                      <a:pt x="37" y="15"/>
                      <a:pt x="36" y="15"/>
                      <a:pt x="36" y="15"/>
                    </a:cubicBezTo>
                    <a:cubicBezTo>
                      <a:pt x="29" y="15"/>
                      <a:pt x="23" y="17"/>
                      <a:pt x="19" y="22"/>
                    </a:cubicBezTo>
                    <a:cubicBezTo>
                      <a:pt x="16" y="26"/>
                      <a:pt x="14" y="32"/>
                      <a:pt x="14" y="37"/>
                    </a:cubicBezTo>
                    <a:lnTo>
                      <a:pt x="14" y="85"/>
                    </a:lnTo>
                    <a:lnTo>
                      <a:pt x="0" y="85"/>
                    </a:lnTo>
                    <a:lnTo>
                      <a:pt x="0" y="2"/>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36" name="Freeform 224"/>
              <p:cNvSpPr>
                <a:spLocks noEditPoints="1"/>
              </p:cNvSpPr>
              <p:nvPr/>
            </p:nvSpPr>
            <p:spPr bwMode="auto">
              <a:xfrm>
                <a:off x="1678" y="3737"/>
                <a:ext cx="38" cy="45"/>
              </a:xfrm>
              <a:custGeom>
                <a:avLst/>
                <a:gdLst>
                  <a:gd name="T0" fmla="*/ 0 w 67"/>
                  <a:gd name="T1" fmla="*/ 2 h 85"/>
                  <a:gd name="T2" fmla="*/ 0 w 67"/>
                  <a:gd name="T3" fmla="*/ 2 h 85"/>
                  <a:gd name="T4" fmla="*/ 13 w 67"/>
                  <a:gd name="T5" fmla="*/ 2 h 85"/>
                  <a:gd name="T6" fmla="*/ 13 w 67"/>
                  <a:gd name="T7" fmla="*/ 14 h 85"/>
                  <a:gd name="T8" fmla="*/ 25 w 67"/>
                  <a:gd name="T9" fmla="*/ 3 h 85"/>
                  <a:gd name="T10" fmla="*/ 40 w 67"/>
                  <a:gd name="T11" fmla="*/ 0 h 85"/>
                  <a:gd name="T12" fmla="*/ 64 w 67"/>
                  <a:gd name="T13" fmla="*/ 13 h 85"/>
                  <a:gd name="T14" fmla="*/ 67 w 67"/>
                  <a:gd name="T15" fmla="*/ 32 h 85"/>
                  <a:gd name="T16" fmla="*/ 67 w 67"/>
                  <a:gd name="T17" fmla="*/ 85 h 85"/>
                  <a:gd name="T18" fmla="*/ 53 w 67"/>
                  <a:gd name="T19" fmla="*/ 85 h 85"/>
                  <a:gd name="T20" fmla="*/ 53 w 67"/>
                  <a:gd name="T21" fmla="*/ 33 h 85"/>
                  <a:gd name="T22" fmla="*/ 51 w 67"/>
                  <a:gd name="T23" fmla="*/ 21 h 85"/>
                  <a:gd name="T24" fmla="*/ 37 w 67"/>
                  <a:gd name="T25" fmla="*/ 13 h 85"/>
                  <a:gd name="T26" fmla="*/ 29 w 67"/>
                  <a:gd name="T27" fmla="*/ 14 h 85"/>
                  <a:gd name="T28" fmla="*/ 19 w 67"/>
                  <a:gd name="T29" fmla="*/ 21 h 85"/>
                  <a:gd name="T30" fmla="*/ 15 w 67"/>
                  <a:gd name="T31" fmla="*/ 29 h 85"/>
                  <a:gd name="T32" fmla="*/ 14 w 67"/>
                  <a:gd name="T33" fmla="*/ 42 h 85"/>
                  <a:gd name="T34" fmla="*/ 14 w 67"/>
                  <a:gd name="T35" fmla="*/ 85 h 85"/>
                  <a:gd name="T36" fmla="*/ 0 w 67"/>
                  <a:gd name="T37" fmla="*/ 85 h 85"/>
                  <a:gd name="T38" fmla="*/ 0 w 67"/>
                  <a:gd name="T39" fmla="*/ 2 h 85"/>
                  <a:gd name="T40" fmla="*/ 33 w 67"/>
                  <a:gd name="T41" fmla="*/ 0 h 85"/>
                  <a:gd name="T42" fmla="*/ 33 w 67"/>
                  <a:gd name="T43" fmla="*/ 0 h 85"/>
                  <a:gd name="T44" fmla="*/ 33 w 67"/>
                  <a:gd name="T4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85">
                    <a:moveTo>
                      <a:pt x="0" y="2"/>
                    </a:moveTo>
                    <a:lnTo>
                      <a:pt x="0" y="2"/>
                    </a:lnTo>
                    <a:lnTo>
                      <a:pt x="13" y="2"/>
                    </a:lnTo>
                    <a:lnTo>
                      <a:pt x="13" y="14"/>
                    </a:lnTo>
                    <a:cubicBezTo>
                      <a:pt x="17" y="9"/>
                      <a:pt x="21" y="6"/>
                      <a:pt x="25" y="3"/>
                    </a:cubicBezTo>
                    <a:cubicBezTo>
                      <a:pt x="30" y="1"/>
                      <a:pt x="35" y="0"/>
                      <a:pt x="40" y="0"/>
                    </a:cubicBezTo>
                    <a:cubicBezTo>
                      <a:pt x="52" y="0"/>
                      <a:pt x="60" y="4"/>
                      <a:pt x="64" y="13"/>
                    </a:cubicBezTo>
                    <a:cubicBezTo>
                      <a:pt x="66" y="17"/>
                      <a:pt x="67" y="24"/>
                      <a:pt x="67" y="32"/>
                    </a:cubicBezTo>
                    <a:lnTo>
                      <a:pt x="67" y="85"/>
                    </a:lnTo>
                    <a:lnTo>
                      <a:pt x="53" y="85"/>
                    </a:lnTo>
                    <a:lnTo>
                      <a:pt x="53" y="33"/>
                    </a:lnTo>
                    <a:cubicBezTo>
                      <a:pt x="53" y="28"/>
                      <a:pt x="52" y="24"/>
                      <a:pt x="51" y="21"/>
                    </a:cubicBezTo>
                    <a:cubicBezTo>
                      <a:pt x="49" y="15"/>
                      <a:pt x="44" y="13"/>
                      <a:pt x="37" y="13"/>
                    </a:cubicBezTo>
                    <a:cubicBezTo>
                      <a:pt x="34" y="13"/>
                      <a:pt x="31" y="13"/>
                      <a:pt x="29" y="14"/>
                    </a:cubicBezTo>
                    <a:cubicBezTo>
                      <a:pt x="25" y="15"/>
                      <a:pt x="22" y="17"/>
                      <a:pt x="19" y="21"/>
                    </a:cubicBezTo>
                    <a:cubicBezTo>
                      <a:pt x="17" y="23"/>
                      <a:pt x="15" y="26"/>
                      <a:pt x="15" y="29"/>
                    </a:cubicBezTo>
                    <a:cubicBezTo>
                      <a:pt x="14" y="32"/>
                      <a:pt x="14" y="36"/>
                      <a:pt x="14" y="42"/>
                    </a:cubicBezTo>
                    <a:lnTo>
                      <a:pt x="14" y="85"/>
                    </a:lnTo>
                    <a:lnTo>
                      <a:pt x="0" y="85"/>
                    </a:lnTo>
                    <a:lnTo>
                      <a:pt x="0" y="2"/>
                    </a:lnTo>
                    <a:close/>
                    <a:moveTo>
                      <a:pt x="33" y="0"/>
                    </a:moveTo>
                    <a:lnTo>
                      <a:pt x="33" y="0"/>
                    </a:lnTo>
                    <a:lnTo>
                      <a:pt x="33"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37" name="Freeform 225"/>
              <p:cNvSpPr>
                <a:spLocks noEditPoints="1"/>
              </p:cNvSpPr>
              <p:nvPr/>
            </p:nvSpPr>
            <p:spPr bwMode="auto">
              <a:xfrm>
                <a:off x="1725" y="3737"/>
                <a:ext cx="42" cy="48"/>
              </a:xfrm>
              <a:custGeom>
                <a:avLst/>
                <a:gdLst>
                  <a:gd name="T0" fmla="*/ 39 w 76"/>
                  <a:gd name="T1" fmla="*/ 0 h 88"/>
                  <a:gd name="T2" fmla="*/ 39 w 76"/>
                  <a:gd name="T3" fmla="*/ 0 h 88"/>
                  <a:gd name="T4" fmla="*/ 56 w 76"/>
                  <a:gd name="T5" fmla="*/ 4 h 88"/>
                  <a:gd name="T6" fmla="*/ 69 w 76"/>
                  <a:gd name="T7" fmla="*/ 15 h 88"/>
                  <a:gd name="T8" fmla="*/ 75 w 76"/>
                  <a:gd name="T9" fmla="*/ 30 h 88"/>
                  <a:gd name="T10" fmla="*/ 76 w 76"/>
                  <a:gd name="T11" fmla="*/ 48 h 88"/>
                  <a:gd name="T12" fmla="*/ 15 w 76"/>
                  <a:gd name="T13" fmla="*/ 48 h 88"/>
                  <a:gd name="T14" fmla="*/ 21 w 76"/>
                  <a:gd name="T15" fmla="*/ 68 h 88"/>
                  <a:gd name="T16" fmla="*/ 38 w 76"/>
                  <a:gd name="T17" fmla="*/ 76 h 88"/>
                  <a:gd name="T18" fmla="*/ 56 w 76"/>
                  <a:gd name="T19" fmla="*/ 69 h 88"/>
                  <a:gd name="T20" fmla="*/ 61 w 76"/>
                  <a:gd name="T21" fmla="*/ 59 h 88"/>
                  <a:gd name="T22" fmla="*/ 75 w 76"/>
                  <a:gd name="T23" fmla="*/ 59 h 88"/>
                  <a:gd name="T24" fmla="*/ 71 w 76"/>
                  <a:gd name="T25" fmla="*/ 69 h 88"/>
                  <a:gd name="T26" fmla="*/ 64 w 76"/>
                  <a:gd name="T27" fmla="*/ 79 h 88"/>
                  <a:gd name="T28" fmla="*/ 49 w 76"/>
                  <a:gd name="T29" fmla="*/ 87 h 88"/>
                  <a:gd name="T30" fmla="*/ 37 w 76"/>
                  <a:gd name="T31" fmla="*/ 88 h 88"/>
                  <a:gd name="T32" fmla="*/ 11 w 76"/>
                  <a:gd name="T33" fmla="*/ 77 h 88"/>
                  <a:gd name="T34" fmla="*/ 0 w 76"/>
                  <a:gd name="T35" fmla="*/ 45 h 88"/>
                  <a:gd name="T36" fmla="*/ 11 w 76"/>
                  <a:gd name="T37" fmla="*/ 13 h 88"/>
                  <a:gd name="T38" fmla="*/ 39 w 76"/>
                  <a:gd name="T39" fmla="*/ 0 h 88"/>
                  <a:gd name="T40" fmla="*/ 39 w 76"/>
                  <a:gd name="T41" fmla="*/ 0 h 88"/>
                  <a:gd name="T42" fmla="*/ 62 w 76"/>
                  <a:gd name="T43" fmla="*/ 37 h 88"/>
                  <a:gd name="T44" fmla="*/ 62 w 76"/>
                  <a:gd name="T45" fmla="*/ 37 h 88"/>
                  <a:gd name="T46" fmla="*/ 58 w 76"/>
                  <a:gd name="T47" fmla="*/ 23 h 88"/>
                  <a:gd name="T48" fmla="*/ 38 w 76"/>
                  <a:gd name="T49" fmla="*/ 12 h 88"/>
                  <a:gd name="T50" fmla="*/ 22 w 76"/>
                  <a:gd name="T51" fmla="*/ 19 h 88"/>
                  <a:gd name="T52" fmla="*/ 15 w 76"/>
                  <a:gd name="T53" fmla="*/ 37 h 88"/>
                  <a:gd name="T54" fmla="*/ 62 w 76"/>
                  <a:gd name="T55" fmla="*/ 37 h 88"/>
                  <a:gd name="T56" fmla="*/ 38 w 76"/>
                  <a:gd name="T57" fmla="*/ 0 h 88"/>
                  <a:gd name="T58" fmla="*/ 38 w 76"/>
                  <a:gd name="T59" fmla="*/ 0 h 88"/>
                  <a:gd name="T60" fmla="*/ 38 w 76"/>
                  <a:gd name="T6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88">
                    <a:moveTo>
                      <a:pt x="39" y="0"/>
                    </a:moveTo>
                    <a:lnTo>
                      <a:pt x="39" y="0"/>
                    </a:lnTo>
                    <a:cubicBezTo>
                      <a:pt x="45" y="0"/>
                      <a:pt x="51" y="2"/>
                      <a:pt x="56" y="4"/>
                    </a:cubicBezTo>
                    <a:cubicBezTo>
                      <a:pt x="62" y="7"/>
                      <a:pt x="66" y="11"/>
                      <a:pt x="69" y="15"/>
                    </a:cubicBezTo>
                    <a:cubicBezTo>
                      <a:pt x="72" y="19"/>
                      <a:pt x="74" y="24"/>
                      <a:pt x="75" y="30"/>
                    </a:cubicBezTo>
                    <a:cubicBezTo>
                      <a:pt x="76" y="34"/>
                      <a:pt x="76" y="40"/>
                      <a:pt x="76" y="48"/>
                    </a:cubicBezTo>
                    <a:lnTo>
                      <a:pt x="15" y="48"/>
                    </a:lnTo>
                    <a:cubicBezTo>
                      <a:pt x="15" y="57"/>
                      <a:pt x="17" y="63"/>
                      <a:pt x="21" y="68"/>
                    </a:cubicBezTo>
                    <a:cubicBezTo>
                      <a:pt x="25" y="74"/>
                      <a:pt x="30" y="76"/>
                      <a:pt x="38" y="76"/>
                    </a:cubicBezTo>
                    <a:cubicBezTo>
                      <a:pt x="46" y="76"/>
                      <a:pt x="51" y="74"/>
                      <a:pt x="56" y="69"/>
                    </a:cubicBezTo>
                    <a:cubicBezTo>
                      <a:pt x="58" y="66"/>
                      <a:pt x="60" y="63"/>
                      <a:pt x="61" y="59"/>
                    </a:cubicBezTo>
                    <a:lnTo>
                      <a:pt x="75" y="59"/>
                    </a:lnTo>
                    <a:cubicBezTo>
                      <a:pt x="74" y="62"/>
                      <a:pt x="73" y="66"/>
                      <a:pt x="71" y="69"/>
                    </a:cubicBezTo>
                    <a:cubicBezTo>
                      <a:pt x="69" y="73"/>
                      <a:pt x="67" y="76"/>
                      <a:pt x="64" y="79"/>
                    </a:cubicBezTo>
                    <a:cubicBezTo>
                      <a:pt x="60" y="83"/>
                      <a:pt x="55" y="85"/>
                      <a:pt x="49" y="87"/>
                    </a:cubicBezTo>
                    <a:cubicBezTo>
                      <a:pt x="45" y="88"/>
                      <a:pt x="41" y="88"/>
                      <a:pt x="37" y="88"/>
                    </a:cubicBezTo>
                    <a:cubicBezTo>
                      <a:pt x="27" y="88"/>
                      <a:pt x="18" y="84"/>
                      <a:pt x="11" y="77"/>
                    </a:cubicBezTo>
                    <a:cubicBezTo>
                      <a:pt x="4" y="69"/>
                      <a:pt x="0" y="59"/>
                      <a:pt x="0" y="45"/>
                    </a:cubicBezTo>
                    <a:cubicBezTo>
                      <a:pt x="0" y="32"/>
                      <a:pt x="4" y="21"/>
                      <a:pt x="11" y="13"/>
                    </a:cubicBezTo>
                    <a:cubicBezTo>
                      <a:pt x="18" y="4"/>
                      <a:pt x="28" y="0"/>
                      <a:pt x="39" y="0"/>
                    </a:cubicBezTo>
                    <a:lnTo>
                      <a:pt x="39" y="0"/>
                    </a:lnTo>
                    <a:close/>
                    <a:moveTo>
                      <a:pt x="62" y="37"/>
                    </a:moveTo>
                    <a:lnTo>
                      <a:pt x="62" y="37"/>
                    </a:lnTo>
                    <a:cubicBezTo>
                      <a:pt x="61" y="31"/>
                      <a:pt x="60" y="26"/>
                      <a:pt x="58" y="23"/>
                    </a:cubicBezTo>
                    <a:cubicBezTo>
                      <a:pt x="54" y="16"/>
                      <a:pt x="47" y="12"/>
                      <a:pt x="38" y="12"/>
                    </a:cubicBezTo>
                    <a:cubicBezTo>
                      <a:pt x="32" y="12"/>
                      <a:pt x="27" y="15"/>
                      <a:pt x="22" y="19"/>
                    </a:cubicBezTo>
                    <a:cubicBezTo>
                      <a:pt x="18" y="24"/>
                      <a:pt x="16" y="30"/>
                      <a:pt x="15" y="37"/>
                    </a:cubicBezTo>
                    <a:lnTo>
                      <a:pt x="62" y="37"/>
                    </a:lnTo>
                    <a:close/>
                    <a:moveTo>
                      <a:pt x="38" y="0"/>
                    </a:moveTo>
                    <a:lnTo>
                      <a:pt x="38" y="0"/>
                    </a:lnTo>
                    <a:lnTo>
                      <a:pt x="38"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38" name="Freeform 226"/>
              <p:cNvSpPr>
                <a:spLocks/>
              </p:cNvSpPr>
              <p:nvPr/>
            </p:nvSpPr>
            <p:spPr bwMode="auto">
              <a:xfrm>
                <a:off x="1776" y="3721"/>
                <a:ext cx="8" cy="60"/>
              </a:xfrm>
              <a:custGeom>
                <a:avLst/>
                <a:gdLst>
                  <a:gd name="T0" fmla="*/ 0 w 14"/>
                  <a:gd name="T1" fmla="*/ 0 h 114"/>
                  <a:gd name="T2" fmla="*/ 0 w 14"/>
                  <a:gd name="T3" fmla="*/ 0 h 114"/>
                  <a:gd name="T4" fmla="*/ 14 w 14"/>
                  <a:gd name="T5" fmla="*/ 0 h 114"/>
                  <a:gd name="T6" fmla="*/ 14 w 14"/>
                  <a:gd name="T7" fmla="*/ 114 h 114"/>
                  <a:gd name="T8" fmla="*/ 0 w 14"/>
                  <a:gd name="T9" fmla="*/ 114 h 114"/>
                  <a:gd name="T10" fmla="*/ 0 w 14"/>
                  <a:gd name="T11" fmla="*/ 0 h 114"/>
                </a:gdLst>
                <a:ahLst/>
                <a:cxnLst>
                  <a:cxn ang="0">
                    <a:pos x="T0" y="T1"/>
                  </a:cxn>
                  <a:cxn ang="0">
                    <a:pos x="T2" y="T3"/>
                  </a:cxn>
                  <a:cxn ang="0">
                    <a:pos x="T4" y="T5"/>
                  </a:cxn>
                  <a:cxn ang="0">
                    <a:pos x="T6" y="T7"/>
                  </a:cxn>
                  <a:cxn ang="0">
                    <a:pos x="T8" y="T9"/>
                  </a:cxn>
                  <a:cxn ang="0">
                    <a:pos x="T10" y="T11"/>
                  </a:cxn>
                </a:cxnLst>
                <a:rect l="0" t="0" r="r" b="b"/>
                <a:pathLst>
                  <a:path w="14" h="114">
                    <a:moveTo>
                      <a:pt x="0" y="0"/>
                    </a:moveTo>
                    <a:lnTo>
                      <a:pt x="0" y="0"/>
                    </a:lnTo>
                    <a:lnTo>
                      <a:pt x="14" y="0"/>
                    </a:lnTo>
                    <a:lnTo>
                      <a:pt x="14" y="114"/>
                    </a:lnTo>
                    <a:lnTo>
                      <a:pt x="0" y="114"/>
                    </a:lnTo>
                    <a:lnTo>
                      <a:pt x="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39" name="Freeform 227"/>
              <p:cNvSpPr>
                <a:spLocks noEditPoints="1"/>
              </p:cNvSpPr>
              <p:nvPr/>
            </p:nvSpPr>
            <p:spPr bwMode="auto">
              <a:xfrm>
                <a:off x="1819" y="3737"/>
                <a:ext cx="36" cy="48"/>
              </a:xfrm>
              <a:custGeom>
                <a:avLst/>
                <a:gdLst>
                  <a:gd name="T0" fmla="*/ 15 w 67"/>
                  <a:gd name="T1" fmla="*/ 2 h 87"/>
                  <a:gd name="T2" fmla="*/ 15 w 67"/>
                  <a:gd name="T3" fmla="*/ 2 h 87"/>
                  <a:gd name="T4" fmla="*/ 15 w 67"/>
                  <a:gd name="T5" fmla="*/ 57 h 87"/>
                  <a:gd name="T6" fmla="*/ 17 w 67"/>
                  <a:gd name="T7" fmla="*/ 68 h 87"/>
                  <a:gd name="T8" fmla="*/ 31 w 67"/>
                  <a:gd name="T9" fmla="*/ 75 h 87"/>
                  <a:gd name="T10" fmla="*/ 50 w 67"/>
                  <a:gd name="T11" fmla="*/ 62 h 87"/>
                  <a:gd name="T12" fmla="*/ 53 w 67"/>
                  <a:gd name="T13" fmla="*/ 43 h 87"/>
                  <a:gd name="T14" fmla="*/ 53 w 67"/>
                  <a:gd name="T15" fmla="*/ 2 h 87"/>
                  <a:gd name="T16" fmla="*/ 67 w 67"/>
                  <a:gd name="T17" fmla="*/ 2 h 87"/>
                  <a:gd name="T18" fmla="*/ 67 w 67"/>
                  <a:gd name="T19" fmla="*/ 85 h 87"/>
                  <a:gd name="T20" fmla="*/ 54 w 67"/>
                  <a:gd name="T21" fmla="*/ 85 h 87"/>
                  <a:gd name="T22" fmla="*/ 54 w 67"/>
                  <a:gd name="T23" fmla="*/ 73 h 87"/>
                  <a:gd name="T24" fmla="*/ 47 w 67"/>
                  <a:gd name="T25" fmla="*/ 81 h 87"/>
                  <a:gd name="T26" fmla="*/ 28 w 67"/>
                  <a:gd name="T27" fmla="*/ 87 h 87"/>
                  <a:gd name="T28" fmla="*/ 4 w 67"/>
                  <a:gd name="T29" fmla="*/ 76 h 87"/>
                  <a:gd name="T30" fmla="*/ 0 w 67"/>
                  <a:gd name="T31" fmla="*/ 59 h 87"/>
                  <a:gd name="T32" fmla="*/ 0 w 67"/>
                  <a:gd name="T33" fmla="*/ 2 h 87"/>
                  <a:gd name="T34" fmla="*/ 15 w 67"/>
                  <a:gd name="T35" fmla="*/ 2 h 87"/>
                  <a:gd name="T36" fmla="*/ 34 w 67"/>
                  <a:gd name="T37" fmla="*/ 0 h 87"/>
                  <a:gd name="T38" fmla="*/ 34 w 67"/>
                  <a:gd name="T39" fmla="*/ 0 h 87"/>
                  <a:gd name="T40" fmla="*/ 34 w 67"/>
                  <a:gd name="T4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87">
                    <a:moveTo>
                      <a:pt x="15" y="2"/>
                    </a:moveTo>
                    <a:lnTo>
                      <a:pt x="15" y="2"/>
                    </a:lnTo>
                    <a:lnTo>
                      <a:pt x="15" y="57"/>
                    </a:lnTo>
                    <a:cubicBezTo>
                      <a:pt x="15" y="62"/>
                      <a:pt x="15" y="65"/>
                      <a:pt x="17" y="68"/>
                    </a:cubicBezTo>
                    <a:cubicBezTo>
                      <a:pt x="19" y="73"/>
                      <a:pt x="24" y="75"/>
                      <a:pt x="31" y="75"/>
                    </a:cubicBezTo>
                    <a:cubicBezTo>
                      <a:pt x="40" y="75"/>
                      <a:pt x="47" y="71"/>
                      <a:pt x="50" y="62"/>
                    </a:cubicBezTo>
                    <a:cubicBezTo>
                      <a:pt x="52" y="57"/>
                      <a:pt x="53" y="51"/>
                      <a:pt x="53" y="43"/>
                    </a:cubicBezTo>
                    <a:lnTo>
                      <a:pt x="53" y="2"/>
                    </a:lnTo>
                    <a:lnTo>
                      <a:pt x="67" y="2"/>
                    </a:lnTo>
                    <a:lnTo>
                      <a:pt x="67" y="85"/>
                    </a:lnTo>
                    <a:lnTo>
                      <a:pt x="54" y="85"/>
                    </a:lnTo>
                    <a:lnTo>
                      <a:pt x="54" y="73"/>
                    </a:lnTo>
                    <a:cubicBezTo>
                      <a:pt x="52" y="76"/>
                      <a:pt x="50" y="79"/>
                      <a:pt x="47" y="81"/>
                    </a:cubicBezTo>
                    <a:cubicBezTo>
                      <a:pt x="42" y="85"/>
                      <a:pt x="36" y="87"/>
                      <a:pt x="28" y="87"/>
                    </a:cubicBezTo>
                    <a:cubicBezTo>
                      <a:pt x="16" y="87"/>
                      <a:pt x="8" y="84"/>
                      <a:pt x="4" y="76"/>
                    </a:cubicBezTo>
                    <a:cubicBezTo>
                      <a:pt x="2" y="71"/>
                      <a:pt x="0" y="66"/>
                      <a:pt x="0" y="59"/>
                    </a:cubicBezTo>
                    <a:lnTo>
                      <a:pt x="0" y="2"/>
                    </a:lnTo>
                    <a:lnTo>
                      <a:pt x="15" y="2"/>
                    </a:lnTo>
                    <a:close/>
                    <a:moveTo>
                      <a:pt x="34" y="0"/>
                    </a:moveTo>
                    <a:lnTo>
                      <a:pt x="34" y="0"/>
                    </a:lnTo>
                    <a:lnTo>
                      <a:pt x="34"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40" name="Freeform 228"/>
              <p:cNvSpPr>
                <a:spLocks/>
              </p:cNvSpPr>
              <p:nvPr/>
            </p:nvSpPr>
            <p:spPr bwMode="auto">
              <a:xfrm>
                <a:off x="1865" y="3726"/>
                <a:ext cx="20" cy="57"/>
              </a:xfrm>
              <a:custGeom>
                <a:avLst/>
                <a:gdLst>
                  <a:gd name="T0" fmla="*/ 11 w 39"/>
                  <a:gd name="T1" fmla="*/ 0 h 108"/>
                  <a:gd name="T2" fmla="*/ 11 w 39"/>
                  <a:gd name="T3" fmla="*/ 0 h 108"/>
                  <a:gd name="T4" fmla="*/ 26 w 39"/>
                  <a:gd name="T5" fmla="*/ 0 h 108"/>
                  <a:gd name="T6" fmla="*/ 26 w 39"/>
                  <a:gd name="T7" fmla="*/ 23 h 108"/>
                  <a:gd name="T8" fmla="*/ 39 w 39"/>
                  <a:gd name="T9" fmla="*/ 23 h 108"/>
                  <a:gd name="T10" fmla="*/ 39 w 39"/>
                  <a:gd name="T11" fmla="*/ 35 h 108"/>
                  <a:gd name="T12" fmla="*/ 26 w 39"/>
                  <a:gd name="T13" fmla="*/ 35 h 108"/>
                  <a:gd name="T14" fmla="*/ 26 w 39"/>
                  <a:gd name="T15" fmla="*/ 89 h 108"/>
                  <a:gd name="T16" fmla="*/ 29 w 39"/>
                  <a:gd name="T17" fmla="*/ 95 h 108"/>
                  <a:gd name="T18" fmla="*/ 34 w 39"/>
                  <a:gd name="T19" fmla="*/ 95 h 108"/>
                  <a:gd name="T20" fmla="*/ 36 w 39"/>
                  <a:gd name="T21" fmla="*/ 95 h 108"/>
                  <a:gd name="T22" fmla="*/ 39 w 39"/>
                  <a:gd name="T23" fmla="*/ 95 h 108"/>
                  <a:gd name="T24" fmla="*/ 39 w 39"/>
                  <a:gd name="T25" fmla="*/ 106 h 108"/>
                  <a:gd name="T26" fmla="*/ 34 w 39"/>
                  <a:gd name="T27" fmla="*/ 107 h 108"/>
                  <a:gd name="T28" fmla="*/ 28 w 39"/>
                  <a:gd name="T29" fmla="*/ 108 h 108"/>
                  <a:gd name="T30" fmla="*/ 15 w 39"/>
                  <a:gd name="T31" fmla="*/ 103 h 108"/>
                  <a:gd name="T32" fmla="*/ 11 w 39"/>
                  <a:gd name="T33" fmla="*/ 90 h 108"/>
                  <a:gd name="T34" fmla="*/ 11 w 39"/>
                  <a:gd name="T35" fmla="*/ 35 h 108"/>
                  <a:gd name="T36" fmla="*/ 0 w 39"/>
                  <a:gd name="T37" fmla="*/ 35 h 108"/>
                  <a:gd name="T38" fmla="*/ 0 w 39"/>
                  <a:gd name="T39" fmla="*/ 23 h 108"/>
                  <a:gd name="T40" fmla="*/ 11 w 39"/>
                  <a:gd name="T41" fmla="*/ 23 h 108"/>
                  <a:gd name="T42" fmla="*/ 11 w 39"/>
                  <a:gd name="T4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108">
                    <a:moveTo>
                      <a:pt x="11" y="0"/>
                    </a:moveTo>
                    <a:lnTo>
                      <a:pt x="11" y="0"/>
                    </a:lnTo>
                    <a:lnTo>
                      <a:pt x="26" y="0"/>
                    </a:lnTo>
                    <a:lnTo>
                      <a:pt x="26" y="23"/>
                    </a:lnTo>
                    <a:lnTo>
                      <a:pt x="39" y="23"/>
                    </a:lnTo>
                    <a:lnTo>
                      <a:pt x="39" y="35"/>
                    </a:lnTo>
                    <a:lnTo>
                      <a:pt x="26" y="35"/>
                    </a:lnTo>
                    <a:lnTo>
                      <a:pt x="26" y="89"/>
                    </a:lnTo>
                    <a:cubicBezTo>
                      <a:pt x="26" y="92"/>
                      <a:pt x="27" y="94"/>
                      <a:pt x="29" y="95"/>
                    </a:cubicBezTo>
                    <a:cubicBezTo>
                      <a:pt x="30" y="95"/>
                      <a:pt x="31" y="95"/>
                      <a:pt x="34" y="95"/>
                    </a:cubicBezTo>
                    <a:cubicBezTo>
                      <a:pt x="35" y="95"/>
                      <a:pt x="35" y="95"/>
                      <a:pt x="36" y="95"/>
                    </a:cubicBezTo>
                    <a:cubicBezTo>
                      <a:pt x="37" y="95"/>
                      <a:pt x="38" y="95"/>
                      <a:pt x="39" y="95"/>
                    </a:cubicBezTo>
                    <a:lnTo>
                      <a:pt x="39" y="106"/>
                    </a:lnTo>
                    <a:cubicBezTo>
                      <a:pt x="37" y="107"/>
                      <a:pt x="36" y="107"/>
                      <a:pt x="34" y="107"/>
                    </a:cubicBezTo>
                    <a:cubicBezTo>
                      <a:pt x="32" y="107"/>
                      <a:pt x="30" y="108"/>
                      <a:pt x="28" y="108"/>
                    </a:cubicBezTo>
                    <a:cubicBezTo>
                      <a:pt x="22" y="108"/>
                      <a:pt x="17" y="106"/>
                      <a:pt x="15" y="103"/>
                    </a:cubicBezTo>
                    <a:cubicBezTo>
                      <a:pt x="13" y="99"/>
                      <a:pt x="11" y="95"/>
                      <a:pt x="11" y="90"/>
                    </a:cubicBezTo>
                    <a:lnTo>
                      <a:pt x="11" y="35"/>
                    </a:lnTo>
                    <a:lnTo>
                      <a:pt x="0" y="35"/>
                    </a:lnTo>
                    <a:lnTo>
                      <a:pt x="0" y="23"/>
                    </a:lnTo>
                    <a:lnTo>
                      <a:pt x="11" y="23"/>
                    </a:lnTo>
                    <a:lnTo>
                      <a:pt x="11"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41" name="Freeform 229"/>
              <p:cNvSpPr>
                <a:spLocks noEditPoints="1"/>
              </p:cNvSpPr>
              <p:nvPr/>
            </p:nvSpPr>
            <p:spPr bwMode="auto">
              <a:xfrm>
                <a:off x="1893" y="3721"/>
                <a:ext cx="6" cy="60"/>
              </a:xfrm>
              <a:custGeom>
                <a:avLst/>
                <a:gdLst>
                  <a:gd name="T0" fmla="*/ 0 w 14"/>
                  <a:gd name="T1" fmla="*/ 31 h 114"/>
                  <a:gd name="T2" fmla="*/ 0 w 14"/>
                  <a:gd name="T3" fmla="*/ 31 h 114"/>
                  <a:gd name="T4" fmla="*/ 14 w 14"/>
                  <a:gd name="T5" fmla="*/ 31 h 114"/>
                  <a:gd name="T6" fmla="*/ 14 w 14"/>
                  <a:gd name="T7" fmla="*/ 114 h 114"/>
                  <a:gd name="T8" fmla="*/ 0 w 14"/>
                  <a:gd name="T9" fmla="*/ 114 h 114"/>
                  <a:gd name="T10" fmla="*/ 0 w 14"/>
                  <a:gd name="T11" fmla="*/ 31 h 114"/>
                  <a:gd name="T12" fmla="*/ 0 w 14"/>
                  <a:gd name="T13" fmla="*/ 0 h 114"/>
                  <a:gd name="T14" fmla="*/ 0 w 14"/>
                  <a:gd name="T15" fmla="*/ 0 h 114"/>
                  <a:gd name="T16" fmla="*/ 14 w 14"/>
                  <a:gd name="T17" fmla="*/ 0 h 114"/>
                  <a:gd name="T18" fmla="*/ 14 w 14"/>
                  <a:gd name="T19" fmla="*/ 16 h 114"/>
                  <a:gd name="T20" fmla="*/ 0 w 14"/>
                  <a:gd name="T21" fmla="*/ 16 h 114"/>
                  <a:gd name="T22" fmla="*/ 0 w 14"/>
                  <a:gd name="T2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14">
                    <a:moveTo>
                      <a:pt x="0" y="31"/>
                    </a:moveTo>
                    <a:lnTo>
                      <a:pt x="0" y="31"/>
                    </a:lnTo>
                    <a:lnTo>
                      <a:pt x="14" y="31"/>
                    </a:lnTo>
                    <a:lnTo>
                      <a:pt x="14" y="114"/>
                    </a:lnTo>
                    <a:lnTo>
                      <a:pt x="0" y="114"/>
                    </a:lnTo>
                    <a:lnTo>
                      <a:pt x="0" y="31"/>
                    </a:lnTo>
                    <a:close/>
                    <a:moveTo>
                      <a:pt x="0" y="0"/>
                    </a:moveTo>
                    <a:lnTo>
                      <a:pt x="0" y="0"/>
                    </a:lnTo>
                    <a:lnTo>
                      <a:pt x="14" y="0"/>
                    </a:lnTo>
                    <a:lnTo>
                      <a:pt x="14" y="16"/>
                    </a:lnTo>
                    <a:lnTo>
                      <a:pt x="0" y="16"/>
                    </a:lnTo>
                    <a:lnTo>
                      <a:pt x="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42" name="Freeform 230"/>
              <p:cNvSpPr>
                <a:spLocks/>
              </p:cNvSpPr>
              <p:nvPr/>
            </p:nvSpPr>
            <p:spPr bwMode="auto">
              <a:xfrm>
                <a:off x="1911" y="3721"/>
                <a:ext cx="9" cy="60"/>
              </a:xfrm>
              <a:custGeom>
                <a:avLst/>
                <a:gdLst>
                  <a:gd name="T0" fmla="*/ 0 w 14"/>
                  <a:gd name="T1" fmla="*/ 0 h 114"/>
                  <a:gd name="T2" fmla="*/ 0 w 14"/>
                  <a:gd name="T3" fmla="*/ 0 h 114"/>
                  <a:gd name="T4" fmla="*/ 14 w 14"/>
                  <a:gd name="T5" fmla="*/ 0 h 114"/>
                  <a:gd name="T6" fmla="*/ 14 w 14"/>
                  <a:gd name="T7" fmla="*/ 114 h 114"/>
                  <a:gd name="T8" fmla="*/ 0 w 14"/>
                  <a:gd name="T9" fmla="*/ 114 h 114"/>
                  <a:gd name="T10" fmla="*/ 0 w 14"/>
                  <a:gd name="T11" fmla="*/ 0 h 114"/>
                </a:gdLst>
                <a:ahLst/>
                <a:cxnLst>
                  <a:cxn ang="0">
                    <a:pos x="T0" y="T1"/>
                  </a:cxn>
                  <a:cxn ang="0">
                    <a:pos x="T2" y="T3"/>
                  </a:cxn>
                  <a:cxn ang="0">
                    <a:pos x="T4" y="T5"/>
                  </a:cxn>
                  <a:cxn ang="0">
                    <a:pos x="T6" y="T7"/>
                  </a:cxn>
                  <a:cxn ang="0">
                    <a:pos x="T8" y="T9"/>
                  </a:cxn>
                  <a:cxn ang="0">
                    <a:pos x="T10" y="T11"/>
                  </a:cxn>
                </a:cxnLst>
                <a:rect l="0" t="0" r="r" b="b"/>
                <a:pathLst>
                  <a:path w="14" h="114">
                    <a:moveTo>
                      <a:pt x="0" y="0"/>
                    </a:moveTo>
                    <a:lnTo>
                      <a:pt x="0" y="0"/>
                    </a:lnTo>
                    <a:lnTo>
                      <a:pt x="14" y="0"/>
                    </a:lnTo>
                    <a:lnTo>
                      <a:pt x="14" y="114"/>
                    </a:lnTo>
                    <a:lnTo>
                      <a:pt x="0" y="114"/>
                    </a:lnTo>
                    <a:lnTo>
                      <a:pt x="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43" name="Freeform 231"/>
              <p:cNvSpPr>
                <a:spLocks noEditPoints="1"/>
              </p:cNvSpPr>
              <p:nvPr/>
            </p:nvSpPr>
            <p:spPr bwMode="auto">
              <a:xfrm>
                <a:off x="1931" y="3721"/>
                <a:ext cx="8" cy="60"/>
              </a:xfrm>
              <a:custGeom>
                <a:avLst/>
                <a:gdLst>
                  <a:gd name="T0" fmla="*/ 0 w 14"/>
                  <a:gd name="T1" fmla="*/ 31 h 114"/>
                  <a:gd name="T2" fmla="*/ 0 w 14"/>
                  <a:gd name="T3" fmla="*/ 31 h 114"/>
                  <a:gd name="T4" fmla="*/ 14 w 14"/>
                  <a:gd name="T5" fmla="*/ 31 h 114"/>
                  <a:gd name="T6" fmla="*/ 14 w 14"/>
                  <a:gd name="T7" fmla="*/ 114 h 114"/>
                  <a:gd name="T8" fmla="*/ 0 w 14"/>
                  <a:gd name="T9" fmla="*/ 114 h 114"/>
                  <a:gd name="T10" fmla="*/ 0 w 14"/>
                  <a:gd name="T11" fmla="*/ 31 h 114"/>
                  <a:gd name="T12" fmla="*/ 0 w 14"/>
                  <a:gd name="T13" fmla="*/ 0 h 114"/>
                  <a:gd name="T14" fmla="*/ 0 w 14"/>
                  <a:gd name="T15" fmla="*/ 0 h 114"/>
                  <a:gd name="T16" fmla="*/ 14 w 14"/>
                  <a:gd name="T17" fmla="*/ 0 h 114"/>
                  <a:gd name="T18" fmla="*/ 14 w 14"/>
                  <a:gd name="T19" fmla="*/ 16 h 114"/>
                  <a:gd name="T20" fmla="*/ 0 w 14"/>
                  <a:gd name="T21" fmla="*/ 16 h 114"/>
                  <a:gd name="T22" fmla="*/ 0 w 14"/>
                  <a:gd name="T2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14">
                    <a:moveTo>
                      <a:pt x="0" y="31"/>
                    </a:moveTo>
                    <a:lnTo>
                      <a:pt x="0" y="31"/>
                    </a:lnTo>
                    <a:lnTo>
                      <a:pt x="14" y="31"/>
                    </a:lnTo>
                    <a:lnTo>
                      <a:pt x="14" y="114"/>
                    </a:lnTo>
                    <a:lnTo>
                      <a:pt x="0" y="114"/>
                    </a:lnTo>
                    <a:lnTo>
                      <a:pt x="0" y="31"/>
                    </a:lnTo>
                    <a:close/>
                    <a:moveTo>
                      <a:pt x="0" y="0"/>
                    </a:moveTo>
                    <a:lnTo>
                      <a:pt x="0" y="0"/>
                    </a:lnTo>
                    <a:lnTo>
                      <a:pt x="14" y="0"/>
                    </a:lnTo>
                    <a:lnTo>
                      <a:pt x="14" y="16"/>
                    </a:lnTo>
                    <a:lnTo>
                      <a:pt x="0" y="16"/>
                    </a:lnTo>
                    <a:lnTo>
                      <a:pt x="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44" name="Freeform 232"/>
              <p:cNvSpPr>
                <a:spLocks/>
              </p:cNvSpPr>
              <p:nvPr/>
            </p:nvSpPr>
            <p:spPr bwMode="auto">
              <a:xfrm>
                <a:off x="1946" y="3726"/>
                <a:ext cx="23" cy="57"/>
              </a:xfrm>
              <a:custGeom>
                <a:avLst/>
                <a:gdLst>
                  <a:gd name="T0" fmla="*/ 12 w 39"/>
                  <a:gd name="T1" fmla="*/ 0 h 108"/>
                  <a:gd name="T2" fmla="*/ 12 w 39"/>
                  <a:gd name="T3" fmla="*/ 0 h 108"/>
                  <a:gd name="T4" fmla="*/ 26 w 39"/>
                  <a:gd name="T5" fmla="*/ 0 h 108"/>
                  <a:gd name="T6" fmla="*/ 26 w 39"/>
                  <a:gd name="T7" fmla="*/ 23 h 108"/>
                  <a:gd name="T8" fmla="*/ 39 w 39"/>
                  <a:gd name="T9" fmla="*/ 23 h 108"/>
                  <a:gd name="T10" fmla="*/ 39 w 39"/>
                  <a:gd name="T11" fmla="*/ 35 h 108"/>
                  <a:gd name="T12" fmla="*/ 26 w 39"/>
                  <a:gd name="T13" fmla="*/ 35 h 108"/>
                  <a:gd name="T14" fmla="*/ 26 w 39"/>
                  <a:gd name="T15" fmla="*/ 89 h 108"/>
                  <a:gd name="T16" fmla="*/ 29 w 39"/>
                  <a:gd name="T17" fmla="*/ 95 h 108"/>
                  <a:gd name="T18" fmla="*/ 34 w 39"/>
                  <a:gd name="T19" fmla="*/ 95 h 108"/>
                  <a:gd name="T20" fmla="*/ 36 w 39"/>
                  <a:gd name="T21" fmla="*/ 95 h 108"/>
                  <a:gd name="T22" fmla="*/ 39 w 39"/>
                  <a:gd name="T23" fmla="*/ 95 h 108"/>
                  <a:gd name="T24" fmla="*/ 39 w 39"/>
                  <a:gd name="T25" fmla="*/ 106 h 108"/>
                  <a:gd name="T26" fmla="*/ 34 w 39"/>
                  <a:gd name="T27" fmla="*/ 107 h 108"/>
                  <a:gd name="T28" fmla="*/ 28 w 39"/>
                  <a:gd name="T29" fmla="*/ 108 h 108"/>
                  <a:gd name="T30" fmla="*/ 15 w 39"/>
                  <a:gd name="T31" fmla="*/ 103 h 108"/>
                  <a:gd name="T32" fmla="*/ 12 w 39"/>
                  <a:gd name="T33" fmla="*/ 90 h 108"/>
                  <a:gd name="T34" fmla="*/ 12 w 39"/>
                  <a:gd name="T35" fmla="*/ 35 h 108"/>
                  <a:gd name="T36" fmla="*/ 0 w 39"/>
                  <a:gd name="T37" fmla="*/ 35 h 108"/>
                  <a:gd name="T38" fmla="*/ 0 w 39"/>
                  <a:gd name="T39" fmla="*/ 23 h 108"/>
                  <a:gd name="T40" fmla="*/ 12 w 39"/>
                  <a:gd name="T41" fmla="*/ 23 h 108"/>
                  <a:gd name="T42" fmla="*/ 12 w 39"/>
                  <a:gd name="T4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108">
                    <a:moveTo>
                      <a:pt x="12" y="0"/>
                    </a:moveTo>
                    <a:lnTo>
                      <a:pt x="12" y="0"/>
                    </a:lnTo>
                    <a:lnTo>
                      <a:pt x="26" y="0"/>
                    </a:lnTo>
                    <a:lnTo>
                      <a:pt x="26" y="23"/>
                    </a:lnTo>
                    <a:lnTo>
                      <a:pt x="39" y="23"/>
                    </a:lnTo>
                    <a:lnTo>
                      <a:pt x="39" y="35"/>
                    </a:lnTo>
                    <a:lnTo>
                      <a:pt x="26" y="35"/>
                    </a:lnTo>
                    <a:lnTo>
                      <a:pt x="26" y="89"/>
                    </a:lnTo>
                    <a:cubicBezTo>
                      <a:pt x="26" y="92"/>
                      <a:pt x="27" y="94"/>
                      <a:pt x="29" y="95"/>
                    </a:cubicBezTo>
                    <a:cubicBezTo>
                      <a:pt x="30" y="95"/>
                      <a:pt x="32" y="95"/>
                      <a:pt x="34" y="95"/>
                    </a:cubicBezTo>
                    <a:cubicBezTo>
                      <a:pt x="35" y="95"/>
                      <a:pt x="35" y="95"/>
                      <a:pt x="36" y="95"/>
                    </a:cubicBezTo>
                    <a:cubicBezTo>
                      <a:pt x="37" y="95"/>
                      <a:pt x="38" y="95"/>
                      <a:pt x="39" y="95"/>
                    </a:cubicBezTo>
                    <a:lnTo>
                      <a:pt x="39" y="106"/>
                    </a:lnTo>
                    <a:cubicBezTo>
                      <a:pt x="37" y="107"/>
                      <a:pt x="36" y="107"/>
                      <a:pt x="34" y="107"/>
                    </a:cubicBezTo>
                    <a:cubicBezTo>
                      <a:pt x="32" y="107"/>
                      <a:pt x="30" y="108"/>
                      <a:pt x="28" y="108"/>
                    </a:cubicBezTo>
                    <a:cubicBezTo>
                      <a:pt x="22" y="108"/>
                      <a:pt x="17" y="106"/>
                      <a:pt x="15" y="103"/>
                    </a:cubicBezTo>
                    <a:cubicBezTo>
                      <a:pt x="13" y="99"/>
                      <a:pt x="12" y="95"/>
                      <a:pt x="12" y="90"/>
                    </a:cubicBezTo>
                    <a:lnTo>
                      <a:pt x="12" y="35"/>
                    </a:lnTo>
                    <a:lnTo>
                      <a:pt x="0" y="35"/>
                    </a:lnTo>
                    <a:lnTo>
                      <a:pt x="0" y="23"/>
                    </a:lnTo>
                    <a:lnTo>
                      <a:pt x="12" y="23"/>
                    </a:lnTo>
                    <a:lnTo>
                      <a:pt x="12"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45" name="Freeform 233"/>
              <p:cNvSpPr>
                <a:spLocks noEditPoints="1"/>
              </p:cNvSpPr>
              <p:nvPr/>
            </p:nvSpPr>
            <p:spPr bwMode="auto">
              <a:xfrm>
                <a:off x="1975" y="3721"/>
                <a:ext cx="8" cy="60"/>
              </a:xfrm>
              <a:custGeom>
                <a:avLst/>
                <a:gdLst>
                  <a:gd name="T0" fmla="*/ 0 w 14"/>
                  <a:gd name="T1" fmla="*/ 31 h 114"/>
                  <a:gd name="T2" fmla="*/ 0 w 14"/>
                  <a:gd name="T3" fmla="*/ 31 h 114"/>
                  <a:gd name="T4" fmla="*/ 14 w 14"/>
                  <a:gd name="T5" fmla="*/ 31 h 114"/>
                  <a:gd name="T6" fmla="*/ 14 w 14"/>
                  <a:gd name="T7" fmla="*/ 114 h 114"/>
                  <a:gd name="T8" fmla="*/ 0 w 14"/>
                  <a:gd name="T9" fmla="*/ 114 h 114"/>
                  <a:gd name="T10" fmla="*/ 0 w 14"/>
                  <a:gd name="T11" fmla="*/ 31 h 114"/>
                  <a:gd name="T12" fmla="*/ 0 w 14"/>
                  <a:gd name="T13" fmla="*/ 0 h 114"/>
                  <a:gd name="T14" fmla="*/ 0 w 14"/>
                  <a:gd name="T15" fmla="*/ 0 h 114"/>
                  <a:gd name="T16" fmla="*/ 14 w 14"/>
                  <a:gd name="T17" fmla="*/ 0 h 114"/>
                  <a:gd name="T18" fmla="*/ 14 w 14"/>
                  <a:gd name="T19" fmla="*/ 16 h 114"/>
                  <a:gd name="T20" fmla="*/ 0 w 14"/>
                  <a:gd name="T21" fmla="*/ 16 h 114"/>
                  <a:gd name="T22" fmla="*/ 0 w 14"/>
                  <a:gd name="T2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14">
                    <a:moveTo>
                      <a:pt x="0" y="31"/>
                    </a:moveTo>
                    <a:lnTo>
                      <a:pt x="0" y="31"/>
                    </a:lnTo>
                    <a:lnTo>
                      <a:pt x="14" y="31"/>
                    </a:lnTo>
                    <a:lnTo>
                      <a:pt x="14" y="114"/>
                    </a:lnTo>
                    <a:lnTo>
                      <a:pt x="0" y="114"/>
                    </a:lnTo>
                    <a:lnTo>
                      <a:pt x="0" y="31"/>
                    </a:lnTo>
                    <a:close/>
                    <a:moveTo>
                      <a:pt x="0" y="0"/>
                    </a:moveTo>
                    <a:lnTo>
                      <a:pt x="0" y="0"/>
                    </a:lnTo>
                    <a:lnTo>
                      <a:pt x="14" y="0"/>
                    </a:lnTo>
                    <a:lnTo>
                      <a:pt x="14" y="16"/>
                    </a:lnTo>
                    <a:lnTo>
                      <a:pt x="0" y="16"/>
                    </a:lnTo>
                    <a:lnTo>
                      <a:pt x="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46" name="Freeform 234"/>
              <p:cNvSpPr>
                <a:spLocks noEditPoints="1"/>
              </p:cNvSpPr>
              <p:nvPr/>
            </p:nvSpPr>
            <p:spPr bwMode="auto">
              <a:xfrm>
                <a:off x="1991" y="3737"/>
                <a:ext cx="42" cy="48"/>
              </a:xfrm>
              <a:custGeom>
                <a:avLst/>
                <a:gdLst>
                  <a:gd name="T0" fmla="*/ 39 w 76"/>
                  <a:gd name="T1" fmla="*/ 0 h 88"/>
                  <a:gd name="T2" fmla="*/ 39 w 76"/>
                  <a:gd name="T3" fmla="*/ 0 h 88"/>
                  <a:gd name="T4" fmla="*/ 57 w 76"/>
                  <a:gd name="T5" fmla="*/ 4 h 88"/>
                  <a:gd name="T6" fmla="*/ 69 w 76"/>
                  <a:gd name="T7" fmla="*/ 15 h 88"/>
                  <a:gd name="T8" fmla="*/ 75 w 76"/>
                  <a:gd name="T9" fmla="*/ 30 h 88"/>
                  <a:gd name="T10" fmla="*/ 76 w 76"/>
                  <a:gd name="T11" fmla="*/ 48 h 88"/>
                  <a:gd name="T12" fmla="*/ 15 w 76"/>
                  <a:gd name="T13" fmla="*/ 48 h 88"/>
                  <a:gd name="T14" fmla="*/ 21 w 76"/>
                  <a:gd name="T15" fmla="*/ 68 h 88"/>
                  <a:gd name="T16" fmla="*/ 38 w 76"/>
                  <a:gd name="T17" fmla="*/ 76 h 88"/>
                  <a:gd name="T18" fmla="*/ 56 w 76"/>
                  <a:gd name="T19" fmla="*/ 69 h 88"/>
                  <a:gd name="T20" fmla="*/ 61 w 76"/>
                  <a:gd name="T21" fmla="*/ 59 h 88"/>
                  <a:gd name="T22" fmla="*/ 75 w 76"/>
                  <a:gd name="T23" fmla="*/ 59 h 88"/>
                  <a:gd name="T24" fmla="*/ 71 w 76"/>
                  <a:gd name="T25" fmla="*/ 69 h 88"/>
                  <a:gd name="T26" fmla="*/ 64 w 76"/>
                  <a:gd name="T27" fmla="*/ 79 h 88"/>
                  <a:gd name="T28" fmla="*/ 49 w 76"/>
                  <a:gd name="T29" fmla="*/ 87 h 88"/>
                  <a:gd name="T30" fmla="*/ 37 w 76"/>
                  <a:gd name="T31" fmla="*/ 88 h 88"/>
                  <a:gd name="T32" fmla="*/ 11 w 76"/>
                  <a:gd name="T33" fmla="*/ 77 h 88"/>
                  <a:gd name="T34" fmla="*/ 0 w 76"/>
                  <a:gd name="T35" fmla="*/ 45 h 88"/>
                  <a:gd name="T36" fmla="*/ 11 w 76"/>
                  <a:gd name="T37" fmla="*/ 13 h 88"/>
                  <a:gd name="T38" fmla="*/ 39 w 76"/>
                  <a:gd name="T39" fmla="*/ 0 h 88"/>
                  <a:gd name="T40" fmla="*/ 39 w 76"/>
                  <a:gd name="T41" fmla="*/ 0 h 88"/>
                  <a:gd name="T42" fmla="*/ 62 w 76"/>
                  <a:gd name="T43" fmla="*/ 37 h 88"/>
                  <a:gd name="T44" fmla="*/ 62 w 76"/>
                  <a:gd name="T45" fmla="*/ 37 h 88"/>
                  <a:gd name="T46" fmla="*/ 58 w 76"/>
                  <a:gd name="T47" fmla="*/ 23 h 88"/>
                  <a:gd name="T48" fmla="*/ 39 w 76"/>
                  <a:gd name="T49" fmla="*/ 12 h 88"/>
                  <a:gd name="T50" fmla="*/ 22 w 76"/>
                  <a:gd name="T51" fmla="*/ 19 h 88"/>
                  <a:gd name="T52" fmla="*/ 15 w 76"/>
                  <a:gd name="T53" fmla="*/ 37 h 88"/>
                  <a:gd name="T54" fmla="*/ 62 w 76"/>
                  <a:gd name="T55" fmla="*/ 37 h 88"/>
                  <a:gd name="T56" fmla="*/ 38 w 76"/>
                  <a:gd name="T57" fmla="*/ 0 h 88"/>
                  <a:gd name="T58" fmla="*/ 38 w 76"/>
                  <a:gd name="T59" fmla="*/ 0 h 88"/>
                  <a:gd name="T60" fmla="*/ 38 w 76"/>
                  <a:gd name="T6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88">
                    <a:moveTo>
                      <a:pt x="39" y="0"/>
                    </a:moveTo>
                    <a:lnTo>
                      <a:pt x="39" y="0"/>
                    </a:lnTo>
                    <a:cubicBezTo>
                      <a:pt x="45" y="0"/>
                      <a:pt x="51" y="2"/>
                      <a:pt x="57" y="4"/>
                    </a:cubicBezTo>
                    <a:cubicBezTo>
                      <a:pt x="62" y="7"/>
                      <a:pt x="66" y="11"/>
                      <a:pt x="69" y="15"/>
                    </a:cubicBezTo>
                    <a:cubicBezTo>
                      <a:pt x="72" y="19"/>
                      <a:pt x="74" y="24"/>
                      <a:pt x="75" y="30"/>
                    </a:cubicBezTo>
                    <a:cubicBezTo>
                      <a:pt x="76" y="34"/>
                      <a:pt x="76" y="40"/>
                      <a:pt x="76" y="48"/>
                    </a:cubicBezTo>
                    <a:lnTo>
                      <a:pt x="15" y="48"/>
                    </a:lnTo>
                    <a:cubicBezTo>
                      <a:pt x="15" y="57"/>
                      <a:pt x="17" y="63"/>
                      <a:pt x="21" y="68"/>
                    </a:cubicBezTo>
                    <a:cubicBezTo>
                      <a:pt x="25" y="74"/>
                      <a:pt x="31" y="76"/>
                      <a:pt x="38" y="76"/>
                    </a:cubicBezTo>
                    <a:cubicBezTo>
                      <a:pt x="46" y="76"/>
                      <a:pt x="51" y="74"/>
                      <a:pt x="56" y="69"/>
                    </a:cubicBezTo>
                    <a:cubicBezTo>
                      <a:pt x="58" y="66"/>
                      <a:pt x="60" y="63"/>
                      <a:pt x="61" y="59"/>
                    </a:cubicBezTo>
                    <a:lnTo>
                      <a:pt x="75" y="59"/>
                    </a:lnTo>
                    <a:cubicBezTo>
                      <a:pt x="74" y="62"/>
                      <a:pt x="73" y="66"/>
                      <a:pt x="71" y="69"/>
                    </a:cubicBezTo>
                    <a:cubicBezTo>
                      <a:pt x="69" y="73"/>
                      <a:pt x="67" y="76"/>
                      <a:pt x="64" y="79"/>
                    </a:cubicBezTo>
                    <a:cubicBezTo>
                      <a:pt x="60" y="83"/>
                      <a:pt x="55" y="85"/>
                      <a:pt x="49" y="87"/>
                    </a:cubicBezTo>
                    <a:cubicBezTo>
                      <a:pt x="45" y="88"/>
                      <a:pt x="41" y="88"/>
                      <a:pt x="37" y="88"/>
                    </a:cubicBezTo>
                    <a:cubicBezTo>
                      <a:pt x="27" y="88"/>
                      <a:pt x="18" y="84"/>
                      <a:pt x="11" y="77"/>
                    </a:cubicBezTo>
                    <a:cubicBezTo>
                      <a:pt x="4" y="69"/>
                      <a:pt x="0" y="59"/>
                      <a:pt x="0" y="45"/>
                    </a:cubicBezTo>
                    <a:cubicBezTo>
                      <a:pt x="0" y="32"/>
                      <a:pt x="4" y="21"/>
                      <a:pt x="11" y="13"/>
                    </a:cubicBezTo>
                    <a:cubicBezTo>
                      <a:pt x="18" y="4"/>
                      <a:pt x="28" y="0"/>
                      <a:pt x="39" y="0"/>
                    </a:cubicBezTo>
                    <a:lnTo>
                      <a:pt x="39" y="0"/>
                    </a:lnTo>
                    <a:close/>
                    <a:moveTo>
                      <a:pt x="62" y="37"/>
                    </a:moveTo>
                    <a:lnTo>
                      <a:pt x="62" y="37"/>
                    </a:lnTo>
                    <a:cubicBezTo>
                      <a:pt x="61" y="31"/>
                      <a:pt x="60" y="26"/>
                      <a:pt x="58" y="23"/>
                    </a:cubicBezTo>
                    <a:cubicBezTo>
                      <a:pt x="54" y="16"/>
                      <a:pt x="47" y="12"/>
                      <a:pt x="39" y="12"/>
                    </a:cubicBezTo>
                    <a:cubicBezTo>
                      <a:pt x="32" y="12"/>
                      <a:pt x="27" y="15"/>
                      <a:pt x="22" y="19"/>
                    </a:cubicBezTo>
                    <a:cubicBezTo>
                      <a:pt x="18" y="24"/>
                      <a:pt x="16" y="30"/>
                      <a:pt x="15" y="37"/>
                    </a:cubicBezTo>
                    <a:lnTo>
                      <a:pt x="62" y="37"/>
                    </a:lnTo>
                    <a:close/>
                    <a:moveTo>
                      <a:pt x="38" y="0"/>
                    </a:moveTo>
                    <a:lnTo>
                      <a:pt x="38" y="0"/>
                    </a:lnTo>
                    <a:lnTo>
                      <a:pt x="38"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47" name="Freeform 235"/>
              <p:cNvSpPr>
                <a:spLocks noEditPoints="1"/>
              </p:cNvSpPr>
              <p:nvPr/>
            </p:nvSpPr>
            <p:spPr bwMode="auto">
              <a:xfrm>
                <a:off x="2041" y="3737"/>
                <a:ext cx="38" cy="48"/>
              </a:xfrm>
              <a:custGeom>
                <a:avLst/>
                <a:gdLst>
                  <a:gd name="T0" fmla="*/ 13 w 68"/>
                  <a:gd name="T1" fmla="*/ 59 h 88"/>
                  <a:gd name="T2" fmla="*/ 13 w 68"/>
                  <a:gd name="T3" fmla="*/ 59 h 88"/>
                  <a:gd name="T4" fmla="*/ 17 w 68"/>
                  <a:gd name="T5" fmla="*/ 70 h 88"/>
                  <a:gd name="T6" fmla="*/ 35 w 68"/>
                  <a:gd name="T7" fmla="*/ 77 h 88"/>
                  <a:gd name="T8" fmla="*/ 49 w 68"/>
                  <a:gd name="T9" fmla="*/ 73 h 88"/>
                  <a:gd name="T10" fmla="*/ 54 w 68"/>
                  <a:gd name="T11" fmla="*/ 63 h 88"/>
                  <a:gd name="T12" fmla="*/ 50 w 68"/>
                  <a:gd name="T13" fmla="*/ 55 h 88"/>
                  <a:gd name="T14" fmla="*/ 38 w 68"/>
                  <a:gd name="T15" fmla="*/ 51 h 88"/>
                  <a:gd name="T16" fmla="*/ 27 w 68"/>
                  <a:gd name="T17" fmla="*/ 48 h 88"/>
                  <a:gd name="T18" fmla="*/ 11 w 68"/>
                  <a:gd name="T19" fmla="*/ 42 h 88"/>
                  <a:gd name="T20" fmla="*/ 2 w 68"/>
                  <a:gd name="T21" fmla="*/ 26 h 88"/>
                  <a:gd name="T22" fmla="*/ 10 w 68"/>
                  <a:gd name="T23" fmla="*/ 7 h 88"/>
                  <a:gd name="T24" fmla="*/ 33 w 68"/>
                  <a:gd name="T25" fmla="*/ 0 h 88"/>
                  <a:gd name="T26" fmla="*/ 60 w 68"/>
                  <a:gd name="T27" fmla="*/ 11 h 88"/>
                  <a:gd name="T28" fmla="*/ 65 w 68"/>
                  <a:gd name="T29" fmla="*/ 26 h 88"/>
                  <a:gd name="T30" fmla="*/ 52 w 68"/>
                  <a:gd name="T31" fmla="*/ 26 h 88"/>
                  <a:gd name="T32" fmla="*/ 49 w 68"/>
                  <a:gd name="T33" fmla="*/ 17 h 88"/>
                  <a:gd name="T34" fmla="*/ 32 w 68"/>
                  <a:gd name="T35" fmla="*/ 12 h 88"/>
                  <a:gd name="T36" fmla="*/ 20 w 68"/>
                  <a:gd name="T37" fmla="*/ 15 h 88"/>
                  <a:gd name="T38" fmla="*/ 16 w 68"/>
                  <a:gd name="T39" fmla="*/ 23 h 88"/>
                  <a:gd name="T40" fmla="*/ 22 w 68"/>
                  <a:gd name="T41" fmla="*/ 32 h 88"/>
                  <a:gd name="T42" fmla="*/ 31 w 68"/>
                  <a:gd name="T43" fmla="*/ 35 h 88"/>
                  <a:gd name="T44" fmla="*/ 40 w 68"/>
                  <a:gd name="T45" fmla="*/ 37 h 88"/>
                  <a:gd name="T46" fmla="*/ 60 w 68"/>
                  <a:gd name="T47" fmla="*/ 44 h 88"/>
                  <a:gd name="T48" fmla="*/ 68 w 68"/>
                  <a:gd name="T49" fmla="*/ 61 h 88"/>
                  <a:gd name="T50" fmla="*/ 60 w 68"/>
                  <a:gd name="T51" fmla="*/ 80 h 88"/>
                  <a:gd name="T52" fmla="*/ 34 w 68"/>
                  <a:gd name="T53" fmla="*/ 88 h 88"/>
                  <a:gd name="T54" fmla="*/ 8 w 68"/>
                  <a:gd name="T55" fmla="*/ 80 h 88"/>
                  <a:gd name="T56" fmla="*/ 0 w 68"/>
                  <a:gd name="T57" fmla="*/ 59 h 88"/>
                  <a:gd name="T58" fmla="*/ 13 w 68"/>
                  <a:gd name="T59" fmla="*/ 59 h 88"/>
                  <a:gd name="T60" fmla="*/ 34 w 68"/>
                  <a:gd name="T61" fmla="*/ 0 h 88"/>
                  <a:gd name="T62" fmla="*/ 34 w 68"/>
                  <a:gd name="T63" fmla="*/ 0 h 88"/>
                  <a:gd name="T64" fmla="*/ 34 w 68"/>
                  <a:gd name="T6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 h="88">
                    <a:moveTo>
                      <a:pt x="13" y="59"/>
                    </a:moveTo>
                    <a:lnTo>
                      <a:pt x="13" y="59"/>
                    </a:lnTo>
                    <a:cubicBezTo>
                      <a:pt x="13" y="64"/>
                      <a:pt x="15" y="67"/>
                      <a:pt x="17" y="70"/>
                    </a:cubicBezTo>
                    <a:cubicBezTo>
                      <a:pt x="20" y="74"/>
                      <a:pt x="26" y="77"/>
                      <a:pt x="35" y="77"/>
                    </a:cubicBezTo>
                    <a:cubicBezTo>
                      <a:pt x="40" y="77"/>
                      <a:pt x="45" y="75"/>
                      <a:pt x="49" y="73"/>
                    </a:cubicBezTo>
                    <a:cubicBezTo>
                      <a:pt x="52" y="71"/>
                      <a:pt x="54" y="68"/>
                      <a:pt x="54" y="63"/>
                    </a:cubicBezTo>
                    <a:cubicBezTo>
                      <a:pt x="54" y="59"/>
                      <a:pt x="53" y="57"/>
                      <a:pt x="50" y="55"/>
                    </a:cubicBezTo>
                    <a:cubicBezTo>
                      <a:pt x="48" y="54"/>
                      <a:pt x="44" y="52"/>
                      <a:pt x="38" y="51"/>
                    </a:cubicBezTo>
                    <a:lnTo>
                      <a:pt x="27" y="48"/>
                    </a:lnTo>
                    <a:cubicBezTo>
                      <a:pt x="20" y="46"/>
                      <a:pt x="14" y="44"/>
                      <a:pt x="11" y="42"/>
                    </a:cubicBezTo>
                    <a:cubicBezTo>
                      <a:pt x="5" y="38"/>
                      <a:pt x="2" y="33"/>
                      <a:pt x="2" y="26"/>
                    </a:cubicBezTo>
                    <a:cubicBezTo>
                      <a:pt x="2" y="18"/>
                      <a:pt x="5" y="12"/>
                      <a:pt x="10" y="7"/>
                    </a:cubicBezTo>
                    <a:cubicBezTo>
                      <a:pt x="16" y="2"/>
                      <a:pt x="24" y="0"/>
                      <a:pt x="33" y="0"/>
                    </a:cubicBezTo>
                    <a:cubicBezTo>
                      <a:pt x="46" y="0"/>
                      <a:pt x="55" y="4"/>
                      <a:pt x="60" y="11"/>
                    </a:cubicBezTo>
                    <a:cubicBezTo>
                      <a:pt x="64" y="16"/>
                      <a:pt x="66" y="21"/>
                      <a:pt x="65" y="26"/>
                    </a:cubicBezTo>
                    <a:lnTo>
                      <a:pt x="52" y="26"/>
                    </a:lnTo>
                    <a:cubicBezTo>
                      <a:pt x="52" y="23"/>
                      <a:pt x="51" y="20"/>
                      <a:pt x="49" y="17"/>
                    </a:cubicBezTo>
                    <a:cubicBezTo>
                      <a:pt x="46" y="14"/>
                      <a:pt x="40" y="12"/>
                      <a:pt x="32" y="12"/>
                    </a:cubicBezTo>
                    <a:cubicBezTo>
                      <a:pt x="27" y="12"/>
                      <a:pt x="23" y="13"/>
                      <a:pt x="20" y="15"/>
                    </a:cubicBezTo>
                    <a:cubicBezTo>
                      <a:pt x="18" y="17"/>
                      <a:pt x="16" y="20"/>
                      <a:pt x="16" y="23"/>
                    </a:cubicBezTo>
                    <a:cubicBezTo>
                      <a:pt x="16" y="27"/>
                      <a:pt x="18" y="29"/>
                      <a:pt x="22" y="32"/>
                    </a:cubicBezTo>
                    <a:cubicBezTo>
                      <a:pt x="24" y="33"/>
                      <a:pt x="27" y="34"/>
                      <a:pt x="31" y="35"/>
                    </a:cubicBezTo>
                    <a:lnTo>
                      <a:pt x="40" y="37"/>
                    </a:lnTo>
                    <a:cubicBezTo>
                      <a:pt x="50" y="40"/>
                      <a:pt x="57" y="42"/>
                      <a:pt x="60" y="44"/>
                    </a:cubicBezTo>
                    <a:cubicBezTo>
                      <a:pt x="66" y="48"/>
                      <a:pt x="68" y="54"/>
                      <a:pt x="68" y="61"/>
                    </a:cubicBezTo>
                    <a:cubicBezTo>
                      <a:pt x="68" y="69"/>
                      <a:pt x="65" y="75"/>
                      <a:pt x="60" y="80"/>
                    </a:cubicBezTo>
                    <a:cubicBezTo>
                      <a:pt x="54" y="86"/>
                      <a:pt x="46" y="88"/>
                      <a:pt x="34" y="88"/>
                    </a:cubicBezTo>
                    <a:cubicBezTo>
                      <a:pt x="22" y="88"/>
                      <a:pt x="13" y="86"/>
                      <a:pt x="8" y="80"/>
                    </a:cubicBezTo>
                    <a:cubicBezTo>
                      <a:pt x="3" y="74"/>
                      <a:pt x="0" y="67"/>
                      <a:pt x="0" y="59"/>
                    </a:cubicBezTo>
                    <a:lnTo>
                      <a:pt x="13" y="59"/>
                    </a:lnTo>
                    <a:close/>
                    <a:moveTo>
                      <a:pt x="34" y="0"/>
                    </a:moveTo>
                    <a:lnTo>
                      <a:pt x="34" y="0"/>
                    </a:lnTo>
                    <a:lnTo>
                      <a:pt x="34"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48" name="Freeform 236"/>
              <p:cNvSpPr>
                <a:spLocks noEditPoints="1"/>
              </p:cNvSpPr>
              <p:nvPr/>
            </p:nvSpPr>
            <p:spPr bwMode="auto">
              <a:xfrm>
                <a:off x="2127" y="2849"/>
                <a:ext cx="621" cy="200"/>
              </a:xfrm>
              <a:custGeom>
                <a:avLst/>
                <a:gdLst>
                  <a:gd name="T0" fmla="*/ 0 w 1134"/>
                  <a:gd name="T1" fmla="*/ 0 h 378"/>
                  <a:gd name="T2" fmla="*/ 0 w 1134"/>
                  <a:gd name="T3" fmla="*/ 0 h 378"/>
                  <a:gd name="T4" fmla="*/ 1134 w 1134"/>
                  <a:gd name="T5" fmla="*/ 0 h 378"/>
                  <a:gd name="T6" fmla="*/ 1134 w 1134"/>
                  <a:gd name="T7" fmla="*/ 378 h 378"/>
                  <a:gd name="T8" fmla="*/ 0 w 1134"/>
                  <a:gd name="T9" fmla="*/ 378 h 378"/>
                  <a:gd name="T10" fmla="*/ 0 w 1134"/>
                  <a:gd name="T11" fmla="*/ 0 h 378"/>
                  <a:gd name="T12" fmla="*/ 0 w 1134"/>
                  <a:gd name="T13" fmla="*/ 0 h 378"/>
                  <a:gd name="T14" fmla="*/ 0 w 1134"/>
                  <a:gd name="T15" fmla="*/ 0 h 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4" h="378">
                    <a:moveTo>
                      <a:pt x="0" y="0"/>
                    </a:moveTo>
                    <a:lnTo>
                      <a:pt x="0" y="0"/>
                    </a:lnTo>
                    <a:lnTo>
                      <a:pt x="1134" y="0"/>
                    </a:lnTo>
                    <a:lnTo>
                      <a:pt x="1134" y="378"/>
                    </a:lnTo>
                    <a:lnTo>
                      <a:pt x="0" y="378"/>
                    </a:lnTo>
                    <a:lnTo>
                      <a:pt x="0" y="0"/>
                    </a:lnTo>
                    <a:close/>
                    <a:moveTo>
                      <a:pt x="0" y="0"/>
                    </a:moveTo>
                    <a:lnTo>
                      <a:pt x="0" y="0"/>
                    </a:lnTo>
                    <a:close/>
                  </a:path>
                </a:pathLst>
              </a:custGeom>
              <a:solidFill>
                <a:srgbClr val="FFFFFF"/>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49" name="Freeform 237"/>
              <p:cNvSpPr>
                <a:spLocks noEditPoints="1"/>
              </p:cNvSpPr>
              <p:nvPr/>
            </p:nvSpPr>
            <p:spPr bwMode="auto">
              <a:xfrm>
                <a:off x="2130" y="2849"/>
                <a:ext cx="621" cy="203"/>
              </a:xfrm>
              <a:custGeom>
                <a:avLst/>
                <a:gdLst>
                  <a:gd name="T0" fmla="*/ 0 w 1133"/>
                  <a:gd name="T1" fmla="*/ 8 h 381"/>
                  <a:gd name="T2" fmla="*/ 0 w 1133"/>
                  <a:gd name="T3" fmla="*/ 8 h 381"/>
                  <a:gd name="T4" fmla="*/ 1133 w 1133"/>
                  <a:gd name="T5" fmla="*/ 8 h 381"/>
                  <a:gd name="T6" fmla="*/ 1133 w 1133"/>
                  <a:gd name="T7" fmla="*/ 381 h 381"/>
                  <a:gd name="T8" fmla="*/ 0 w 1133"/>
                  <a:gd name="T9" fmla="*/ 381 h 381"/>
                  <a:gd name="T10" fmla="*/ 0 w 1133"/>
                  <a:gd name="T11" fmla="*/ 8 h 381"/>
                  <a:gd name="T12" fmla="*/ 0 w 1133"/>
                  <a:gd name="T13" fmla="*/ 0 h 381"/>
                  <a:gd name="T14" fmla="*/ 0 w 1133"/>
                  <a:gd name="T15" fmla="*/ 0 h 3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3" h="381">
                    <a:moveTo>
                      <a:pt x="0" y="8"/>
                    </a:moveTo>
                    <a:lnTo>
                      <a:pt x="0" y="8"/>
                    </a:lnTo>
                    <a:lnTo>
                      <a:pt x="1133" y="8"/>
                    </a:lnTo>
                    <a:lnTo>
                      <a:pt x="1133" y="381"/>
                    </a:lnTo>
                    <a:lnTo>
                      <a:pt x="0" y="381"/>
                    </a:lnTo>
                    <a:lnTo>
                      <a:pt x="0" y="8"/>
                    </a:lnTo>
                    <a:close/>
                    <a:moveTo>
                      <a:pt x="0" y="0"/>
                    </a:moveTo>
                    <a:lnTo>
                      <a:pt x="0" y="0"/>
                    </a:lnTo>
                    <a:close/>
                  </a:path>
                </a:pathLst>
              </a:custGeom>
              <a:solidFill>
                <a:srgbClr val="00B050"/>
              </a:solidFill>
              <a:ln w="11113" cap="rnd">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50" name="Freeform 238"/>
              <p:cNvSpPr>
                <a:spLocks noEditPoints="1"/>
              </p:cNvSpPr>
              <p:nvPr/>
            </p:nvSpPr>
            <p:spPr bwMode="auto">
              <a:xfrm>
                <a:off x="2260" y="2917"/>
                <a:ext cx="41" cy="62"/>
              </a:xfrm>
              <a:custGeom>
                <a:avLst/>
                <a:gdLst>
                  <a:gd name="T0" fmla="*/ 15 w 74"/>
                  <a:gd name="T1" fmla="*/ 74 h 117"/>
                  <a:gd name="T2" fmla="*/ 15 w 74"/>
                  <a:gd name="T3" fmla="*/ 74 h 117"/>
                  <a:gd name="T4" fmla="*/ 20 w 74"/>
                  <a:gd name="T5" fmla="*/ 96 h 117"/>
                  <a:gd name="T6" fmla="*/ 38 w 74"/>
                  <a:gd name="T7" fmla="*/ 105 h 117"/>
                  <a:gd name="T8" fmla="*/ 54 w 74"/>
                  <a:gd name="T9" fmla="*/ 97 h 117"/>
                  <a:gd name="T10" fmla="*/ 61 w 74"/>
                  <a:gd name="T11" fmla="*/ 73 h 117"/>
                  <a:gd name="T12" fmla="*/ 54 w 74"/>
                  <a:gd name="T13" fmla="*/ 50 h 117"/>
                  <a:gd name="T14" fmla="*/ 38 w 74"/>
                  <a:gd name="T15" fmla="*/ 42 h 117"/>
                  <a:gd name="T16" fmla="*/ 21 w 74"/>
                  <a:gd name="T17" fmla="*/ 50 h 117"/>
                  <a:gd name="T18" fmla="*/ 15 w 74"/>
                  <a:gd name="T19" fmla="*/ 74 h 117"/>
                  <a:gd name="T20" fmla="*/ 15 w 74"/>
                  <a:gd name="T21" fmla="*/ 74 h 117"/>
                  <a:gd name="T22" fmla="*/ 36 w 74"/>
                  <a:gd name="T23" fmla="*/ 30 h 117"/>
                  <a:gd name="T24" fmla="*/ 36 w 74"/>
                  <a:gd name="T25" fmla="*/ 30 h 117"/>
                  <a:gd name="T26" fmla="*/ 52 w 74"/>
                  <a:gd name="T27" fmla="*/ 34 h 117"/>
                  <a:gd name="T28" fmla="*/ 60 w 74"/>
                  <a:gd name="T29" fmla="*/ 42 h 117"/>
                  <a:gd name="T30" fmla="*/ 60 w 74"/>
                  <a:gd name="T31" fmla="*/ 0 h 117"/>
                  <a:gd name="T32" fmla="*/ 74 w 74"/>
                  <a:gd name="T33" fmla="*/ 0 h 117"/>
                  <a:gd name="T34" fmla="*/ 74 w 74"/>
                  <a:gd name="T35" fmla="*/ 114 h 117"/>
                  <a:gd name="T36" fmla="*/ 61 w 74"/>
                  <a:gd name="T37" fmla="*/ 114 h 117"/>
                  <a:gd name="T38" fmla="*/ 61 w 74"/>
                  <a:gd name="T39" fmla="*/ 103 h 117"/>
                  <a:gd name="T40" fmla="*/ 49 w 74"/>
                  <a:gd name="T41" fmla="*/ 114 h 117"/>
                  <a:gd name="T42" fmla="*/ 34 w 74"/>
                  <a:gd name="T43" fmla="*/ 117 h 117"/>
                  <a:gd name="T44" fmla="*/ 10 w 74"/>
                  <a:gd name="T45" fmla="*/ 106 h 117"/>
                  <a:gd name="T46" fmla="*/ 0 w 74"/>
                  <a:gd name="T47" fmla="*/ 75 h 117"/>
                  <a:gd name="T48" fmla="*/ 9 w 74"/>
                  <a:gd name="T49" fmla="*/ 43 h 117"/>
                  <a:gd name="T50" fmla="*/ 36 w 74"/>
                  <a:gd name="T51" fmla="*/ 30 h 117"/>
                  <a:gd name="T52" fmla="*/ 36 w 74"/>
                  <a:gd name="T53" fmla="*/ 3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4" h="117">
                    <a:moveTo>
                      <a:pt x="15" y="74"/>
                    </a:moveTo>
                    <a:lnTo>
                      <a:pt x="15" y="74"/>
                    </a:lnTo>
                    <a:cubicBezTo>
                      <a:pt x="15" y="83"/>
                      <a:pt x="16" y="90"/>
                      <a:pt x="20" y="96"/>
                    </a:cubicBezTo>
                    <a:cubicBezTo>
                      <a:pt x="24" y="102"/>
                      <a:pt x="30" y="105"/>
                      <a:pt x="38" y="105"/>
                    </a:cubicBezTo>
                    <a:cubicBezTo>
                      <a:pt x="45" y="105"/>
                      <a:pt x="50" y="102"/>
                      <a:pt x="54" y="97"/>
                    </a:cubicBezTo>
                    <a:cubicBezTo>
                      <a:pt x="59" y="91"/>
                      <a:pt x="61" y="83"/>
                      <a:pt x="61" y="73"/>
                    </a:cubicBezTo>
                    <a:cubicBezTo>
                      <a:pt x="61" y="62"/>
                      <a:pt x="58" y="55"/>
                      <a:pt x="54" y="50"/>
                    </a:cubicBezTo>
                    <a:cubicBezTo>
                      <a:pt x="50" y="45"/>
                      <a:pt x="45" y="42"/>
                      <a:pt x="38" y="42"/>
                    </a:cubicBezTo>
                    <a:cubicBezTo>
                      <a:pt x="31" y="42"/>
                      <a:pt x="26" y="45"/>
                      <a:pt x="21" y="50"/>
                    </a:cubicBezTo>
                    <a:cubicBezTo>
                      <a:pt x="17" y="55"/>
                      <a:pt x="15" y="63"/>
                      <a:pt x="15" y="74"/>
                    </a:cubicBezTo>
                    <a:lnTo>
                      <a:pt x="15" y="74"/>
                    </a:lnTo>
                    <a:close/>
                    <a:moveTo>
                      <a:pt x="36" y="30"/>
                    </a:moveTo>
                    <a:lnTo>
                      <a:pt x="36" y="30"/>
                    </a:lnTo>
                    <a:cubicBezTo>
                      <a:pt x="42" y="30"/>
                      <a:pt x="47" y="31"/>
                      <a:pt x="52" y="34"/>
                    </a:cubicBezTo>
                    <a:cubicBezTo>
                      <a:pt x="54" y="35"/>
                      <a:pt x="57" y="38"/>
                      <a:pt x="60" y="42"/>
                    </a:cubicBezTo>
                    <a:lnTo>
                      <a:pt x="60" y="0"/>
                    </a:lnTo>
                    <a:lnTo>
                      <a:pt x="74" y="0"/>
                    </a:lnTo>
                    <a:lnTo>
                      <a:pt x="74" y="114"/>
                    </a:lnTo>
                    <a:lnTo>
                      <a:pt x="61" y="114"/>
                    </a:lnTo>
                    <a:lnTo>
                      <a:pt x="61" y="103"/>
                    </a:lnTo>
                    <a:cubicBezTo>
                      <a:pt x="58" y="108"/>
                      <a:pt x="54" y="112"/>
                      <a:pt x="49" y="114"/>
                    </a:cubicBezTo>
                    <a:cubicBezTo>
                      <a:pt x="45" y="116"/>
                      <a:pt x="40" y="117"/>
                      <a:pt x="34" y="117"/>
                    </a:cubicBezTo>
                    <a:cubicBezTo>
                      <a:pt x="25" y="117"/>
                      <a:pt x="17" y="113"/>
                      <a:pt x="10" y="106"/>
                    </a:cubicBezTo>
                    <a:cubicBezTo>
                      <a:pt x="3" y="98"/>
                      <a:pt x="0" y="88"/>
                      <a:pt x="0" y="75"/>
                    </a:cubicBezTo>
                    <a:cubicBezTo>
                      <a:pt x="0" y="62"/>
                      <a:pt x="3" y="52"/>
                      <a:pt x="9" y="43"/>
                    </a:cubicBezTo>
                    <a:cubicBezTo>
                      <a:pt x="15" y="34"/>
                      <a:pt x="24" y="30"/>
                      <a:pt x="36" y="30"/>
                    </a:cubicBezTo>
                    <a:lnTo>
                      <a:pt x="36" y="3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51" name="Freeform 239"/>
              <p:cNvSpPr>
                <a:spLocks noEditPoints="1"/>
              </p:cNvSpPr>
              <p:nvPr/>
            </p:nvSpPr>
            <p:spPr bwMode="auto">
              <a:xfrm>
                <a:off x="2309" y="2932"/>
                <a:ext cx="42" cy="47"/>
              </a:xfrm>
              <a:custGeom>
                <a:avLst/>
                <a:gdLst>
                  <a:gd name="T0" fmla="*/ 14 w 78"/>
                  <a:gd name="T1" fmla="*/ 63 h 88"/>
                  <a:gd name="T2" fmla="*/ 14 w 78"/>
                  <a:gd name="T3" fmla="*/ 63 h 88"/>
                  <a:gd name="T4" fmla="*/ 19 w 78"/>
                  <a:gd name="T5" fmla="*/ 73 h 88"/>
                  <a:gd name="T6" fmla="*/ 29 w 78"/>
                  <a:gd name="T7" fmla="*/ 76 h 88"/>
                  <a:gd name="T8" fmla="*/ 44 w 78"/>
                  <a:gd name="T9" fmla="*/ 73 h 88"/>
                  <a:gd name="T10" fmla="*/ 55 w 78"/>
                  <a:gd name="T11" fmla="*/ 54 h 88"/>
                  <a:gd name="T12" fmla="*/ 55 w 78"/>
                  <a:gd name="T13" fmla="*/ 43 h 88"/>
                  <a:gd name="T14" fmla="*/ 49 w 78"/>
                  <a:gd name="T15" fmla="*/ 46 h 88"/>
                  <a:gd name="T16" fmla="*/ 41 w 78"/>
                  <a:gd name="T17" fmla="*/ 47 h 88"/>
                  <a:gd name="T18" fmla="*/ 32 w 78"/>
                  <a:gd name="T19" fmla="*/ 48 h 88"/>
                  <a:gd name="T20" fmla="*/ 21 w 78"/>
                  <a:gd name="T21" fmla="*/ 52 h 88"/>
                  <a:gd name="T22" fmla="*/ 14 w 78"/>
                  <a:gd name="T23" fmla="*/ 63 h 88"/>
                  <a:gd name="T24" fmla="*/ 14 w 78"/>
                  <a:gd name="T25" fmla="*/ 63 h 88"/>
                  <a:gd name="T26" fmla="*/ 48 w 78"/>
                  <a:gd name="T27" fmla="*/ 35 h 88"/>
                  <a:gd name="T28" fmla="*/ 48 w 78"/>
                  <a:gd name="T29" fmla="*/ 35 h 88"/>
                  <a:gd name="T30" fmla="*/ 55 w 78"/>
                  <a:gd name="T31" fmla="*/ 31 h 88"/>
                  <a:gd name="T32" fmla="*/ 56 w 78"/>
                  <a:gd name="T33" fmla="*/ 26 h 88"/>
                  <a:gd name="T34" fmla="*/ 51 w 78"/>
                  <a:gd name="T35" fmla="*/ 15 h 88"/>
                  <a:gd name="T36" fmla="*/ 36 w 78"/>
                  <a:gd name="T37" fmla="*/ 12 h 88"/>
                  <a:gd name="T38" fmla="*/ 20 w 78"/>
                  <a:gd name="T39" fmla="*/ 18 h 88"/>
                  <a:gd name="T40" fmla="*/ 17 w 78"/>
                  <a:gd name="T41" fmla="*/ 28 h 88"/>
                  <a:gd name="T42" fmla="*/ 4 w 78"/>
                  <a:gd name="T43" fmla="*/ 28 h 88"/>
                  <a:gd name="T44" fmla="*/ 14 w 78"/>
                  <a:gd name="T45" fmla="*/ 6 h 88"/>
                  <a:gd name="T46" fmla="*/ 36 w 78"/>
                  <a:gd name="T47" fmla="*/ 0 h 88"/>
                  <a:gd name="T48" fmla="*/ 60 w 78"/>
                  <a:gd name="T49" fmla="*/ 6 h 88"/>
                  <a:gd name="T50" fmla="*/ 69 w 78"/>
                  <a:gd name="T51" fmla="*/ 23 h 88"/>
                  <a:gd name="T52" fmla="*/ 69 w 78"/>
                  <a:gd name="T53" fmla="*/ 71 h 88"/>
                  <a:gd name="T54" fmla="*/ 70 w 78"/>
                  <a:gd name="T55" fmla="*/ 75 h 88"/>
                  <a:gd name="T56" fmla="*/ 74 w 78"/>
                  <a:gd name="T57" fmla="*/ 76 h 88"/>
                  <a:gd name="T58" fmla="*/ 76 w 78"/>
                  <a:gd name="T59" fmla="*/ 76 h 88"/>
                  <a:gd name="T60" fmla="*/ 78 w 78"/>
                  <a:gd name="T61" fmla="*/ 75 h 88"/>
                  <a:gd name="T62" fmla="*/ 78 w 78"/>
                  <a:gd name="T63" fmla="*/ 86 h 88"/>
                  <a:gd name="T64" fmla="*/ 74 w 78"/>
                  <a:gd name="T65" fmla="*/ 87 h 88"/>
                  <a:gd name="T66" fmla="*/ 69 w 78"/>
                  <a:gd name="T67" fmla="*/ 87 h 88"/>
                  <a:gd name="T68" fmla="*/ 58 w 78"/>
                  <a:gd name="T69" fmla="*/ 82 h 88"/>
                  <a:gd name="T70" fmla="*/ 56 w 78"/>
                  <a:gd name="T71" fmla="*/ 74 h 88"/>
                  <a:gd name="T72" fmla="*/ 44 w 78"/>
                  <a:gd name="T73" fmla="*/ 84 h 88"/>
                  <a:gd name="T74" fmla="*/ 26 w 78"/>
                  <a:gd name="T75" fmla="*/ 88 h 88"/>
                  <a:gd name="T76" fmla="*/ 7 w 78"/>
                  <a:gd name="T77" fmla="*/ 81 h 88"/>
                  <a:gd name="T78" fmla="*/ 0 w 78"/>
                  <a:gd name="T79" fmla="*/ 64 h 88"/>
                  <a:gd name="T80" fmla="*/ 7 w 78"/>
                  <a:gd name="T81" fmla="*/ 46 h 88"/>
                  <a:gd name="T82" fmla="*/ 26 w 78"/>
                  <a:gd name="T83" fmla="*/ 38 h 88"/>
                  <a:gd name="T84" fmla="*/ 48 w 78"/>
                  <a:gd name="T85" fmla="*/ 35 h 88"/>
                  <a:gd name="T86" fmla="*/ 37 w 78"/>
                  <a:gd name="T87" fmla="*/ 0 h 88"/>
                  <a:gd name="T88" fmla="*/ 37 w 78"/>
                  <a:gd name="T89" fmla="*/ 0 h 88"/>
                  <a:gd name="T90" fmla="*/ 37 w 78"/>
                  <a:gd name="T9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8" h="88">
                    <a:moveTo>
                      <a:pt x="14" y="63"/>
                    </a:moveTo>
                    <a:lnTo>
                      <a:pt x="14" y="63"/>
                    </a:lnTo>
                    <a:cubicBezTo>
                      <a:pt x="14" y="67"/>
                      <a:pt x="16" y="71"/>
                      <a:pt x="19" y="73"/>
                    </a:cubicBezTo>
                    <a:cubicBezTo>
                      <a:pt x="22" y="75"/>
                      <a:pt x="25" y="76"/>
                      <a:pt x="29" y="76"/>
                    </a:cubicBezTo>
                    <a:cubicBezTo>
                      <a:pt x="34" y="76"/>
                      <a:pt x="39" y="75"/>
                      <a:pt x="44" y="73"/>
                    </a:cubicBezTo>
                    <a:cubicBezTo>
                      <a:pt x="51" y="69"/>
                      <a:pt x="55" y="63"/>
                      <a:pt x="55" y="54"/>
                    </a:cubicBezTo>
                    <a:lnTo>
                      <a:pt x="55" y="43"/>
                    </a:lnTo>
                    <a:cubicBezTo>
                      <a:pt x="54" y="44"/>
                      <a:pt x="51" y="45"/>
                      <a:pt x="49" y="46"/>
                    </a:cubicBezTo>
                    <a:cubicBezTo>
                      <a:pt x="46" y="47"/>
                      <a:pt x="43" y="47"/>
                      <a:pt x="41" y="47"/>
                    </a:cubicBezTo>
                    <a:lnTo>
                      <a:pt x="32" y="48"/>
                    </a:lnTo>
                    <a:cubicBezTo>
                      <a:pt x="27" y="49"/>
                      <a:pt x="23" y="50"/>
                      <a:pt x="21" y="52"/>
                    </a:cubicBezTo>
                    <a:cubicBezTo>
                      <a:pt x="17" y="54"/>
                      <a:pt x="14" y="58"/>
                      <a:pt x="14" y="63"/>
                    </a:cubicBezTo>
                    <a:lnTo>
                      <a:pt x="14" y="63"/>
                    </a:lnTo>
                    <a:close/>
                    <a:moveTo>
                      <a:pt x="48" y="35"/>
                    </a:moveTo>
                    <a:lnTo>
                      <a:pt x="48" y="35"/>
                    </a:lnTo>
                    <a:cubicBezTo>
                      <a:pt x="51" y="35"/>
                      <a:pt x="54" y="33"/>
                      <a:pt x="55" y="31"/>
                    </a:cubicBezTo>
                    <a:cubicBezTo>
                      <a:pt x="55" y="30"/>
                      <a:pt x="56" y="28"/>
                      <a:pt x="56" y="26"/>
                    </a:cubicBezTo>
                    <a:cubicBezTo>
                      <a:pt x="56" y="21"/>
                      <a:pt x="54" y="17"/>
                      <a:pt x="51" y="15"/>
                    </a:cubicBezTo>
                    <a:cubicBezTo>
                      <a:pt x="47" y="13"/>
                      <a:pt x="42" y="12"/>
                      <a:pt x="36" y="12"/>
                    </a:cubicBezTo>
                    <a:cubicBezTo>
                      <a:pt x="29" y="12"/>
                      <a:pt x="24" y="14"/>
                      <a:pt x="20" y="18"/>
                    </a:cubicBezTo>
                    <a:cubicBezTo>
                      <a:pt x="19" y="20"/>
                      <a:pt x="18" y="23"/>
                      <a:pt x="17" y="28"/>
                    </a:cubicBezTo>
                    <a:lnTo>
                      <a:pt x="4" y="28"/>
                    </a:lnTo>
                    <a:cubicBezTo>
                      <a:pt x="4" y="17"/>
                      <a:pt x="8" y="10"/>
                      <a:pt x="14" y="6"/>
                    </a:cubicBezTo>
                    <a:cubicBezTo>
                      <a:pt x="20" y="2"/>
                      <a:pt x="28" y="0"/>
                      <a:pt x="36" y="0"/>
                    </a:cubicBezTo>
                    <a:cubicBezTo>
                      <a:pt x="46" y="0"/>
                      <a:pt x="54" y="2"/>
                      <a:pt x="60" y="6"/>
                    </a:cubicBezTo>
                    <a:cubicBezTo>
                      <a:pt x="66" y="10"/>
                      <a:pt x="69" y="15"/>
                      <a:pt x="69" y="23"/>
                    </a:cubicBezTo>
                    <a:lnTo>
                      <a:pt x="69" y="71"/>
                    </a:lnTo>
                    <a:cubicBezTo>
                      <a:pt x="69" y="73"/>
                      <a:pt x="70" y="74"/>
                      <a:pt x="70" y="75"/>
                    </a:cubicBezTo>
                    <a:cubicBezTo>
                      <a:pt x="71" y="76"/>
                      <a:pt x="72" y="76"/>
                      <a:pt x="74" y="76"/>
                    </a:cubicBezTo>
                    <a:cubicBezTo>
                      <a:pt x="75" y="76"/>
                      <a:pt x="75" y="76"/>
                      <a:pt x="76" y="76"/>
                    </a:cubicBezTo>
                    <a:cubicBezTo>
                      <a:pt x="77" y="76"/>
                      <a:pt x="78" y="76"/>
                      <a:pt x="78" y="75"/>
                    </a:cubicBezTo>
                    <a:lnTo>
                      <a:pt x="78" y="86"/>
                    </a:lnTo>
                    <a:cubicBezTo>
                      <a:pt x="76" y="86"/>
                      <a:pt x="75" y="87"/>
                      <a:pt x="74" y="87"/>
                    </a:cubicBezTo>
                    <a:cubicBezTo>
                      <a:pt x="72" y="87"/>
                      <a:pt x="71" y="87"/>
                      <a:pt x="69" y="87"/>
                    </a:cubicBezTo>
                    <a:cubicBezTo>
                      <a:pt x="64" y="87"/>
                      <a:pt x="61" y="85"/>
                      <a:pt x="58" y="82"/>
                    </a:cubicBezTo>
                    <a:cubicBezTo>
                      <a:pt x="57" y="80"/>
                      <a:pt x="56" y="78"/>
                      <a:pt x="56" y="74"/>
                    </a:cubicBezTo>
                    <a:cubicBezTo>
                      <a:pt x="53" y="78"/>
                      <a:pt x="49" y="81"/>
                      <a:pt x="44" y="84"/>
                    </a:cubicBezTo>
                    <a:cubicBezTo>
                      <a:pt x="38" y="87"/>
                      <a:pt x="32" y="88"/>
                      <a:pt x="26" y="88"/>
                    </a:cubicBezTo>
                    <a:cubicBezTo>
                      <a:pt x="18" y="88"/>
                      <a:pt x="12" y="86"/>
                      <a:pt x="7" y="81"/>
                    </a:cubicBezTo>
                    <a:cubicBezTo>
                      <a:pt x="2" y="77"/>
                      <a:pt x="0" y="71"/>
                      <a:pt x="0" y="64"/>
                    </a:cubicBezTo>
                    <a:cubicBezTo>
                      <a:pt x="0" y="56"/>
                      <a:pt x="2" y="50"/>
                      <a:pt x="7" y="46"/>
                    </a:cubicBezTo>
                    <a:cubicBezTo>
                      <a:pt x="12" y="41"/>
                      <a:pt x="18" y="39"/>
                      <a:pt x="26" y="38"/>
                    </a:cubicBezTo>
                    <a:lnTo>
                      <a:pt x="48" y="35"/>
                    </a:lnTo>
                    <a:close/>
                    <a:moveTo>
                      <a:pt x="37" y="0"/>
                    </a:moveTo>
                    <a:lnTo>
                      <a:pt x="37" y="0"/>
                    </a:lnTo>
                    <a:lnTo>
                      <a:pt x="37"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52" name="Freeform 240"/>
              <p:cNvSpPr>
                <a:spLocks/>
              </p:cNvSpPr>
              <p:nvPr/>
            </p:nvSpPr>
            <p:spPr bwMode="auto">
              <a:xfrm>
                <a:off x="2356" y="2921"/>
                <a:ext cx="21" cy="57"/>
              </a:xfrm>
              <a:custGeom>
                <a:avLst/>
                <a:gdLst>
                  <a:gd name="T0" fmla="*/ 12 w 39"/>
                  <a:gd name="T1" fmla="*/ 0 h 108"/>
                  <a:gd name="T2" fmla="*/ 12 w 39"/>
                  <a:gd name="T3" fmla="*/ 0 h 108"/>
                  <a:gd name="T4" fmla="*/ 26 w 39"/>
                  <a:gd name="T5" fmla="*/ 0 h 108"/>
                  <a:gd name="T6" fmla="*/ 26 w 39"/>
                  <a:gd name="T7" fmla="*/ 23 h 108"/>
                  <a:gd name="T8" fmla="*/ 39 w 39"/>
                  <a:gd name="T9" fmla="*/ 23 h 108"/>
                  <a:gd name="T10" fmla="*/ 39 w 39"/>
                  <a:gd name="T11" fmla="*/ 35 h 108"/>
                  <a:gd name="T12" fmla="*/ 26 w 39"/>
                  <a:gd name="T13" fmla="*/ 35 h 108"/>
                  <a:gd name="T14" fmla="*/ 26 w 39"/>
                  <a:gd name="T15" fmla="*/ 89 h 108"/>
                  <a:gd name="T16" fmla="*/ 29 w 39"/>
                  <a:gd name="T17" fmla="*/ 95 h 108"/>
                  <a:gd name="T18" fmla="*/ 34 w 39"/>
                  <a:gd name="T19" fmla="*/ 96 h 108"/>
                  <a:gd name="T20" fmla="*/ 36 w 39"/>
                  <a:gd name="T21" fmla="*/ 96 h 108"/>
                  <a:gd name="T22" fmla="*/ 39 w 39"/>
                  <a:gd name="T23" fmla="*/ 95 h 108"/>
                  <a:gd name="T24" fmla="*/ 39 w 39"/>
                  <a:gd name="T25" fmla="*/ 106 h 108"/>
                  <a:gd name="T26" fmla="*/ 34 w 39"/>
                  <a:gd name="T27" fmla="*/ 107 h 108"/>
                  <a:gd name="T28" fmla="*/ 28 w 39"/>
                  <a:gd name="T29" fmla="*/ 108 h 108"/>
                  <a:gd name="T30" fmla="*/ 15 w 39"/>
                  <a:gd name="T31" fmla="*/ 103 h 108"/>
                  <a:gd name="T32" fmla="*/ 12 w 39"/>
                  <a:gd name="T33" fmla="*/ 90 h 108"/>
                  <a:gd name="T34" fmla="*/ 12 w 39"/>
                  <a:gd name="T35" fmla="*/ 35 h 108"/>
                  <a:gd name="T36" fmla="*/ 0 w 39"/>
                  <a:gd name="T37" fmla="*/ 35 h 108"/>
                  <a:gd name="T38" fmla="*/ 0 w 39"/>
                  <a:gd name="T39" fmla="*/ 23 h 108"/>
                  <a:gd name="T40" fmla="*/ 12 w 39"/>
                  <a:gd name="T41" fmla="*/ 23 h 108"/>
                  <a:gd name="T42" fmla="*/ 12 w 39"/>
                  <a:gd name="T4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108">
                    <a:moveTo>
                      <a:pt x="12" y="0"/>
                    </a:moveTo>
                    <a:lnTo>
                      <a:pt x="12" y="0"/>
                    </a:lnTo>
                    <a:lnTo>
                      <a:pt x="26" y="0"/>
                    </a:lnTo>
                    <a:lnTo>
                      <a:pt x="26" y="23"/>
                    </a:lnTo>
                    <a:lnTo>
                      <a:pt x="39" y="23"/>
                    </a:lnTo>
                    <a:lnTo>
                      <a:pt x="39" y="35"/>
                    </a:lnTo>
                    <a:lnTo>
                      <a:pt x="26" y="35"/>
                    </a:lnTo>
                    <a:lnTo>
                      <a:pt x="26" y="89"/>
                    </a:lnTo>
                    <a:cubicBezTo>
                      <a:pt x="26" y="92"/>
                      <a:pt x="27" y="94"/>
                      <a:pt x="29" y="95"/>
                    </a:cubicBezTo>
                    <a:cubicBezTo>
                      <a:pt x="30" y="95"/>
                      <a:pt x="31" y="96"/>
                      <a:pt x="34" y="96"/>
                    </a:cubicBezTo>
                    <a:cubicBezTo>
                      <a:pt x="35" y="96"/>
                      <a:pt x="35" y="96"/>
                      <a:pt x="36" y="96"/>
                    </a:cubicBezTo>
                    <a:cubicBezTo>
                      <a:pt x="37" y="96"/>
                      <a:pt x="38" y="96"/>
                      <a:pt x="39" y="95"/>
                    </a:cubicBezTo>
                    <a:lnTo>
                      <a:pt x="39" y="106"/>
                    </a:lnTo>
                    <a:cubicBezTo>
                      <a:pt x="37" y="107"/>
                      <a:pt x="36" y="107"/>
                      <a:pt x="34" y="107"/>
                    </a:cubicBezTo>
                    <a:cubicBezTo>
                      <a:pt x="32" y="108"/>
                      <a:pt x="30" y="108"/>
                      <a:pt x="28" y="108"/>
                    </a:cubicBezTo>
                    <a:cubicBezTo>
                      <a:pt x="22" y="108"/>
                      <a:pt x="17" y="106"/>
                      <a:pt x="15" y="103"/>
                    </a:cubicBezTo>
                    <a:cubicBezTo>
                      <a:pt x="13" y="99"/>
                      <a:pt x="12" y="95"/>
                      <a:pt x="12" y="90"/>
                    </a:cubicBezTo>
                    <a:lnTo>
                      <a:pt x="12" y="35"/>
                    </a:lnTo>
                    <a:lnTo>
                      <a:pt x="0" y="35"/>
                    </a:lnTo>
                    <a:lnTo>
                      <a:pt x="0" y="23"/>
                    </a:lnTo>
                    <a:lnTo>
                      <a:pt x="12" y="23"/>
                    </a:lnTo>
                    <a:lnTo>
                      <a:pt x="12"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53" name="Freeform 241"/>
              <p:cNvSpPr>
                <a:spLocks noEditPoints="1"/>
              </p:cNvSpPr>
              <p:nvPr/>
            </p:nvSpPr>
            <p:spPr bwMode="auto">
              <a:xfrm>
                <a:off x="2382" y="2932"/>
                <a:ext cx="44" cy="47"/>
              </a:xfrm>
              <a:custGeom>
                <a:avLst/>
                <a:gdLst>
                  <a:gd name="T0" fmla="*/ 15 w 79"/>
                  <a:gd name="T1" fmla="*/ 63 h 88"/>
                  <a:gd name="T2" fmla="*/ 15 w 79"/>
                  <a:gd name="T3" fmla="*/ 63 h 88"/>
                  <a:gd name="T4" fmla="*/ 19 w 79"/>
                  <a:gd name="T5" fmla="*/ 73 h 88"/>
                  <a:gd name="T6" fmla="*/ 30 w 79"/>
                  <a:gd name="T7" fmla="*/ 76 h 88"/>
                  <a:gd name="T8" fmla="*/ 44 w 79"/>
                  <a:gd name="T9" fmla="*/ 73 h 88"/>
                  <a:gd name="T10" fmla="*/ 56 w 79"/>
                  <a:gd name="T11" fmla="*/ 54 h 88"/>
                  <a:gd name="T12" fmla="*/ 56 w 79"/>
                  <a:gd name="T13" fmla="*/ 43 h 88"/>
                  <a:gd name="T14" fmla="*/ 49 w 79"/>
                  <a:gd name="T15" fmla="*/ 46 h 88"/>
                  <a:gd name="T16" fmla="*/ 41 w 79"/>
                  <a:gd name="T17" fmla="*/ 47 h 88"/>
                  <a:gd name="T18" fmla="*/ 33 w 79"/>
                  <a:gd name="T19" fmla="*/ 48 h 88"/>
                  <a:gd name="T20" fmla="*/ 21 w 79"/>
                  <a:gd name="T21" fmla="*/ 52 h 88"/>
                  <a:gd name="T22" fmla="*/ 15 w 79"/>
                  <a:gd name="T23" fmla="*/ 63 h 88"/>
                  <a:gd name="T24" fmla="*/ 15 w 79"/>
                  <a:gd name="T25" fmla="*/ 63 h 88"/>
                  <a:gd name="T26" fmla="*/ 49 w 79"/>
                  <a:gd name="T27" fmla="*/ 35 h 88"/>
                  <a:gd name="T28" fmla="*/ 49 w 79"/>
                  <a:gd name="T29" fmla="*/ 35 h 88"/>
                  <a:gd name="T30" fmla="*/ 55 w 79"/>
                  <a:gd name="T31" fmla="*/ 31 h 88"/>
                  <a:gd name="T32" fmla="*/ 56 w 79"/>
                  <a:gd name="T33" fmla="*/ 26 h 88"/>
                  <a:gd name="T34" fmla="*/ 51 w 79"/>
                  <a:gd name="T35" fmla="*/ 15 h 88"/>
                  <a:gd name="T36" fmla="*/ 36 w 79"/>
                  <a:gd name="T37" fmla="*/ 12 h 88"/>
                  <a:gd name="T38" fmla="*/ 21 w 79"/>
                  <a:gd name="T39" fmla="*/ 18 h 88"/>
                  <a:gd name="T40" fmla="*/ 18 w 79"/>
                  <a:gd name="T41" fmla="*/ 28 h 88"/>
                  <a:gd name="T42" fmla="*/ 5 w 79"/>
                  <a:gd name="T43" fmla="*/ 28 h 88"/>
                  <a:gd name="T44" fmla="*/ 15 w 79"/>
                  <a:gd name="T45" fmla="*/ 6 h 88"/>
                  <a:gd name="T46" fmla="*/ 37 w 79"/>
                  <a:gd name="T47" fmla="*/ 0 h 88"/>
                  <a:gd name="T48" fmla="*/ 61 w 79"/>
                  <a:gd name="T49" fmla="*/ 6 h 88"/>
                  <a:gd name="T50" fmla="*/ 70 w 79"/>
                  <a:gd name="T51" fmla="*/ 23 h 88"/>
                  <a:gd name="T52" fmla="*/ 70 w 79"/>
                  <a:gd name="T53" fmla="*/ 71 h 88"/>
                  <a:gd name="T54" fmla="*/ 71 w 79"/>
                  <a:gd name="T55" fmla="*/ 75 h 88"/>
                  <a:gd name="T56" fmla="*/ 74 w 79"/>
                  <a:gd name="T57" fmla="*/ 76 h 88"/>
                  <a:gd name="T58" fmla="*/ 76 w 79"/>
                  <a:gd name="T59" fmla="*/ 76 h 88"/>
                  <a:gd name="T60" fmla="*/ 79 w 79"/>
                  <a:gd name="T61" fmla="*/ 75 h 88"/>
                  <a:gd name="T62" fmla="*/ 79 w 79"/>
                  <a:gd name="T63" fmla="*/ 86 h 88"/>
                  <a:gd name="T64" fmla="*/ 74 w 79"/>
                  <a:gd name="T65" fmla="*/ 87 h 88"/>
                  <a:gd name="T66" fmla="*/ 69 w 79"/>
                  <a:gd name="T67" fmla="*/ 87 h 88"/>
                  <a:gd name="T68" fmla="*/ 59 w 79"/>
                  <a:gd name="T69" fmla="*/ 82 h 88"/>
                  <a:gd name="T70" fmla="*/ 56 w 79"/>
                  <a:gd name="T71" fmla="*/ 74 h 88"/>
                  <a:gd name="T72" fmla="*/ 44 w 79"/>
                  <a:gd name="T73" fmla="*/ 84 h 88"/>
                  <a:gd name="T74" fmla="*/ 27 w 79"/>
                  <a:gd name="T75" fmla="*/ 88 h 88"/>
                  <a:gd name="T76" fmla="*/ 8 w 79"/>
                  <a:gd name="T77" fmla="*/ 81 h 88"/>
                  <a:gd name="T78" fmla="*/ 0 w 79"/>
                  <a:gd name="T79" fmla="*/ 64 h 88"/>
                  <a:gd name="T80" fmla="*/ 8 w 79"/>
                  <a:gd name="T81" fmla="*/ 46 h 88"/>
                  <a:gd name="T82" fmla="*/ 26 w 79"/>
                  <a:gd name="T83" fmla="*/ 38 h 88"/>
                  <a:gd name="T84" fmla="*/ 49 w 79"/>
                  <a:gd name="T85" fmla="*/ 35 h 88"/>
                  <a:gd name="T86" fmla="*/ 37 w 79"/>
                  <a:gd name="T87" fmla="*/ 0 h 88"/>
                  <a:gd name="T88" fmla="*/ 37 w 79"/>
                  <a:gd name="T89" fmla="*/ 0 h 88"/>
                  <a:gd name="T90" fmla="*/ 37 w 79"/>
                  <a:gd name="T9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9" h="88">
                    <a:moveTo>
                      <a:pt x="15" y="63"/>
                    </a:moveTo>
                    <a:lnTo>
                      <a:pt x="15" y="63"/>
                    </a:lnTo>
                    <a:cubicBezTo>
                      <a:pt x="15" y="67"/>
                      <a:pt x="16" y="71"/>
                      <a:pt x="19" y="73"/>
                    </a:cubicBezTo>
                    <a:cubicBezTo>
                      <a:pt x="22" y="75"/>
                      <a:pt x="26" y="76"/>
                      <a:pt x="30" y="76"/>
                    </a:cubicBezTo>
                    <a:cubicBezTo>
                      <a:pt x="35" y="76"/>
                      <a:pt x="39" y="75"/>
                      <a:pt x="44" y="73"/>
                    </a:cubicBezTo>
                    <a:cubicBezTo>
                      <a:pt x="52" y="69"/>
                      <a:pt x="56" y="63"/>
                      <a:pt x="56" y="54"/>
                    </a:cubicBezTo>
                    <a:lnTo>
                      <a:pt x="56" y="43"/>
                    </a:lnTo>
                    <a:cubicBezTo>
                      <a:pt x="54" y="44"/>
                      <a:pt x="52" y="45"/>
                      <a:pt x="49" y="46"/>
                    </a:cubicBezTo>
                    <a:cubicBezTo>
                      <a:pt x="46" y="47"/>
                      <a:pt x="44" y="47"/>
                      <a:pt x="41" y="47"/>
                    </a:cubicBezTo>
                    <a:lnTo>
                      <a:pt x="33" y="48"/>
                    </a:lnTo>
                    <a:cubicBezTo>
                      <a:pt x="28" y="49"/>
                      <a:pt x="24" y="50"/>
                      <a:pt x="21" y="52"/>
                    </a:cubicBezTo>
                    <a:cubicBezTo>
                      <a:pt x="17" y="54"/>
                      <a:pt x="15" y="58"/>
                      <a:pt x="15" y="63"/>
                    </a:cubicBezTo>
                    <a:lnTo>
                      <a:pt x="15" y="63"/>
                    </a:lnTo>
                    <a:close/>
                    <a:moveTo>
                      <a:pt x="49" y="35"/>
                    </a:moveTo>
                    <a:lnTo>
                      <a:pt x="49" y="35"/>
                    </a:lnTo>
                    <a:cubicBezTo>
                      <a:pt x="52" y="35"/>
                      <a:pt x="54" y="33"/>
                      <a:pt x="55" y="31"/>
                    </a:cubicBezTo>
                    <a:cubicBezTo>
                      <a:pt x="56" y="30"/>
                      <a:pt x="56" y="28"/>
                      <a:pt x="56" y="26"/>
                    </a:cubicBezTo>
                    <a:cubicBezTo>
                      <a:pt x="56" y="21"/>
                      <a:pt x="54" y="17"/>
                      <a:pt x="51" y="15"/>
                    </a:cubicBezTo>
                    <a:cubicBezTo>
                      <a:pt x="48" y="13"/>
                      <a:pt x="43" y="12"/>
                      <a:pt x="36" y="12"/>
                    </a:cubicBezTo>
                    <a:cubicBezTo>
                      <a:pt x="29" y="12"/>
                      <a:pt x="24" y="14"/>
                      <a:pt x="21" y="18"/>
                    </a:cubicBezTo>
                    <a:cubicBezTo>
                      <a:pt x="19" y="20"/>
                      <a:pt x="18" y="23"/>
                      <a:pt x="18" y="28"/>
                    </a:cubicBezTo>
                    <a:lnTo>
                      <a:pt x="5" y="28"/>
                    </a:lnTo>
                    <a:cubicBezTo>
                      <a:pt x="5" y="17"/>
                      <a:pt x="8" y="10"/>
                      <a:pt x="15" y="6"/>
                    </a:cubicBezTo>
                    <a:cubicBezTo>
                      <a:pt x="21" y="2"/>
                      <a:pt x="28" y="0"/>
                      <a:pt x="37" y="0"/>
                    </a:cubicBezTo>
                    <a:cubicBezTo>
                      <a:pt x="47" y="0"/>
                      <a:pt x="55" y="2"/>
                      <a:pt x="61" y="6"/>
                    </a:cubicBezTo>
                    <a:cubicBezTo>
                      <a:pt x="67" y="10"/>
                      <a:pt x="70" y="15"/>
                      <a:pt x="70" y="23"/>
                    </a:cubicBezTo>
                    <a:lnTo>
                      <a:pt x="70" y="71"/>
                    </a:lnTo>
                    <a:cubicBezTo>
                      <a:pt x="70" y="73"/>
                      <a:pt x="70" y="74"/>
                      <a:pt x="71" y="75"/>
                    </a:cubicBezTo>
                    <a:cubicBezTo>
                      <a:pt x="71" y="76"/>
                      <a:pt x="72" y="76"/>
                      <a:pt x="74" y="76"/>
                    </a:cubicBezTo>
                    <a:cubicBezTo>
                      <a:pt x="75" y="76"/>
                      <a:pt x="76" y="76"/>
                      <a:pt x="76" y="76"/>
                    </a:cubicBezTo>
                    <a:cubicBezTo>
                      <a:pt x="77" y="76"/>
                      <a:pt x="78" y="76"/>
                      <a:pt x="79" y="75"/>
                    </a:cubicBezTo>
                    <a:lnTo>
                      <a:pt x="79" y="86"/>
                    </a:lnTo>
                    <a:cubicBezTo>
                      <a:pt x="77" y="86"/>
                      <a:pt x="75" y="87"/>
                      <a:pt x="74" y="87"/>
                    </a:cubicBezTo>
                    <a:cubicBezTo>
                      <a:pt x="73" y="87"/>
                      <a:pt x="71" y="87"/>
                      <a:pt x="69" y="87"/>
                    </a:cubicBezTo>
                    <a:cubicBezTo>
                      <a:pt x="65" y="87"/>
                      <a:pt x="61" y="85"/>
                      <a:pt x="59" y="82"/>
                    </a:cubicBezTo>
                    <a:cubicBezTo>
                      <a:pt x="58" y="80"/>
                      <a:pt x="57" y="78"/>
                      <a:pt x="56" y="74"/>
                    </a:cubicBezTo>
                    <a:cubicBezTo>
                      <a:pt x="54" y="78"/>
                      <a:pt x="49" y="81"/>
                      <a:pt x="44" y="84"/>
                    </a:cubicBezTo>
                    <a:cubicBezTo>
                      <a:pt x="39" y="87"/>
                      <a:pt x="33" y="88"/>
                      <a:pt x="27" y="88"/>
                    </a:cubicBezTo>
                    <a:cubicBezTo>
                      <a:pt x="19" y="88"/>
                      <a:pt x="13" y="86"/>
                      <a:pt x="8" y="81"/>
                    </a:cubicBezTo>
                    <a:cubicBezTo>
                      <a:pt x="3" y="77"/>
                      <a:pt x="0" y="71"/>
                      <a:pt x="0" y="64"/>
                    </a:cubicBezTo>
                    <a:cubicBezTo>
                      <a:pt x="0" y="56"/>
                      <a:pt x="3" y="50"/>
                      <a:pt x="8" y="46"/>
                    </a:cubicBezTo>
                    <a:cubicBezTo>
                      <a:pt x="12" y="41"/>
                      <a:pt x="19" y="39"/>
                      <a:pt x="26" y="38"/>
                    </a:cubicBezTo>
                    <a:lnTo>
                      <a:pt x="49" y="35"/>
                    </a:lnTo>
                    <a:close/>
                    <a:moveTo>
                      <a:pt x="37" y="0"/>
                    </a:moveTo>
                    <a:lnTo>
                      <a:pt x="37" y="0"/>
                    </a:lnTo>
                    <a:lnTo>
                      <a:pt x="37"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54" name="Freeform 242"/>
              <p:cNvSpPr>
                <a:spLocks noEditPoints="1"/>
              </p:cNvSpPr>
              <p:nvPr/>
            </p:nvSpPr>
            <p:spPr bwMode="auto">
              <a:xfrm>
                <a:off x="2433" y="2917"/>
                <a:ext cx="41" cy="62"/>
              </a:xfrm>
              <a:custGeom>
                <a:avLst/>
                <a:gdLst>
                  <a:gd name="T0" fmla="*/ 0 w 73"/>
                  <a:gd name="T1" fmla="*/ 0 h 117"/>
                  <a:gd name="T2" fmla="*/ 0 w 73"/>
                  <a:gd name="T3" fmla="*/ 0 h 117"/>
                  <a:gd name="T4" fmla="*/ 14 w 73"/>
                  <a:gd name="T5" fmla="*/ 0 h 117"/>
                  <a:gd name="T6" fmla="*/ 14 w 73"/>
                  <a:gd name="T7" fmla="*/ 41 h 117"/>
                  <a:gd name="T8" fmla="*/ 25 w 73"/>
                  <a:gd name="T9" fmla="*/ 32 h 117"/>
                  <a:gd name="T10" fmla="*/ 38 w 73"/>
                  <a:gd name="T11" fmla="*/ 29 h 117"/>
                  <a:gd name="T12" fmla="*/ 64 w 73"/>
                  <a:gd name="T13" fmla="*/ 40 h 117"/>
                  <a:gd name="T14" fmla="*/ 73 w 73"/>
                  <a:gd name="T15" fmla="*/ 71 h 117"/>
                  <a:gd name="T16" fmla="*/ 64 w 73"/>
                  <a:gd name="T17" fmla="*/ 104 h 117"/>
                  <a:gd name="T18" fmla="*/ 37 w 73"/>
                  <a:gd name="T19" fmla="*/ 117 h 117"/>
                  <a:gd name="T20" fmla="*/ 21 w 73"/>
                  <a:gd name="T21" fmla="*/ 112 h 117"/>
                  <a:gd name="T22" fmla="*/ 13 w 73"/>
                  <a:gd name="T23" fmla="*/ 104 h 117"/>
                  <a:gd name="T24" fmla="*/ 13 w 73"/>
                  <a:gd name="T25" fmla="*/ 114 h 117"/>
                  <a:gd name="T26" fmla="*/ 0 w 73"/>
                  <a:gd name="T27" fmla="*/ 114 h 117"/>
                  <a:gd name="T28" fmla="*/ 0 w 73"/>
                  <a:gd name="T29" fmla="*/ 0 h 117"/>
                  <a:gd name="T30" fmla="*/ 36 w 73"/>
                  <a:gd name="T31" fmla="*/ 105 h 117"/>
                  <a:gd name="T32" fmla="*/ 36 w 73"/>
                  <a:gd name="T33" fmla="*/ 105 h 117"/>
                  <a:gd name="T34" fmla="*/ 53 w 73"/>
                  <a:gd name="T35" fmla="*/ 96 h 117"/>
                  <a:gd name="T36" fmla="*/ 59 w 73"/>
                  <a:gd name="T37" fmla="*/ 72 h 117"/>
                  <a:gd name="T38" fmla="*/ 53 w 73"/>
                  <a:gd name="T39" fmla="*/ 50 h 117"/>
                  <a:gd name="T40" fmla="*/ 37 w 73"/>
                  <a:gd name="T41" fmla="*/ 42 h 117"/>
                  <a:gd name="T42" fmla="*/ 20 w 73"/>
                  <a:gd name="T43" fmla="*/ 49 h 117"/>
                  <a:gd name="T44" fmla="*/ 13 w 73"/>
                  <a:gd name="T45" fmla="*/ 72 h 117"/>
                  <a:gd name="T46" fmla="*/ 16 w 73"/>
                  <a:gd name="T47" fmla="*/ 91 h 117"/>
                  <a:gd name="T48" fmla="*/ 36 w 73"/>
                  <a:gd name="T49" fmla="*/ 105 h 117"/>
                  <a:gd name="T50" fmla="*/ 36 w 73"/>
                  <a:gd name="T51" fmla="*/ 105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17">
                    <a:moveTo>
                      <a:pt x="0" y="0"/>
                    </a:moveTo>
                    <a:lnTo>
                      <a:pt x="0" y="0"/>
                    </a:lnTo>
                    <a:lnTo>
                      <a:pt x="14" y="0"/>
                    </a:lnTo>
                    <a:lnTo>
                      <a:pt x="14" y="41"/>
                    </a:lnTo>
                    <a:cubicBezTo>
                      <a:pt x="17" y="37"/>
                      <a:pt x="20" y="34"/>
                      <a:pt x="25" y="32"/>
                    </a:cubicBezTo>
                    <a:cubicBezTo>
                      <a:pt x="29" y="30"/>
                      <a:pt x="33" y="29"/>
                      <a:pt x="38" y="29"/>
                    </a:cubicBezTo>
                    <a:cubicBezTo>
                      <a:pt x="49" y="29"/>
                      <a:pt x="57" y="33"/>
                      <a:pt x="64" y="40"/>
                    </a:cubicBezTo>
                    <a:cubicBezTo>
                      <a:pt x="70" y="47"/>
                      <a:pt x="73" y="57"/>
                      <a:pt x="73" y="71"/>
                    </a:cubicBezTo>
                    <a:cubicBezTo>
                      <a:pt x="73" y="84"/>
                      <a:pt x="70" y="95"/>
                      <a:pt x="64" y="104"/>
                    </a:cubicBezTo>
                    <a:cubicBezTo>
                      <a:pt x="57" y="113"/>
                      <a:pt x="49" y="117"/>
                      <a:pt x="37" y="117"/>
                    </a:cubicBezTo>
                    <a:cubicBezTo>
                      <a:pt x="31" y="117"/>
                      <a:pt x="26" y="116"/>
                      <a:pt x="21" y="112"/>
                    </a:cubicBezTo>
                    <a:cubicBezTo>
                      <a:pt x="19" y="111"/>
                      <a:pt x="16" y="108"/>
                      <a:pt x="13" y="104"/>
                    </a:cubicBezTo>
                    <a:lnTo>
                      <a:pt x="13" y="114"/>
                    </a:lnTo>
                    <a:lnTo>
                      <a:pt x="0" y="114"/>
                    </a:lnTo>
                    <a:lnTo>
                      <a:pt x="0" y="0"/>
                    </a:lnTo>
                    <a:close/>
                    <a:moveTo>
                      <a:pt x="36" y="105"/>
                    </a:moveTo>
                    <a:lnTo>
                      <a:pt x="36" y="105"/>
                    </a:lnTo>
                    <a:cubicBezTo>
                      <a:pt x="44" y="105"/>
                      <a:pt x="50" y="102"/>
                      <a:pt x="53" y="96"/>
                    </a:cubicBezTo>
                    <a:cubicBezTo>
                      <a:pt x="57" y="90"/>
                      <a:pt x="59" y="82"/>
                      <a:pt x="59" y="72"/>
                    </a:cubicBezTo>
                    <a:cubicBezTo>
                      <a:pt x="59" y="63"/>
                      <a:pt x="57" y="56"/>
                      <a:pt x="53" y="50"/>
                    </a:cubicBezTo>
                    <a:cubicBezTo>
                      <a:pt x="50" y="44"/>
                      <a:pt x="44" y="42"/>
                      <a:pt x="37" y="42"/>
                    </a:cubicBezTo>
                    <a:cubicBezTo>
                      <a:pt x="30" y="42"/>
                      <a:pt x="25" y="44"/>
                      <a:pt x="20" y="49"/>
                    </a:cubicBezTo>
                    <a:cubicBezTo>
                      <a:pt x="15" y="53"/>
                      <a:pt x="13" y="61"/>
                      <a:pt x="13" y="72"/>
                    </a:cubicBezTo>
                    <a:cubicBezTo>
                      <a:pt x="13" y="80"/>
                      <a:pt x="14" y="86"/>
                      <a:pt x="16" y="91"/>
                    </a:cubicBezTo>
                    <a:cubicBezTo>
                      <a:pt x="20" y="100"/>
                      <a:pt x="26" y="105"/>
                      <a:pt x="36" y="105"/>
                    </a:cubicBezTo>
                    <a:lnTo>
                      <a:pt x="36" y="105"/>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55" name="Freeform 243"/>
              <p:cNvSpPr>
                <a:spLocks noEditPoints="1"/>
              </p:cNvSpPr>
              <p:nvPr/>
            </p:nvSpPr>
            <p:spPr bwMode="auto">
              <a:xfrm>
                <a:off x="2480" y="2932"/>
                <a:ext cx="44" cy="47"/>
              </a:xfrm>
              <a:custGeom>
                <a:avLst/>
                <a:gdLst>
                  <a:gd name="T0" fmla="*/ 15 w 79"/>
                  <a:gd name="T1" fmla="*/ 63 h 88"/>
                  <a:gd name="T2" fmla="*/ 15 w 79"/>
                  <a:gd name="T3" fmla="*/ 63 h 88"/>
                  <a:gd name="T4" fmla="*/ 19 w 79"/>
                  <a:gd name="T5" fmla="*/ 73 h 88"/>
                  <a:gd name="T6" fmla="*/ 30 w 79"/>
                  <a:gd name="T7" fmla="*/ 76 h 88"/>
                  <a:gd name="T8" fmla="*/ 44 w 79"/>
                  <a:gd name="T9" fmla="*/ 73 h 88"/>
                  <a:gd name="T10" fmla="*/ 56 w 79"/>
                  <a:gd name="T11" fmla="*/ 54 h 88"/>
                  <a:gd name="T12" fmla="*/ 56 w 79"/>
                  <a:gd name="T13" fmla="*/ 43 h 88"/>
                  <a:gd name="T14" fmla="*/ 49 w 79"/>
                  <a:gd name="T15" fmla="*/ 46 h 88"/>
                  <a:gd name="T16" fmla="*/ 41 w 79"/>
                  <a:gd name="T17" fmla="*/ 47 h 88"/>
                  <a:gd name="T18" fmla="*/ 33 w 79"/>
                  <a:gd name="T19" fmla="*/ 48 h 88"/>
                  <a:gd name="T20" fmla="*/ 21 w 79"/>
                  <a:gd name="T21" fmla="*/ 52 h 88"/>
                  <a:gd name="T22" fmla="*/ 15 w 79"/>
                  <a:gd name="T23" fmla="*/ 63 h 88"/>
                  <a:gd name="T24" fmla="*/ 15 w 79"/>
                  <a:gd name="T25" fmla="*/ 63 h 88"/>
                  <a:gd name="T26" fmla="*/ 49 w 79"/>
                  <a:gd name="T27" fmla="*/ 35 h 88"/>
                  <a:gd name="T28" fmla="*/ 49 w 79"/>
                  <a:gd name="T29" fmla="*/ 35 h 88"/>
                  <a:gd name="T30" fmla="*/ 55 w 79"/>
                  <a:gd name="T31" fmla="*/ 31 h 88"/>
                  <a:gd name="T32" fmla="*/ 56 w 79"/>
                  <a:gd name="T33" fmla="*/ 26 h 88"/>
                  <a:gd name="T34" fmla="*/ 51 w 79"/>
                  <a:gd name="T35" fmla="*/ 15 h 88"/>
                  <a:gd name="T36" fmla="*/ 36 w 79"/>
                  <a:gd name="T37" fmla="*/ 12 h 88"/>
                  <a:gd name="T38" fmla="*/ 21 w 79"/>
                  <a:gd name="T39" fmla="*/ 18 h 88"/>
                  <a:gd name="T40" fmla="*/ 18 w 79"/>
                  <a:gd name="T41" fmla="*/ 28 h 88"/>
                  <a:gd name="T42" fmla="*/ 5 w 79"/>
                  <a:gd name="T43" fmla="*/ 28 h 88"/>
                  <a:gd name="T44" fmla="*/ 15 w 79"/>
                  <a:gd name="T45" fmla="*/ 6 h 88"/>
                  <a:gd name="T46" fmla="*/ 37 w 79"/>
                  <a:gd name="T47" fmla="*/ 0 h 88"/>
                  <a:gd name="T48" fmla="*/ 61 w 79"/>
                  <a:gd name="T49" fmla="*/ 6 h 88"/>
                  <a:gd name="T50" fmla="*/ 70 w 79"/>
                  <a:gd name="T51" fmla="*/ 23 h 88"/>
                  <a:gd name="T52" fmla="*/ 70 w 79"/>
                  <a:gd name="T53" fmla="*/ 71 h 88"/>
                  <a:gd name="T54" fmla="*/ 71 w 79"/>
                  <a:gd name="T55" fmla="*/ 75 h 88"/>
                  <a:gd name="T56" fmla="*/ 74 w 79"/>
                  <a:gd name="T57" fmla="*/ 76 h 88"/>
                  <a:gd name="T58" fmla="*/ 76 w 79"/>
                  <a:gd name="T59" fmla="*/ 76 h 88"/>
                  <a:gd name="T60" fmla="*/ 79 w 79"/>
                  <a:gd name="T61" fmla="*/ 75 h 88"/>
                  <a:gd name="T62" fmla="*/ 79 w 79"/>
                  <a:gd name="T63" fmla="*/ 86 h 88"/>
                  <a:gd name="T64" fmla="*/ 74 w 79"/>
                  <a:gd name="T65" fmla="*/ 87 h 88"/>
                  <a:gd name="T66" fmla="*/ 69 w 79"/>
                  <a:gd name="T67" fmla="*/ 87 h 88"/>
                  <a:gd name="T68" fmla="*/ 59 w 79"/>
                  <a:gd name="T69" fmla="*/ 82 h 88"/>
                  <a:gd name="T70" fmla="*/ 56 w 79"/>
                  <a:gd name="T71" fmla="*/ 74 h 88"/>
                  <a:gd name="T72" fmla="*/ 44 w 79"/>
                  <a:gd name="T73" fmla="*/ 84 h 88"/>
                  <a:gd name="T74" fmla="*/ 27 w 79"/>
                  <a:gd name="T75" fmla="*/ 88 h 88"/>
                  <a:gd name="T76" fmla="*/ 8 w 79"/>
                  <a:gd name="T77" fmla="*/ 81 h 88"/>
                  <a:gd name="T78" fmla="*/ 0 w 79"/>
                  <a:gd name="T79" fmla="*/ 64 h 88"/>
                  <a:gd name="T80" fmla="*/ 7 w 79"/>
                  <a:gd name="T81" fmla="*/ 46 h 88"/>
                  <a:gd name="T82" fmla="*/ 26 w 79"/>
                  <a:gd name="T83" fmla="*/ 38 h 88"/>
                  <a:gd name="T84" fmla="*/ 49 w 79"/>
                  <a:gd name="T85" fmla="*/ 35 h 88"/>
                  <a:gd name="T86" fmla="*/ 37 w 79"/>
                  <a:gd name="T87" fmla="*/ 0 h 88"/>
                  <a:gd name="T88" fmla="*/ 37 w 79"/>
                  <a:gd name="T89" fmla="*/ 0 h 88"/>
                  <a:gd name="T90" fmla="*/ 37 w 79"/>
                  <a:gd name="T9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9" h="88">
                    <a:moveTo>
                      <a:pt x="15" y="63"/>
                    </a:moveTo>
                    <a:lnTo>
                      <a:pt x="15" y="63"/>
                    </a:lnTo>
                    <a:cubicBezTo>
                      <a:pt x="15" y="67"/>
                      <a:pt x="16" y="71"/>
                      <a:pt x="19" y="73"/>
                    </a:cubicBezTo>
                    <a:cubicBezTo>
                      <a:pt x="22" y="75"/>
                      <a:pt x="26" y="76"/>
                      <a:pt x="30" y="76"/>
                    </a:cubicBezTo>
                    <a:cubicBezTo>
                      <a:pt x="35" y="76"/>
                      <a:pt x="39" y="75"/>
                      <a:pt x="44" y="73"/>
                    </a:cubicBezTo>
                    <a:cubicBezTo>
                      <a:pt x="52" y="69"/>
                      <a:pt x="56" y="63"/>
                      <a:pt x="56" y="54"/>
                    </a:cubicBezTo>
                    <a:lnTo>
                      <a:pt x="56" y="43"/>
                    </a:lnTo>
                    <a:cubicBezTo>
                      <a:pt x="54" y="44"/>
                      <a:pt x="52" y="45"/>
                      <a:pt x="49" y="46"/>
                    </a:cubicBezTo>
                    <a:cubicBezTo>
                      <a:pt x="46" y="47"/>
                      <a:pt x="44" y="47"/>
                      <a:pt x="41" y="47"/>
                    </a:cubicBezTo>
                    <a:lnTo>
                      <a:pt x="33" y="48"/>
                    </a:lnTo>
                    <a:cubicBezTo>
                      <a:pt x="28" y="49"/>
                      <a:pt x="24" y="50"/>
                      <a:pt x="21" y="52"/>
                    </a:cubicBezTo>
                    <a:cubicBezTo>
                      <a:pt x="17" y="54"/>
                      <a:pt x="15" y="58"/>
                      <a:pt x="15" y="63"/>
                    </a:cubicBezTo>
                    <a:lnTo>
                      <a:pt x="15" y="63"/>
                    </a:lnTo>
                    <a:close/>
                    <a:moveTo>
                      <a:pt x="49" y="35"/>
                    </a:moveTo>
                    <a:lnTo>
                      <a:pt x="49" y="35"/>
                    </a:lnTo>
                    <a:cubicBezTo>
                      <a:pt x="52" y="35"/>
                      <a:pt x="54" y="33"/>
                      <a:pt x="55" y="31"/>
                    </a:cubicBezTo>
                    <a:cubicBezTo>
                      <a:pt x="56" y="30"/>
                      <a:pt x="56" y="28"/>
                      <a:pt x="56" y="26"/>
                    </a:cubicBezTo>
                    <a:cubicBezTo>
                      <a:pt x="56" y="21"/>
                      <a:pt x="54" y="17"/>
                      <a:pt x="51" y="15"/>
                    </a:cubicBezTo>
                    <a:cubicBezTo>
                      <a:pt x="48" y="13"/>
                      <a:pt x="43" y="12"/>
                      <a:pt x="36" y="12"/>
                    </a:cubicBezTo>
                    <a:cubicBezTo>
                      <a:pt x="29" y="12"/>
                      <a:pt x="24" y="14"/>
                      <a:pt x="21" y="18"/>
                    </a:cubicBezTo>
                    <a:cubicBezTo>
                      <a:pt x="19" y="20"/>
                      <a:pt x="18" y="23"/>
                      <a:pt x="18" y="28"/>
                    </a:cubicBezTo>
                    <a:lnTo>
                      <a:pt x="5" y="28"/>
                    </a:lnTo>
                    <a:cubicBezTo>
                      <a:pt x="5" y="17"/>
                      <a:pt x="8" y="10"/>
                      <a:pt x="15" y="6"/>
                    </a:cubicBezTo>
                    <a:cubicBezTo>
                      <a:pt x="21" y="2"/>
                      <a:pt x="28" y="0"/>
                      <a:pt x="37" y="0"/>
                    </a:cubicBezTo>
                    <a:cubicBezTo>
                      <a:pt x="47" y="0"/>
                      <a:pt x="54" y="2"/>
                      <a:pt x="61" y="6"/>
                    </a:cubicBezTo>
                    <a:cubicBezTo>
                      <a:pt x="67" y="10"/>
                      <a:pt x="70" y="15"/>
                      <a:pt x="70" y="23"/>
                    </a:cubicBezTo>
                    <a:lnTo>
                      <a:pt x="70" y="71"/>
                    </a:lnTo>
                    <a:cubicBezTo>
                      <a:pt x="70" y="73"/>
                      <a:pt x="70" y="74"/>
                      <a:pt x="71" y="75"/>
                    </a:cubicBezTo>
                    <a:cubicBezTo>
                      <a:pt x="71" y="76"/>
                      <a:pt x="72" y="76"/>
                      <a:pt x="74" y="76"/>
                    </a:cubicBezTo>
                    <a:cubicBezTo>
                      <a:pt x="75" y="76"/>
                      <a:pt x="76" y="76"/>
                      <a:pt x="76" y="76"/>
                    </a:cubicBezTo>
                    <a:cubicBezTo>
                      <a:pt x="77" y="76"/>
                      <a:pt x="78" y="76"/>
                      <a:pt x="79" y="75"/>
                    </a:cubicBezTo>
                    <a:lnTo>
                      <a:pt x="79" y="86"/>
                    </a:lnTo>
                    <a:cubicBezTo>
                      <a:pt x="77" y="86"/>
                      <a:pt x="75" y="87"/>
                      <a:pt x="74" y="87"/>
                    </a:cubicBezTo>
                    <a:cubicBezTo>
                      <a:pt x="73" y="87"/>
                      <a:pt x="71" y="87"/>
                      <a:pt x="69" y="87"/>
                    </a:cubicBezTo>
                    <a:cubicBezTo>
                      <a:pt x="64" y="87"/>
                      <a:pt x="61" y="85"/>
                      <a:pt x="59" y="82"/>
                    </a:cubicBezTo>
                    <a:cubicBezTo>
                      <a:pt x="58" y="80"/>
                      <a:pt x="57" y="78"/>
                      <a:pt x="56" y="74"/>
                    </a:cubicBezTo>
                    <a:cubicBezTo>
                      <a:pt x="54" y="78"/>
                      <a:pt x="49" y="81"/>
                      <a:pt x="44" y="84"/>
                    </a:cubicBezTo>
                    <a:cubicBezTo>
                      <a:pt x="39" y="87"/>
                      <a:pt x="33" y="88"/>
                      <a:pt x="27" y="88"/>
                    </a:cubicBezTo>
                    <a:cubicBezTo>
                      <a:pt x="19" y="88"/>
                      <a:pt x="13" y="86"/>
                      <a:pt x="8" y="81"/>
                    </a:cubicBezTo>
                    <a:cubicBezTo>
                      <a:pt x="3" y="77"/>
                      <a:pt x="0" y="71"/>
                      <a:pt x="0" y="64"/>
                    </a:cubicBezTo>
                    <a:cubicBezTo>
                      <a:pt x="0" y="56"/>
                      <a:pt x="3" y="50"/>
                      <a:pt x="7" y="46"/>
                    </a:cubicBezTo>
                    <a:cubicBezTo>
                      <a:pt x="12" y="41"/>
                      <a:pt x="19" y="39"/>
                      <a:pt x="26" y="38"/>
                    </a:cubicBezTo>
                    <a:lnTo>
                      <a:pt x="49" y="35"/>
                    </a:lnTo>
                    <a:close/>
                    <a:moveTo>
                      <a:pt x="37" y="0"/>
                    </a:moveTo>
                    <a:lnTo>
                      <a:pt x="37" y="0"/>
                    </a:lnTo>
                    <a:lnTo>
                      <a:pt x="37"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56" name="Freeform 244"/>
              <p:cNvSpPr>
                <a:spLocks noEditPoints="1"/>
              </p:cNvSpPr>
              <p:nvPr/>
            </p:nvSpPr>
            <p:spPr bwMode="auto">
              <a:xfrm>
                <a:off x="2528" y="2932"/>
                <a:ext cx="38" cy="48"/>
              </a:xfrm>
              <a:custGeom>
                <a:avLst/>
                <a:gdLst>
                  <a:gd name="T0" fmla="*/ 13 w 69"/>
                  <a:gd name="T1" fmla="*/ 59 h 89"/>
                  <a:gd name="T2" fmla="*/ 13 w 69"/>
                  <a:gd name="T3" fmla="*/ 59 h 89"/>
                  <a:gd name="T4" fmla="*/ 17 w 69"/>
                  <a:gd name="T5" fmla="*/ 70 h 89"/>
                  <a:gd name="T6" fmla="*/ 35 w 69"/>
                  <a:gd name="T7" fmla="*/ 77 h 89"/>
                  <a:gd name="T8" fmla="*/ 49 w 69"/>
                  <a:gd name="T9" fmla="*/ 73 h 89"/>
                  <a:gd name="T10" fmla="*/ 55 w 69"/>
                  <a:gd name="T11" fmla="*/ 63 h 89"/>
                  <a:gd name="T12" fmla="*/ 50 w 69"/>
                  <a:gd name="T13" fmla="*/ 55 h 89"/>
                  <a:gd name="T14" fmla="*/ 38 w 69"/>
                  <a:gd name="T15" fmla="*/ 51 h 89"/>
                  <a:gd name="T16" fmla="*/ 27 w 69"/>
                  <a:gd name="T17" fmla="*/ 48 h 89"/>
                  <a:gd name="T18" fmla="*/ 11 w 69"/>
                  <a:gd name="T19" fmla="*/ 42 h 89"/>
                  <a:gd name="T20" fmla="*/ 2 w 69"/>
                  <a:gd name="T21" fmla="*/ 27 h 89"/>
                  <a:gd name="T22" fmla="*/ 11 w 69"/>
                  <a:gd name="T23" fmla="*/ 7 h 89"/>
                  <a:gd name="T24" fmla="*/ 34 w 69"/>
                  <a:gd name="T25" fmla="*/ 0 h 89"/>
                  <a:gd name="T26" fmla="*/ 61 w 69"/>
                  <a:gd name="T27" fmla="*/ 11 h 89"/>
                  <a:gd name="T28" fmla="*/ 66 w 69"/>
                  <a:gd name="T29" fmla="*/ 26 h 89"/>
                  <a:gd name="T30" fmla="*/ 53 w 69"/>
                  <a:gd name="T31" fmla="*/ 26 h 89"/>
                  <a:gd name="T32" fmla="*/ 49 w 69"/>
                  <a:gd name="T33" fmla="*/ 18 h 89"/>
                  <a:gd name="T34" fmla="*/ 33 w 69"/>
                  <a:gd name="T35" fmla="*/ 12 h 89"/>
                  <a:gd name="T36" fmla="*/ 21 w 69"/>
                  <a:gd name="T37" fmla="*/ 15 h 89"/>
                  <a:gd name="T38" fmla="*/ 17 w 69"/>
                  <a:gd name="T39" fmla="*/ 23 h 89"/>
                  <a:gd name="T40" fmla="*/ 22 w 69"/>
                  <a:gd name="T41" fmla="*/ 32 h 89"/>
                  <a:gd name="T42" fmla="*/ 31 w 69"/>
                  <a:gd name="T43" fmla="*/ 35 h 89"/>
                  <a:gd name="T44" fmla="*/ 40 w 69"/>
                  <a:gd name="T45" fmla="*/ 37 h 89"/>
                  <a:gd name="T46" fmla="*/ 61 w 69"/>
                  <a:gd name="T47" fmla="*/ 45 h 89"/>
                  <a:gd name="T48" fmla="*/ 69 w 69"/>
                  <a:gd name="T49" fmla="*/ 61 h 89"/>
                  <a:gd name="T50" fmla="*/ 60 w 69"/>
                  <a:gd name="T51" fmla="*/ 81 h 89"/>
                  <a:gd name="T52" fmla="*/ 35 w 69"/>
                  <a:gd name="T53" fmla="*/ 89 h 89"/>
                  <a:gd name="T54" fmla="*/ 8 w 69"/>
                  <a:gd name="T55" fmla="*/ 80 h 89"/>
                  <a:gd name="T56" fmla="*/ 0 w 69"/>
                  <a:gd name="T57" fmla="*/ 59 h 89"/>
                  <a:gd name="T58" fmla="*/ 13 w 69"/>
                  <a:gd name="T59" fmla="*/ 59 h 89"/>
                  <a:gd name="T60" fmla="*/ 34 w 69"/>
                  <a:gd name="T61" fmla="*/ 0 h 89"/>
                  <a:gd name="T62" fmla="*/ 34 w 69"/>
                  <a:gd name="T63" fmla="*/ 0 h 89"/>
                  <a:gd name="T64" fmla="*/ 34 w 69"/>
                  <a:gd name="T6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89">
                    <a:moveTo>
                      <a:pt x="13" y="59"/>
                    </a:moveTo>
                    <a:lnTo>
                      <a:pt x="13" y="59"/>
                    </a:lnTo>
                    <a:cubicBezTo>
                      <a:pt x="14" y="64"/>
                      <a:pt x="15" y="68"/>
                      <a:pt x="17" y="70"/>
                    </a:cubicBezTo>
                    <a:cubicBezTo>
                      <a:pt x="20" y="75"/>
                      <a:pt x="27" y="77"/>
                      <a:pt x="35" y="77"/>
                    </a:cubicBezTo>
                    <a:cubicBezTo>
                      <a:pt x="40" y="77"/>
                      <a:pt x="45" y="76"/>
                      <a:pt x="49" y="73"/>
                    </a:cubicBezTo>
                    <a:cubicBezTo>
                      <a:pt x="53" y="71"/>
                      <a:pt x="55" y="68"/>
                      <a:pt x="55" y="63"/>
                    </a:cubicBezTo>
                    <a:cubicBezTo>
                      <a:pt x="55" y="59"/>
                      <a:pt x="53" y="57"/>
                      <a:pt x="50" y="55"/>
                    </a:cubicBezTo>
                    <a:cubicBezTo>
                      <a:pt x="48" y="54"/>
                      <a:pt x="44" y="52"/>
                      <a:pt x="38" y="51"/>
                    </a:cubicBezTo>
                    <a:lnTo>
                      <a:pt x="27" y="48"/>
                    </a:lnTo>
                    <a:cubicBezTo>
                      <a:pt x="20" y="46"/>
                      <a:pt x="15" y="44"/>
                      <a:pt x="11" y="42"/>
                    </a:cubicBezTo>
                    <a:cubicBezTo>
                      <a:pt x="5" y="38"/>
                      <a:pt x="2" y="33"/>
                      <a:pt x="2" y="27"/>
                    </a:cubicBezTo>
                    <a:cubicBezTo>
                      <a:pt x="2" y="19"/>
                      <a:pt x="5" y="12"/>
                      <a:pt x="11" y="7"/>
                    </a:cubicBezTo>
                    <a:cubicBezTo>
                      <a:pt x="17" y="3"/>
                      <a:pt x="24" y="0"/>
                      <a:pt x="34" y="0"/>
                    </a:cubicBezTo>
                    <a:cubicBezTo>
                      <a:pt x="46" y="0"/>
                      <a:pt x="55" y="4"/>
                      <a:pt x="61" y="11"/>
                    </a:cubicBezTo>
                    <a:cubicBezTo>
                      <a:pt x="64" y="16"/>
                      <a:pt x="66" y="21"/>
                      <a:pt x="66" y="26"/>
                    </a:cubicBezTo>
                    <a:lnTo>
                      <a:pt x="53" y="26"/>
                    </a:lnTo>
                    <a:cubicBezTo>
                      <a:pt x="52" y="23"/>
                      <a:pt x="51" y="20"/>
                      <a:pt x="49" y="18"/>
                    </a:cubicBezTo>
                    <a:cubicBezTo>
                      <a:pt x="46" y="14"/>
                      <a:pt x="41" y="12"/>
                      <a:pt x="33" y="12"/>
                    </a:cubicBezTo>
                    <a:cubicBezTo>
                      <a:pt x="27" y="12"/>
                      <a:pt x="23" y="13"/>
                      <a:pt x="21" y="15"/>
                    </a:cubicBezTo>
                    <a:cubicBezTo>
                      <a:pt x="18" y="17"/>
                      <a:pt x="17" y="20"/>
                      <a:pt x="17" y="23"/>
                    </a:cubicBezTo>
                    <a:cubicBezTo>
                      <a:pt x="17" y="27"/>
                      <a:pt x="18" y="30"/>
                      <a:pt x="22" y="32"/>
                    </a:cubicBezTo>
                    <a:cubicBezTo>
                      <a:pt x="24" y="33"/>
                      <a:pt x="27" y="34"/>
                      <a:pt x="31" y="35"/>
                    </a:cubicBezTo>
                    <a:lnTo>
                      <a:pt x="40" y="37"/>
                    </a:lnTo>
                    <a:cubicBezTo>
                      <a:pt x="50" y="40"/>
                      <a:pt x="57" y="42"/>
                      <a:pt x="61" y="45"/>
                    </a:cubicBezTo>
                    <a:cubicBezTo>
                      <a:pt x="66" y="48"/>
                      <a:pt x="69" y="54"/>
                      <a:pt x="69" y="61"/>
                    </a:cubicBezTo>
                    <a:cubicBezTo>
                      <a:pt x="69" y="69"/>
                      <a:pt x="66" y="75"/>
                      <a:pt x="60" y="81"/>
                    </a:cubicBezTo>
                    <a:cubicBezTo>
                      <a:pt x="55" y="86"/>
                      <a:pt x="46" y="89"/>
                      <a:pt x="35" y="89"/>
                    </a:cubicBezTo>
                    <a:cubicBezTo>
                      <a:pt x="22" y="89"/>
                      <a:pt x="13" y="86"/>
                      <a:pt x="8" y="80"/>
                    </a:cubicBezTo>
                    <a:cubicBezTo>
                      <a:pt x="3" y="75"/>
                      <a:pt x="0" y="68"/>
                      <a:pt x="0" y="59"/>
                    </a:cubicBezTo>
                    <a:lnTo>
                      <a:pt x="13" y="59"/>
                    </a:lnTo>
                    <a:close/>
                    <a:moveTo>
                      <a:pt x="34" y="0"/>
                    </a:moveTo>
                    <a:lnTo>
                      <a:pt x="34" y="0"/>
                    </a:lnTo>
                    <a:lnTo>
                      <a:pt x="34"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57" name="Freeform 245"/>
              <p:cNvSpPr>
                <a:spLocks noEditPoints="1"/>
              </p:cNvSpPr>
              <p:nvPr/>
            </p:nvSpPr>
            <p:spPr bwMode="auto">
              <a:xfrm>
                <a:off x="2572" y="2932"/>
                <a:ext cx="42" cy="47"/>
              </a:xfrm>
              <a:custGeom>
                <a:avLst/>
                <a:gdLst>
                  <a:gd name="T0" fmla="*/ 40 w 76"/>
                  <a:gd name="T1" fmla="*/ 0 h 88"/>
                  <a:gd name="T2" fmla="*/ 40 w 76"/>
                  <a:gd name="T3" fmla="*/ 0 h 88"/>
                  <a:gd name="T4" fmla="*/ 57 w 76"/>
                  <a:gd name="T5" fmla="*/ 5 h 88"/>
                  <a:gd name="T6" fmla="*/ 70 w 76"/>
                  <a:gd name="T7" fmla="*/ 15 h 88"/>
                  <a:gd name="T8" fmla="*/ 75 w 76"/>
                  <a:gd name="T9" fmla="*/ 30 h 88"/>
                  <a:gd name="T10" fmla="*/ 76 w 76"/>
                  <a:gd name="T11" fmla="*/ 48 h 88"/>
                  <a:gd name="T12" fmla="*/ 15 w 76"/>
                  <a:gd name="T13" fmla="*/ 48 h 88"/>
                  <a:gd name="T14" fmla="*/ 21 w 76"/>
                  <a:gd name="T15" fmla="*/ 69 h 88"/>
                  <a:gd name="T16" fmla="*/ 39 w 76"/>
                  <a:gd name="T17" fmla="*/ 76 h 88"/>
                  <a:gd name="T18" fmla="*/ 56 w 76"/>
                  <a:gd name="T19" fmla="*/ 69 h 88"/>
                  <a:gd name="T20" fmla="*/ 62 w 76"/>
                  <a:gd name="T21" fmla="*/ 59 h 88"/>
                  <a:gd name="T22" fmla="*/ 75 w 76"/>
                  <a:gd name="T23" fmla="*/ 59 h 88"/>
                  <a:gd name="T24" fmla="*/ 72 w 76"/>
                  <a:gd name="T25" fmla="*/ 70 h 88"/>
                  <a:gd name="T26" fmla="*/ 65 w 76"/>
                  <a:gd name="T27" fmla="*/ 79 h 88"/>
                  <a:gd name="T28" fmla="*/ 49 w 76"/>
                  <a:gd name="T29" fmla="*/ 87 h 88"/>
                  <a:gd name="T30" fmla="*/ 38 w 76"/>
                  <a:gd name="T31" fmla="*/ 88 h 88"/>
                  <a:gd name="T32" fmla="*/ 11 w 76"/>
                  <a:gd name="T33" fmla="*/ 77 h 88"/>
                  <a:gd name="T34" fmla="*/ 0 w 76"/>
                  <a:gd name="T35" fmla="*/ 45 h 88"/>
                  <a:gd name="T36" fmla="*/ 11 w 76"/>
                  <a:gd name="T37" fmla="*/ 13 h 88"/>
                  <a:gd name="T38" fmla="*/ 40 w 76"/>
                  <a:gd name="T39" fmla="*/ 0 h 88"/>
                  <a:gd name="T40" fmla="*/ 40 w 76"/>
                  <a:gd name="T41" fmla="*/ 0 h 88"/>
                  <a:gd name="T42" fmla="*/ 62 w 76"/>
                  <a:gd name="T43" fmla="*/ 37 h 88"/>
                  <a:gd name="T44" fmla="*/ 62 w 76"/>
                  <a:gd name="T45" fmla="*/ 37 h 88"/>
                  <a:gd name="T46" fmla="*/ 58 w 76"/>
                  <a:gd name="T47" fmla="*/ 23 h 88"/>
                  <a:gd name="T48" fmla="*/ 39 w 76"/>
                  <a:gd name="T49" fmla="*/ 13 h 88"/>
                  <a:gd name="T50" fmla="*/ 23 w 76"/>
                  <a:gd name="T51" fmla="*/ 20 h 88"/>
                  <a:gd name="T52" fmla="*/ 16 w 76"/>
                  <a:gd name="T53" fmla="*/ 37 h 88"/>
                  <a:gd name="T54" fmla="*/ 62 w 76"/>
                  <a:gd name="T55" fmla="*/ 37 h 88"/>
                  <a:gd name="T56" fmla="*/ 38 w 76"/>
                  <a:gd name="T57" fmla="*/ 0 h 88"/>
                  <a:gd name="T58" fmla="*/ 38 w 76"/>
                  <a:gd name="T59" fmla="*/ 0 h 88"/>
                  <a:gd name="T60" fmla="*/ 38 w 76"/>
                  <a:gd name="T6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88">
                    <a:moveTo>
                      <a:pt x="40" y="0"/>
                    </a:moveTo>
                    <a:lnTo>
                      <a:pt x="40" y="0"/>
                    </a:lnTo>
                    <a:cubicBezTo>
                      <a:pt x="46" y="0"/>
                      <a:pt x="51" y="2"/>
                      <a:pt x="57" y="5"/>
                    </a:cubicBezTo>
                    <a:cubicBezTo>
                      <a:pt x="62" y="7"/>
                      <a:pt x="67" y="11"/>
                      <a:pt x="70" y="15"/>
                    </a:cubicBezTo>
                    <a:cubicBezTo>
                      <a:pt x="72" y="20"/>
                      <a:pt x="74" y="24"/>
                      <a:pt x="75" y="30"/>
                    </a:cubicBezTo>
                    <a:cubicBezTo>
                      <a:pt x="76" y="34"/>
                      <a:pt x="76" y="40"/>
                      <a:pt x="76" y="48"/>
                    </a:cubicBezTo>
                    <a:lnTo>
                      <a:pt x="15" y="48"/>
                    </a:lnTo>
                    <a:cubicBezTo>
                      <a:pt x="16" y="57"/>
                      <a:pt x="18" y="64"/>
                      <a:pt x="21" y="69"/>
                    </a:cubicBezTo>
                    <a:cubicBezTo>
                      <a:pt x="25" y="74"/>
                      <a:pt x="31" y="76"/>
                      <a:pt x="39" y="76"/>
                    </a:cubicBezTo>
                    <a:cubicBezTo>
                      <a:pt x="46" y="76"/>
                      <a:pt x="52" y="74"/>
                      <a:pt x="56" y="69"/>
                    </a:cubicBezTo>
                    <a:cubicBezTo>
                      <a:pt x="59" y="66"/>
                      <a:pt x="60" y="63"/>
                      <a:pt x="62" y="59"/>
                    </a:cubicBezTo>
                    <a:lnTo>
                      <a:pt x="75" y="59"/>
                    </a:lnTo>
                    <a:cubicBezTo>
                      <a:pt x="75" y="62"/>
                      <a:pt x="74" y="66"/>
                      <a:pt x="72" y="70"/>
                    </a:cubicBezTo>
                    <a:cubicBezTo>
                      <a:pt x="70" y="73"/>
                      <a:pt x="67" y="76"/>
                      <a:pt x="65" y="79"/>
                    </a:cubicBezTo>
                    <a:cubicBezTo>
                      <a:pt x="61" y="83"/>
                      <a:pt x="55" y="86"/>
                      <a:pt x="49" y="87"/>
                    </a:cubicBezTo>
                    <a:cubicBezTo>
                      <a:pt x="46" y="88"/>
                      <a:pt x="42" y="88"/>
                      <a:pt x="38" y="88"/>
                    </a:cubicBezTo>
                    <a:cubicBezTo>
                      <a:pt x="27" y="88"/>
                      <a:pt x="18" y="85"/>
                      <a:pt x="11" y="77"/>
                    </a:cubicBezTo>
                    <a:cubicBezTo>
                      <a:pt x="4" y="70"/>
                      <a:pt x="0" y="59"/>
                      <a:pt x="0" y="45"/>
                    </a:cubicBezTo>
                    <a:cubicBezTo>
                      <a:pt x="0" y="32"/>
                      <a:pt x="4" y="21"/>
                      <a:pt x="11" y="13"/>
                    </a:cubicBezTo>
                    <a:cubicBezTo>
                      <a:pt x="19" y="5"/>
                      <a:pt x="28" y="0"/>
                      <a:pt x="40" y="0"/>
                    </a:cubicBezTo>
                    <a:lnTo>
                      <a:pt x="40" y="0"/>
                    </a:lnTo>
                    <a:close/>
                    <a:moveTo>
                      <a:pt x="62" y="37"/>
                    </a:moveTo>
                    <a:lnTo>
                      <a:pt x="62" y="37"/>
                    </a:lnTo>
                    <a:cubicBezTo>
                      <a:pt x="61" y="31"/>
                      <a:pt x="60" y="26"/>
                      <a:pt x="58" y="23"/>
                    </a:cubicBezTo>
                    <a:cubicBezTo>
                      <a:pt x="54" y="16"/>
                      <a:pt x="48" y="13"/>
                      <a:pt x="39" y="13"/>
                    </a:cubicBezTo>
                    <a:cubicBezTo>
                      <a:pt x="32" y="13"/>
                      <a:pt x="27" y="15"/>
                      <a:pt x="23" y="20"/>
                    </a:cubicBezTo>
                    <a:cubicBezTo>
                      <a:pt x="18" y="24"/>
                      <a:pt x="16" y="30"/>
                      <a:pt x="16" y="37"/>
                    </a:cubicBezTo>
                    <a:lnTo>
                      <a:pt x="62" y="37"/>
                    </a:lnTo>
                    <a:close/>
                    <a:moveTo>
                      <a:pt x="38" y="0"/>
                    </a:moveTo>
                    <a:lnTo>
                      <a:pt x="38" y="0"/>
                    </a:lnTo>
                    <a:lnTo>
                      <a:pt x="38"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58" name="Freeform 246"/>
              <p:cNvSpPr>
                <a:spLocks noEditPoints="1"/>
              </p:cNvSpPr>
              <p:nvPr/>
            </p:nvSpPr>
            <p:spPr bwMode="auto">
              <a:xfrm>
                <a:off x="3369" y="3654"/>
                <a:ext cx="621" cy="202"/>
              </a:xfrm>
              <a:custGeom>
                <a:avLst/>
                <a:gdLst>
                  <a:gd name="T0" fmla="*/ 0 w 1134"/>
                  <a:gd name="T1" fmla="*/ 0 h 378"/>
                  <a:gd name="T2" fmla="*/ 0 w 1134"/>
                  <a:gd name="T3" fmla="*/ 0 h 378"/>
                  <a:gd name="T4" fmla="*/ 1134 w 1134"/>
                  <a:gd name="T5" fmla="*/ 0 h 378"/>
                  <a:gd name="T6" fmla="*/ 1134 w 1134"/>
                  <a:gd name="T7" fmla="*/ 378 h 378"/>
                  <a:gd name="T8" fmla="*/ 0 w 1134"/>
                  <a:gd name="T9" fmla="*/ 378 h 378"/>
                  <a:gd name="T10" fmla="*/ 0 w 1134"/>
                  <a:gd name="T11" fmla="*/ 0 h 378"/>
                  <a:gd name="T12" fmla="*/ 0 w 1134"/>
                  <a:gd name="T13" fmla="*/ 0 h 378"/>
                  <a:gd name="T14" fmla="*/ 0 w 1134"/>
                  <a:gd name="T15" fmla="*/ 0 h 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4" h="378">
                    <a:moveTo>
                      <a:pt x="0" y="0"/>
                    </a:moveTo>
                    <a:lnTo>
                      <a:pt x="0" y="0"/>
                    </a:lnTo>
                    <a:lnTo>
                      <a:pt x="1134" y="0"/>
                    </a:lnTo>
                    <a:lnTo>
                      <a:pt x="1134" y="378"/>
                    </a:lnTo>
                    <a:lnTo>
                      <a:pt x="0" y="378"/>
                    </a:lnTo>
                    <a:lnTo>
                      <a:pt x="0" y="0"/>
                    </a:lnTo>
                    <a:close/>
                    <a:moveTo>
                      <a:pt x="0" y="0"/>
                    </a:moveTo>
                    <a:lnTo>
                      <a:pt x="0" y="0"/>
                    </a:lnTo>
                    <a:close/>
                  </a:path>
                </a:pathLst>
              </a:custGeom>
              <a:solidFill>
                <a:srgbClr val="FFFFFF"/>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59" name="Freeform 247"/>
              <p:cNvSpPr>
                <a:spLocks noEditPoints="1"/>
              </p:cNvSpPr>
              <p:nvPr/>
            </p:nvSpPr>
            <p:spPr bwMode="auto">
              <a:xfrm>
                <a:off x="3370" y="3654"/>
                <a:ext cx="623" cy="200"/>
              </a:xfrm>
              <a:custGeom>
                <a:avLst/>
                <a:gdLst>
                  <a:gd name="T0" fmla="*/ 0 w 1134"/>
                  <a:gd name="T1" fmla="*/ 3 h 376"/>
                  <a:gd name="T2" fmla="*/ 0 w 1134"/>
                  <a:gd name="T3" fmla="*/ 3 h 376"/>
                  <a:gd name="T4" fmla="*/ 1134 w 1134"/>
                  <a:gd name="T5" fmla="*/ 3 h 376"/>
                  <a:gd name="T6" fmla="*/ 1134 w 1134"/>
                  <a:gd name="T7" fmla="*/ 376 h 376"/>
                  <a:gd name="T8" fmla="*/ 0 w 1134"/>
                  <a:gd name="T9" fmla="*/ 376 h 376"/>
                  <a:gd name="T10" fmla="*/ 0 w 1134"/>
                  <a:gd name="T11" fmla="*/ 3 h 376"/>
                  <a:gd name="T12" fmla="*/ 0 w 1134"/>
                  <a:gd name="T13" fmla="*/ 0 h 376"/>
                  <a:gd name="T14" fmla="*/ 0 w 1134"/>
                  <a:gd name="T15" fmla="*/ 0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4" h="376">
                    <a:moveTo>
                      <a:pt x="0" y="3"/>
                    </a:moveTo>
                    <a:lnTo>
                      <a:pt x="0" y="3"/>
                    </a:lnTo>
                    <a:lnTo>
                      <a:pt x="1134" y="3"/>
                    </a:lnTo>
                    <a:lnTo>
                      <a:pt x="1134" y="376"/>
                    </a:lnTo>
                    <a:lnTo>
                      <a:pt x="0" y="376"/>
                    </a:lnTo>
                    <a:lnTo>
                      <a:pt x="0" y="3"/>
                    </a:lnTo>
                    <a:close/>
                    <a:moveTo>
                      <a:pt x="0" y="0"/>
                    </a:moveTo>
                    <a:lnTo>
                      <a:pt x="0" y="0"/>
                    </a:lnTo>
                    <a:close/>
                  </a:path>
                </a:pathLst>
              </a:custGeom>
              <a:solidFill>
                <a:schemeClr val="bg1"/>
              </a:solidFill>
              <a:ln w="11113" cap="rnd">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60" name="Freeform 248"/>
              <p:cNvSpPr>
                <a:spLocks noEditPoints="1"/>
              </p:cNvSpPr>
              <p:nvPr/>
            </p:nvSpPr>
            <p:spPr bwMode="auto">
              <a:xfrm>
                <a:off x="3413" y="3721"/>
                <a:ext cx="39" cy="63"/>
              </a:xfrm>
              <a:custGeom>
                <a:avLst/>
                <a:gdLst>
                  <a:gd name="T0" fmla="*/ 15 w 74"/>
                  <a:gd name="T1" fmla="*/ 74 h 117"/>
                  <a:gd name="T2" fmla="*/ 15 w 74"/>
                  <a:gd name="T3" fmla="*/ 74 h 117"/>
                  <a:gd name="T4" fmla="*/ 21 w 74"/>
                  <a:gd name="T5" fmla="*/ 96 h 117"/>
                  <a:gd name="T6" fmla="*/ 39 w 74"/>
                  <a:gd name="T7" fmla="*/ 105 h 117"/>
                  <a:gd name="T8" fmla="*/ 55 w 74"/>
                  <a:gd name="T9" fmla="*/ 97 h 117"/>
                  <a:gd name="T10" fmla="*/ 61 w 74"/>
                  <a:gd name="T11" fmla="*/ 73 h 117"/>
                  <a:gd name="T12" fmla="*/ 55 w 74"/>
                  <a:gd name="T13" fmla="*/ 49 h 117"/>
                  <a:gd name="T14" fmla="*/ 39 w 74"/>
                  <a:gd name="T15" fmla="*/ 42 h 117"/>
                  <a:gd name="T16" fmla="*/ 22 w 74"/>
                  <a:gd name="T17" fmla="*/ 50 h 117"/>
                  <a:gd name="T18" fmla="*/ 15 w 74"/>
                  <a:gd name="T19" fmla="*/ 74 h 117"/>
                  <a:gd name="T20" fmla="*/ 15 w 74"/>
                  <a:gd name="T21" fmla="*/ 74 h 117"/>
                  <a:gd name="T22" fmla="*/ 36 w 74"/>
                  <a:gd name="T23" fmla="*/ 30 h 117"/>
                  <a:gd name="T24" fmla="*/ 36 w 74"/>
                  <a:gd name="T25" fmla="*/ 30 h 117"/>
                  <a:gd name="T26" fmla="*/ 52 w 74"/>
                  <a:gd name="T27" fmla="*/ 34 h 117"/>
                  <a:gd name="T28" fmla="*/ 60 w 74"/>
                  <a:gd name="T29" fmla="*/ 42 h 117"/>
                  <a:gd name="T30" fmla="*/ 60 w 74"/>
                  <a:gd name="T31" fmla="*/ 0 h 117"/>
                  <a:gd name="T32" fmla="*/ 74 w 74"/>
                  <a:gd name="T33" fmla="*/ 0 h 117"/>
                  <a:gd name="T34" fmla="*/ 74 w 74"/>
                  <a:gd name="T35" fmla="*/ 114 h 117"/>
                  <a:gd name="T36" fmla="*/ 61 w 74"/>
                  <a:gd name="T37" fmla="*/ 114 h 117"/>
                  <a:gd name="T38" fmla="*/ 61 w 74"/>
                  <a:gd name="T39" fmla="*/ 103 h 117"/>
                  <a:gd name="T40" fmla="*/ 50 w 74"/>
                  <a:gd name="T41" fmla="*/ 114 h 117"/>
                  <a:gd name="T42" fmla="*/ 34 w 74"/>
                  <a:gd name="T43" fmla="*/ 117 h 117"/>
                  <a:gd name="T44" fmla="*/ 10 w 74"/>
                  <a:gd name="T45" fmla="*/ 106 h 117"/>
                  <a:gd name="T46" fmla="*/ 0 w 74"/>
                  <a:gd name="T47" fmla="*/ 74 h 117"/>
                  <a:gd name="T48" fmla="*/ 9 w 74"/>
                  <a:gd name="T49" fmla="*/ 43 h 117"/>
                  <a:gd name="T50" fmla="*/ 36 w 74"/>
                  <a:gd name="T51" fmla="*/ 30 h 117"/>
                  <a:gd name="T52" fmla="*/ 36 w 74"/>
                  <a:gd name="T53" fmla="*/ 3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4" h="117">
                    <a:moveTo>
                      <a:pt x="15" y="74"/>
                    </a:moveTo>
                    <a:lnTo>
                      <a:pt x="15" y="74"/>
                    </a:lnTo>
                    <a:cubicBezTo>
                      <a:pt x="15" y="83"/>
                      <a:pt x="17" y="90"/>
                      <a:pt x="21" y="96"/>
                    </a:cubicBezTo>
                    <a:cubicBezTo>
                      <a:pt x="24" y="102"/>
                      <a:pt x="30" y="105"/>
                      <a:pt x="39" y="105"/>
                    </a:cubicBezTo>
                    <a:cubicBezTo>
                      <a:pt x="45" y="105"/>
                      <a:pt x="51" y="102"/>
                      <a:pt x="55" y="97"/>
                    </a:cubicBezTo>
                    <a:cubicBezTo>
                      <a:pt x="59" y="91"/>
                      <a:pt x="61" y="83"/>
                      <a:pt x="61" y="73"/>
                    </a:cubicBezTo>
                    <a:cubicBezTo>
                      <a:pt x="61" y="62"/>
                      <a:pt x="59" y="54"/>
                      <a:pt x="55" y="49"/>
                    </a:cubicBezTo>
                    <a:cubicBezTo>
                      <a:pt x="50" y="44"/>
                      <a:pt x="45" y="42"/>
                      <a:pt x="39" y="42"/>
                    </a:cubicBezTo>
                    <a:cubicBezTo>
                      <a:pt x="32" y="42"/>
                      <a:pt x="26" y="45"/>
                      <a:pt x="22" y="50"/>
                    </a:cubicBezTo>
                    <a:cubicBezTo>
                      <a:pt x="17" y="55"/>
                      <a:pt x="15" y="63"/>
                      <a:pt x="15" y="74"/>
                    </a:cubicBezTo>
                    <a:lnTo>
                      <a:pt x="15" y="74"/>
                    </a:lnTo>
                    <a:close/>
                    <a:moveTo>
                      <a:pt x="36" y="30"/>
                    </a:moveTo>
                    <a:lnTo>
                      <a:pt x="36" y="30"/>
                    </a:lnTo>
                    <a:cubicBezTo>
                      <a:pt x="42" y="30"/>
                      <a:pt x="48" y="31"/>
                      <a:pt x="52" y="34"/>
                    </a:cubicBezTo>
                    <a:cubicBezTo>
                      <a:pt x="54" y="35"/>
                      <a:pt x="57" y="38"/>
                      <a:pt x="60" y="42"/>
                    </a:cubicBezTo>
                    <a:lnTo>
                      <a:pt x="60" y="0"/>
                    </a:lnTo>
                    <a:lnTo>
                      <a:pt x="74" y="0"/>
                    </a:lnTo>
                    <a:lnTo>
                      <a:pt x="74" y="114"/>
                    </a:lnTo>
                    <a:lnTo>
                      <a:pt x="61" y="114"/>
                    </a:lnTo>
                    <a:lnTo>
                      <a:pt x="61" y="103"/>
                    </a:lnTo>
                    <a:cubicBezTo>
                      <a:pt x="58" y="108"/>
                      <a:pt x="54" y="112"/>
                      <a:pt x="50" y="114"/>
                    </a:cubicBezTo>
                    <a:cubicBezTo>
                      <a:pt x="45" y="116"/>
                      <a:pt x="40" y="117"/>
                      <a:pt x="34" y="117"/>
                    </a:cubicBezTo>
                    <a:cubicBezTo>
                      <a:pt x="25" y="117"/>
                      <a:pt x="17" y="113"/>
                      <a:pt x="10" y="106"/>
                    </a:cubicBezTo>
                    <a:cubicBezTo>
                      <a:pt x="4" y="98"/>
                      <a:pt x="0" y="87"/>
                      <a:pt x="0" y="74"/>
                    </a:cubicBezTo>
                    <a:cubicBezTo>
                      <a:pt x="0" y="62"/>
                      <a:pt x="3" y="52"/>
                      <a:pt x="9" y="43"/>
                    </a:cubicBezTo>
                    <a:cubicBezTo>
                      <a:pt x="16" y="34"/>
                      <a:pt x="25" y="30"/>
                      <a:pt x="36" y="30"/>
                    </a:cubicBezTo>
                    <a:lnTo>
                      <a:pt x="36" y="3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61" name="Freeform 249"/>
              <p:cNvSpPr>
                <a:spLocks noEditPoints="1"/>
              </p:cNvSpPr>
              <p:nvPr/>
            </p:nvSpPr>
            <p:spPr bwMode="auto">
              <a:xfrm>
                <a:off x="3461" y="3737"/>
                <a:ext cx="42" cy="48"/>
              </a:xfrm>
              <a:custGeom>
                <a:avLst/>
                <a:gdLst>
                  <a:gd name="T0" fmla="*/ 40 w 76"/>
                  <a:gd name="T1" fmla="*/ 0 h 88"/>
                  <a:gd name="T2" fmla="*/ 40 w 76"/>
                  <a:gd name="T3" fmla="*/ 0 h 88"/>
                  <a:gd name="T4" fmla="*/ 57 w 76"/>
                  <a:gd name="T5" fmla="*/ 4 h 88"/>
                  <a:gd name="T6" fmla="*/ 70 w 76"/>
                  <a:gd name="T7" fmla="*/ 15 h 88"/>
                  <a:gd name="T8" fmla="*/ 75 w 76"/>
                  <a:gd name="T9" fmla="*/ 30 h 88"/>
                  <a:gd name="T10" fmla="*/ 76 w 76"/>
                  <a:gd name="T11" fmla="*/ 48 h 88"/>
                  <a:gd name="T12" fmla="*/ 15 w 76"/>
                  <a:gd name="T13" fmla="*/ 48 h 88"/>
                  <a:gd name="T14" fmla="*/ 21 w 76"/>
                  <a:gd name="T15" fmla="*/ 68 h 88"/>
                  <a:gd name="T16" fmla="*/ 39 w 76"/>
                  <a:gd name="T17" fmla="*/ 76 h 88"/>
                  <a:gd name="T18" fmla="*/ 56 w 76"/>
                  <a:gd name="T19" fmla="*/ 69 h 88"/>
                  <a:gd name="T20" fmla="*/ 61 w 76"/>
                  <a:gd name="T21" fmla="*/ 59 h 88"/>
                  <a:gd name="T22" fmla="*/ 75 w 76"/>
                  <a:gd name="T23" fmla="*/ 59 h 88"/>
                  <a:gd name="T24" fmla="*/ 72 w 76"/>
                  <a:gd name="T25" fmla="*/ 69 h 88"/>
                  <a:gd name="T26" fmla="*/ 65 w 76"/>
                  <a:gd name="T27" fmla="*/ 79 h 88"/>
                  <a:gd name="T28" fmla="*/ 49 w 76"/>
                  <a:gd name="T29" fmla="*/ 87 h 88"/>
                  <a:gd name="T30" fmla="*/ 38 w 76"/>
                  <a:gd name="T31" fmla="*/ 88 h 88"/>
                  <a:gd name="T32" fmla="*/ 11 w 76"/>
                  <a:gd name="T33" fmla="*/ 77 h 88"/>
                  <a:gd name="T34" fmla="*/ 0 w 76"/>
                  <a:gd name="T35" fmla="*/ 45 h 88"/>
                  <a:gd name="T36" fmla="*/ 11 w 76"/>
                  <a:gd name="T37" fmla="*/ 13 h 88"/>
                  <a:gd name="T38" fmla="*/ 40 w 76"/>
                  <a:gd name="T39" fmla="*/ 0 h 88"/>
                  <a:gd name="T40" fmla="*/ 40 w 76"/>
                  <a:gd name="T41" fmla="*/ 0 h 88"/>
                  <a:gd name="T42" fmla="*/ 62 w 76"/>
                  <a:gd name="T43" fmla="*/ 37 h 88"/>
                  <a:gd name="T44" fmla="*/ 62 w 76"/>
                  <a:gd name="T45" fmla="*/ 37 h 88"/>
                  <a:gd name="T46" fmla="*/ 58 w 76"/>
                  <a:gd name="T47" fmla="*/ 23 h 88"/>
                  <a:gd name="T48" fmla="*/ 39 w 76"/>
                  <a:gd name="T49" fmla="*/ 12 h 88"/>
                  <a:gd name="T50" fmla="*/ 23 w 76"/>
                  <a:gd name="T51" fmla="*/ 19 h 88"/>
                  <a:gd name="T52" fmla="*/ 16 w 76"/>
                  <a:gd name="T53" fmla="*/ 37 h 88"/>
                  <a:gd name="T54" fmla="*/ 62 w 76"/>
                  <a:gd name="T55" fmla="*/ 37 h 88"/>
                  <a:gd name="T56" fmla="*/ 38 w 76"/>
                  <a:gd name="T57" fmla="*/ 0 h 88"/>
                  <a:gd name="T58" fmla="*/ 38 w 76"/>
                  <a:gd name="T59" fmla="*/ 0 h 88"/>
                  <a:gd name="T60" fmla="*/ 38 w 76"/>
                  <a:gd name="T6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88">
                    <a:moveTo>
                      <a:pt x="40" y="0"/>
                    </a:moveTo>
                    <a:lnTo>
                      <a:pt x="40" y="0"/>
                    </a:lnTo>
                    <a:cubicBezTo>
                      <a:pt x="46" y="0"/>
                      <a:pt x="51" y="2"/>
                      <a:pt x="57" y="4"/>
                    </a:cubicBezTo>
                    <a:cubicBezTo>
                      <a:pt x="62" y="7"/>
                      <a:pt x="67" y="11"/>
                      <a:pt x="70" y="15"/>
                    </a:cubicBezTo>
                    <a:cubicBezTo>
                      <a:pt x="72" y="19"/>
                      <a:pt x="74" y="24"/>
                      <a:pt x="75" y="30"/>
                    </a:cubicBezTo>
                    <a:cubicBezTo>
                      <a:pt x="76" y="34"/>
                      <a:pt x="76" y="40"/>
                      <a:pt x="76" y="48"/>
                    </a:cubicBezTo>
                    <a:lnTo>
                      <a:pt x="15" y="48"/>
                    </a:lnTo>
                    <a:cubicBezTo>
                      <a:pt x="16" y="57"/>
                      <a:pt x="18" y="63"/>
                      <a:pt x="21" y="68"/>
                    </a:cubicBezTo>
                    <a:cubicBezTo>
                      <a:pt x="25" y="74"/>
                      <a:pt x="31" y="76"/>
                      <a:pt x="39" y="76"/>
                    </a:cubicBezTo>
                    <a:cubicBezTo>
                      <a:pt x="46" y="76"/>
                      <a:pt x="52" y="74"/>
                      <a:pt x="56" y="69"/>
                    </a:cubicBezTo>
                    <a:cubicBezTo>
                      <a:pt x="59" y="66"/>
                      <a:pt x="60" y="63"/>
                      <a:pt x="61" y="59"/>
                    </a:cubicBezTo>
                    <a:lnTo>
                      <a:pt x="75" y="59"/>
                    </a:lnTo>
                    <a:cubicBezTo>
                      <a:pt x="75" y="62"/>
                      <a:pt x="74" y="66"/>
                      <a:pt x="72" y="69"/>
                    </a:cubicBezTo>
                    <a:cubicBezTo>
                      <a:pt x="70" y="73"/>
                      <a:pt x="67" y="76"/>
                      <a:pt x="65" y="79"/>
                    </a:cubicBezTo>
                    <a:cubicBezTo>
                      <a:pt x="60" y="83"/>
                      <a:pt x="55" y="85"/>
                      <a:pt x="49" y="87"/>
                    </a:cubicBezTo>
                    <a:cubicBezTo>
                      <a:pt x="46" y="88"/>
                      <a:pt x="42" y="88"/>
                      <a:pt x="38" y="88"/>
                    </a:cubicBezTo>
                    <a:cubicBezTo>
                      <a:pt x="27" y="88"/>
                      <a:pt x="18" y="84"/>
                      <a:pt x="11" y="77"/>
                    </a:cubicBezTo>
                    <a:cubicBezTo>
                      <a:pt x="4" y="69"/>
                      <a:pt x="0" y="59"/>
                      <a:pt x="0" y="45"/>
                    </a:cubicBezTo>
                    <a:cubicBezTo>
                      <a:pt x="0" y="32"/>
                      <a:pt x="4" y="21"/>
                      <a:pt x="11" y="13"/>
                    </a:cubicBezTo>
                    <a:cubicBezTo>
                      <a:pt x="19" y="4"/>
                      <a:pt x="28" y="0"/>
                      <a:pt x="40" y="0"/>
                    </a:cubicBezTo>
                    <a:lnTo>
                      <a:pt x="40" y="0"/>
                    </a:lnTo>
                    <a:close/>
                    <a:moveTo>
                      <a:pt x="62" y="37"/>
                    </a:moveTo>
                    <a:lnTo>
                      <a:pt x="62" y="37"/>
                    </a:lnTo>
                    <a:cubicBezTo>
                      <a:pt x="61" y="31"/>
                      <a:pt x="60" y="26"/>
                      <a:pt x="58" y="23"/>
                    </a:cubicBezTo>
                    <a:cubicBezTo>
                      <a:pt x="54" y="16"/>
                      <a:pt x="48" y="12"/>
                      <a:pt x="39" y="12"/>
                    </a:cubicBezTo>
                    <a:cubicBezTo>
                      <a:pt x="32" y="12"/>
                      <a:pt x="27" y="15"/>
                      <a:pt x="23" y="19"/>
                    </a:cubicBezTo>
                    <a:cubicBezTo>
                      <a:pt x="18" y="24"/>
                      <a:pt x="16" y="30"/>
                      <a:pt x="16" y="37"/>
                    </a:cubicBezTo>
                    <a:lnTo>
                      <a:pt x="62" y="37"/>
                    </a:lnTo>
                    <a:close/>
                    <a:moveTo>
                      <a:pt x="38" y="0"/>
                    </a:moveTo>
                    <a:lnTo>
                      <a:pt x="38" y="0"/>
                    </a:lnTo>
                    <a:lnTo>
                      <a:pt x="38"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62" name="Freeform 250"/>
              <p:cNvSpPr>
                <a:spLocks/>
              </p:cNvSpPr>
              <p:nvPr/>
            </p:nvSpPr>
            <p:spPr bwMode="auto">
              <a:xfrm>
                <a:off x="3508" y="3738"/>
                <a:ext cx="42" cy="44"/>
              </a:xfrm>
              <a:custGeom>
                <a:avLst/>
                <a:gdLst>
                  <a:gd name="T0" fmla="*/ 16 w 77"/>
                  <a:gd name="T1" fmla="*/ 0 h 83"/>
                  <a:gd name="T2" fmla="*/ 16 w 77"/>
                  <a:gd name="T3" fmla="*/ 0 h 83"/>
                  <a:gd name="T4" fmla="*/ 38 w 77"/>
                  <a:gd name="T5" fmla="*/ 68 h 83"/>
                  <a:gd name="T6" fmla="*/ 61 w 77"/>
                  <a:gd name="T7" fmla="*/ 0 h 83"/>
                  <a:gd name="T8" fmla="*/ 77 w 77"/>
                  <a:gd name="T9" fmla="*/ 0 h 83"/>
                  <a:gd name="T10" fmla="*/ 45 w 77"/>
                  <a:gd name="T11" fmla="*/ 83 h 83"/>
                  <a:gd name="T12" fmla="*/ 30 w 77"/>
                  <a:gd name="T13" fmla="*/ 83 h 83"/>
                  <a:gd name="T14" fmla="*/ 0 w 77"/>
                  <a:gd name="T15" fmla="*/ 0 h 83"/>
                  <a:gd name="T16" fmla="*/ 16 w 77"/>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83">
                    <a:moveTo>
                      <a:pt x="16" y="0"/>
                    </a:moveTo>
                    <a:lnTo>
                      <a:pt x="16" y="0"/>
                    </a:lnTo>
                    <a:lnTo>
                      <a:pt x="38" y="68"/>
                    </a:lnTo>
                    <a:lnTo>
                      <a:pt x="61" y="0"/>
                    </a:lnTo>
                    <a:lnTo>
                      <a:pt x="77" y="0"/>
                    </a:lnTo>
                    <a:lnTo>
                      <a:pt x="45" y="83"/>
                    </a:lnTo>
                    <a:lnTo>
                      <a:pt x="30" y="83"/>
                    </a:lnTo>
                    <a:lnTo>
                      <a:pt x="0" y="0"/>
                    </a:lnTo>
                    <a:lnTo>
                      <a:pt x="16"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63" name="Freeform 251"/>
              <p:cNvSpPr>
                <a:spLocks noEditPoints="1"/>
              </p:cNvSpPr>
              <p:nvPr/>
            </p:nvSpPr>
            <p:spPr bwMode="auto">
              <a:xfrm>
                <a:off x="3556" y="3721"/>
                <a:ext cx="8" cy="60"/>
              </a:xfrm>
              <a:custGeom>
                <a:avLst/>
                <a:gdLst>
                  <a:gd name="T0" fmla="*/ 0 w 14"/>
                  <a:gd name="T1" fmla="*/ 31 h 114"/>
                  <a:gd name="T2" fmla="*/ 0 w 14"/>
                  <a:gd name="T3" fmla="*/ 31 h 114"/>
                  <a:gd name="T4" fmla="*/ 14 w 14"/>
                  <a:gd name="T5" fmla="*/ 31 h 114"/>
                  <a:gd name="T6" fmla="*/ 14 w 14"/>
                  <a:gd name="T7" fmla="*/ 114 h 114"/>
                  <a:gd name="T8" fmla="*/ 0 w 14"/>
                  <a:gd name="T9" fmla="*/ 114 h 114"/>
                  <a:gd name="T10" fmla="*/ 0 w 14"/>
                  <a:gd name="T11" fmla="*/ 31 h 114"/>
                  <a:gd name="T12" fmla="*/ 0 w 14"/>
                  <a:gd name="T13" fmla="*/ 0 h 114"/>
                  <a:gd name="T14" fmla="*/ 0 w 14"/>
                  <a:gd name="T15" fmla="*/ 0 h 114"/>
                  <a:gd name="T16" fmla="*/ 14 w 14"/>
                  <a:gd name="T17" fmla="*/ 0 h 114"/>
                  <a:gd name="T18" fmla="*/ 14 w 14"/>
                  <a:gd name="T19" fmla="*/ 16 h 114"/>
                  <a:gd name="T20" fmla="*/ 0 w 14"/>
                  <a:gd name="T21" fmla="*/ 16 h 114"/>
                  <a:gd name="T22" fmla="*/ 0 w 14"/>
                  <a:gd name="T2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14">
                    <a:moveTo>
                      <a:pt x="0" y="31"/>
                    </a:moveTo>
                    <a:lnTo>
                      <a:pt x="0" y="31"/>
                    </a:lnTo>
                    <a:lnTo>
                      <a:pt x="14" y="31"/>
                    </a:lnTo>
                    <a:lnTo>
                      <a:pt x="14" y="114"/>
                    </a:lnTo>
                    <a:lnTo>
                      <a:pt x="0" y="114"/>
                    </a:lnTo>
                    <a:lnTo>
                      <a:pt x="0" y="31"/>
                    </a:lnTo>
                    <a:close/>
                    <a:moveTo>
                      <a:pt x="0" y="0"/>
                    </a:moveTo>
                    <a:lnTo>
                      <a:pt x="0" y="0"/>
                    </a:lnTo>
                    <a:lnTo>
                      <a:pt x="14" y="0"/>
                    </a:lnTo>
                    <a:lnTo>
                      <a:pt x="14" y="16"/>
                    </a:lnTo>
                    <a:lnTo>
                      <a:pt x="0" y="16"/>
                    </a:lnTo>
                    <a:lnTo>
                      <a:pt x="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64" name="Freeform 252"/>
              <p:cNvSpPr>
                <a:spLocks noEditPoints="1"/>
              </p:cNvSpPr>
              <p:nvPr/>
            </p:nvSpPr>
            <p:spPr bwMode="auto">
              <a:xfrm>
                <a:off x="3572" y="3737"/>
                <a:ext cx="39" cy="48"/>
              </a:xfrm>
              <a:custGeom>
                <a:avLst/>
                <a:gdLst>
                  <a:gd name="T0" fmla="*/ 38 w 71"/>
                  <a:gd name="T1" fmla="*/ 0 h 88"/>
                  <a:gd name="T2" fmla="*/ 38 w 71"/>
                  <a:gd name="T3" fmla="*/ 0 h 88"/>
                  <a:gd name="T4" fmla="*/ 61 w 71"/>
                  <a:gd name="T5" fmla="*/ 7 h 88"/>
                  <a:gd name="T6" fmla="*/ 71 w 71"/>
                  <a:gd name="T7" fmla="*/ 30 h 88"/>
                  <a:gd name="T8" fmla="*/ 58 w 71"/>
                  <a:gd name="T9" fmla="*/ 30 h 88"/>
                  <a:gd name="T10" fmla="*/ 52 w 71"/>
                  <a:gd name="T11" fmla="*/ 17 h 88"/>
                  <a:gd name="T12" fmla="*/ 38 w 71"/>
                  <a:gd name="T13" fmla="*/ 12 h 88"/>
                  <a:gd name="T14" fmla="*/ 19 w 71"/>
                  <a:gd name="T15" fmla="*/ 25 h 88"/>
                  <a:gd name="T16" fmla="*/ 15 w 71"/>
                  <a:gd name="T17" fmla="*/ 46 h 88"/>
                  <a:gd name="T18" fmla="*/ 20 w 71"/>
                  <a:gd name="T19" fmla="*/ 67 h 88"/>
                  <a:gd name="T20" fmla="*/ 37 w 71"/>
                  <a:gd name="T21" fmla="*/ 76 h 88"/>
                  <a:gd name="T22" fmla="*/ 51 w 71"/>
                  <a:gd name="T23" fmla="*/ 70 h 88"/>
                  <a:gd name="T24" fmla="*/ 58 w 71"/>
                  <a:gd name="T25" fmla="*/ 56 h 88"/>
                  <a:gd name="T26" fmla="*/ 71 w 71"/>
                  <a:gd name="T27" fmla="*/ 56 h 88"/>
                  <a:gd name="T28" fmla="*/ 60 w 71"/>
                  <a:gd name="T29" fmla="*/ 80 h 88"/>
                  <a:gd name="T30" fmla="*/ 36 w 71"/>
                  <a:gd name="T31" fmla="*/ 88 h 88"/>
                  <a:gd name="T32" fmla="*/ 10 w 71"/>
                  <a:gd name="T33" fmla="*/ 76 h 88"/>
                  <a:gd name="T34" fmla="*/ 0 w 71"/>
                  <a:gd name="T35" fmla="*/ 46 h 88"/>
                  <a:gd name="T36" fmla="*/ 11 w 71"/>
                  <a:gd name="T37" fmla="*/ 12 h 88"/>
                  <a:gd name="T38" fmla="*/ 38 w 71"/>
                  <a:gd name="T39" fmla="*/ 0 h 88"/>
                  <a:gd name="T40" fmla="*/ 38 w 71"/>
                  <a:gd name="T41" fmla="*/ 0 h 88"/>
                  <a:gd name="T42" fmla="*/ 36 w 71"/>
                  <a:gd name="T43" fmla="*/ 0 h 88"/>
                  <a:gd name="T44" fmla="*/ 36 w 71"/>
                  <a:gd name="T45" fmla="*/ 0 h 88"/>
                  <a:gd name="T46" fmla="*/ 36 w 71"/>
                  <a:gd name="T4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88">
                    <a:moveTo>
                      <a:pt x="38" y="0"/>
                    </a:moveTo>
                    <a:lnTo>
                      <a:pt x="38" y="0"/>
                    </a:lnTo>
                    <a:cubicBezTo>
                      <a:pt x="47" y="0"/>
                      <a:pt x="55" y="2"/>
                      <a:pt x="61" y="7"/>
                    </a:cubicBezTo>
                    <a:cubicBezTo>
                      <a:pt x="66" y="11"/>
                      <a:pt x="70" y="19"/>
                      <a:pt x="71" y="30"/>
                    </a:cubicBezTo>
                    <a:lnTo>
                      <a:pt x="58" y="30"/>
                    </a:lnTo>
                    <a:cubicBezTo>
                      <a:pt x="57" y="25"/>
                      <a:pt x="55" y="21"/>
                      <a:pt x="52" y="17"/>
                    </a:cubicBezTo>
                    <a:cubicBezTo>
                      <a:pt x="49" y="14"/>
                      <a:pt x="44" y="12"/>
                      <a:pt x="38" y="12"/>
                    </a:cubicBezTo>
                    <a:cubicBezTo>
                      <a:pt x="29" y="12"/>
                      <a:pt x="22" y="17"/>
                      <a:pt x="19" y="25"/>
                    </a:cubicBezTo>
                    <a:cubicBezTo>
                      <a:pt x="16" y="31"/>
                      <a:pt x="15" y="38"/>
                      <a:pt x="15" y="46"/>
                    </a:cubicBezTo>
                    <a:cubicBezTo>
                      <a:pt x="15" y="54"/>
                      <a:pt x="17" y="61"/>
                      <a:pt x="20" y="67"/>
                    </a:cubicBezTo>
                    <a:cubicBezTo>
                      <a:pt x="24" y="73"/>
                      <a:pt x="29" y="76"/>
                      <a:pt x="37" y="76"/>
                    </a:cubicBezTo>
                    <a:cubicBezTo>
                      <a:pt x="43" y="76"/>
                      <a:pt x="47" y="74"/>
                      <a:pt x="51" y="70"/>
                    </a:cubicBezTo>
                    <a:cubicBezTo>
                      <a:pt x="54" y="67"/>
                      <a:pt x="56" y="62"/>
                      <a:pt x="58" y="56"/>
                    </a:cubicBezTo>
                    <a:lnTo>
                      <a:pt x="71" y="56"/>
                    </a:lnTo>
                    <a:cubicBezTo>
                      <a:pt x="70" y="67"/>
                      <a:pt x="66" y="75"/>
                      <a:pt x="60" y="80"/>
                    </a:cubicBezTo>
                    <a:cubicBezTo>
                      <a:pt x="53" y="85"/>
                      <a:pt x="45" y="88"/>
                      <a:pt x="36" y="88"/>
                    </a:cubicBezTo>
                    <a:cubicBezTo>
                      <a:pt x="25" y="88"/>
                      <a:pt x="16" y="84"/>
                      <a:pt x="10" y="76"/>
                    </a:cubicBezTo>
                    <a:cubicBezTo>
                      <a:pt x="3" y="68"/>
                      <a:pt x="0" y="58"/>
                      <a:pt x="0" y="46"/>
                    </a:cubicBezTo>
                    <a:cubicBezTo>
                      <a:pt x="0" y="31"/>
                      <a:pt x="4" y="20"/>
                      <a:pt x="11" y="12"/>
                    </a:cubicBezTo>
                    <a:cubicBezTo>
                      <a:pt x="18" y="4"/>
                      <a:pt x="27" y="0"/>
                      <a:pt x="38" y="0"/>
                    </a:cubicBezTo>
                    <a:lnTo>
                      <a:pt x="38" y="0"/>
                    </a:lnTo>
                    <a:close/>
                    <a:moveTo>
                      <a:pt x="36" y="0"/>
                    </a:moveTo>
                    <a:lnTo>
                      <a:pt x="36" y="0"/>
                    </a:lnTo>
                    <a:lnTo>
                      <a:pt x="36"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65" name="Freeform 253"/>
              <p:cNvSpPr>
                <a:spLocks noEditPoints="1"/>
              </p:cNvSpPr>
              <p:nvPr/>
            </p:nvSpPr>
            <p:spPr bwMode="auto">
              <a:xfrm>
                <a:off x="3618" y="3737"/>
                <a:ext cx="41" cy="48"/>
              </a:xfrm>
              <a:custGeom>
                <a:avLst/>
                <a:gdLst>
                  <a:gd name="T0" fmla="*/ 39 w 76"/>
                  <a:gd name="T1" fmla="*/ 0 h 88"/>
                  <a:gd name="T2" fmla="*/ 39 w 76"/>
                  <a:gd name="T3" fmla="*/ 0 h 88"/>
                  <a:gd name="T4" fmla="*/ 56 w 76"/>
                  <a:gd name="T5" fmla="*/ 4 h 88"/>
                  <a:gd name="T6" fmla="*/ 69 w 76"/>
                  <a:gd name="T7" fmla="*/ 15 h 88"/>
                  <a:gd name="T8" fmla="*/ 75 w 76"/>
                  <a:gd name="T9" fmla="*/ 30 h 88"/>
                  <a:gd name="T10" fmla="*/ 76 w 76"/>
                  <a:gd name="T11" fmla="*/ 48 h 88"/>
                  <a:gd name="T12" fmla="*/ 15 w 76"/>
                  <a:gd name="T13" fmla="*/ 48 h 88"/>
                  <a:gd name="T14" fmla="*/ 21 w 76"/>
                  <a:gd name="T15" fmla="*/ 68 h 88"/>
                  <a:gd name="T16" fmla="*/ 38 w 76"/>
                  <a:gd name="T17" fmla="*/ 76 h 88"/>
                  <a:gd name="T18" fmla="*/ 56 w 76"/>
                  <a:gd name="T19" fmla="*/ 69 h 88"/>
                  <a:gd name="T20" fmla="*/ 61 w 76"/>
                  <a:gd name="T21" fmla="*/ 59 h 88"/>
                  <a:gd name="T22" fmla="*/ 75 w 76"/>
                  <a:gd name="T23" fmla="*/ 59 h 88"/>
                  <a:gd name="T24" fmla="*/ 71 w 76"/>
                  <a:gd name="T25" fmla="*/ 69 h 88"/>
                  <a:gd name="T26" fmla="*/ 64 w 76"/>
                  <a:gd name="T27" fmla="*/ 79 h 88"/>
                  <a:gd name="T28" fmla="*/ 49 w 76"/>
                  <a:gd name="T29" fmla="*/ 87 h 88"/>
                  <a:gd name="T30" fmla="*/ 37 w 76"/>
                  <a:gd name="T31" fmla="*/ 88 h 88"/>
                  <a:gd name="T32" fmla="*/ 11 w 76"/>
                  <a:gd name="T33" fmla="*/ 77 h 88"/>
                  <a:gd name="T34" fmla="*/ 0 w 76"/>
                  <a:gd name="T35" fmla="*/ 45 h 88"/>
                  <a:gd name="T36" fmla="*/ 11 w 76"/>
                  <a:gd name="T37" fmla="*/ 13 h 88"/>
                  <a:gd name="T38" fmla="*/ 39 w 76"/>
                  <a:gd name="T39" fmla="*/ 0 h 88"/>
                  <a:gd name="T40" fmla="*/ 39 w 76"/>
                  <a:gd name="T41" fmla="*/ 0 h 88"/>
                  <a:gd name="T42" fmla="*/ 62 w 76"/>
                  <a:gd name="T43" fmla="*/ 37 h 88"/>
                  <a:gd name="T44" fmla="*/ 62 w 76"/>
                  <a:gd name="T45" fmla="*/ 37 h 88"/>
                  <a:gd name="T46" fmla="*/ 58 w 76"/>
                  <a:gd name="T47" fmla="*/ 23 h 88"/>
                  <a:gd name="T48" fmla="*/ 38 w 76"/>
                  <a:gd name="T49" fmla="*/ 12 h 88"/>
                  <a:gd name="T50" fmla="*/ 22 w 76"/>
                  <a:gd name="T51" fmla="*/ 19 h 88"/>
                  <a:gd name="T52" fmla="*/ 15 w 76"/>
                  <a:gd name="T53" fmla="*/ 37 h 88"/>
                  <a:gd name="T54" fmla="*/ 62 w 76"/>
                  <a:gd name="T55" fmla="*/ 37 h 88"/>
                  <a:gd name="T56" fmla="*/ 38 w 76"/>
                  <a:gd name="T57" fmla="*/ 0 h 88"/>
                  <a:gd name="T58" fmla="*/ 38 w 76"/>
                  <a:gd name="T59" fmla="*/ 0 h 88"/>
                  <a:gd name="T60" fmla="*/ 38 w 76"/>
                  <a:gd name="T6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88">
                    <a:moveTo>
                      <a:pt x="39" y="0"/>
                    </a:moveTo>
                    <a:lnTo>
                      <a:pt x="39" y="0"/>
                    </a:lnTo>
                    <a:cubicBezTo>
                      <a:pt x="45" y="0"/>
                      <a:pt x="51" y="2"/>
                      <a:pt x="56" y="4"/>
                    </a:cubicBezTo>
                    <a:cubicBezTo>
                      <a:pt x="62" y="7"/>
                      <a:pt x="66" y="11"/>
                      <a:pt x="69" y="15"/>
                    </a:cubicBezTo>
                    <a:cubicBezTo>
                      <a:pt x="72" y="19"/>
                      <a:pt x="74" y="24"/>
                      <a:pt x="75" y="30"/>
                    </a:cubicBezTo>
                    <a:cubicBezTo>
                      <a:pt x="76" y="34"/>
                      <a:pt x="76" y="40"/>
                      <a:pt x="76" y="48"/>
                    </a:cubicBezTo>
                    <a:lnTo>
                      <a:pt x="15" y="48"/>
                    </a:lnTo>
                    <a:cubicBezTo>
                      <a:pt x="15" y="57"/>
                      <a:pt x="17" y="63"/>
                      <a:pt x="21" y="68"/>
                    </a:cubicBezTo>
                    <a:cubicBezTo>
                      <a:pt x="25" y="74"/>
                      <a:pt x="30" y="76"/>
                      <a:pt x="38" y="76"/>
                    </a:cubicBezTo>
                    <a:cubicBezTo>
                      <a:pt x="46" y="76"/>
                      <a:pt x="51" y="74"/>
                      <a:pt x="56" y="69"/>
                    </a:cubicBezTo>
                    <a:cubicBezTo>
                      <a:pt x="58" y="66"/>
                      <a:pt x="60" y="63"/>
                      <a:pt x="61" y="59"/>
                    </a:cubicBezTo>
                    <a:lnTo>
                      <a:pt x="75" y="59"/>
                    </a:lnTo>
                    <a:cubicBezTo>
                      <a:pt x="74" y="62"/>
                      <a:pt x="73" y="66"/>
                      <a:pt x="71" y="69"/>
                    </a:cubicBezTo>
                    <a:cubicBezTo>
                      <a:pt x="69" y="73"/>
                      <a:pt x="67" y="76"/>
                      <a:pt x="64" y="79"/>
                    </a:cubicBezTo>
                    <a:cubicBezTo>
                      <a:pt x="60" y="83"/>
                      <a:pt x="55" y="85"/>
                      <a:pt x="49" y="87"/>
                    </a:cubicBezTo>
                    <a:cubicBezTo>
                      <a:pt x="45" y="88"/>
                      <a:pt x="41" y="88"/>
                      <a:pt x="37" y="88"/>
                    </a:cubicBezTo>
                    <a:cubicBezTo>
                      <a:pt x="27" y="88"/>
                      <a:pt x="18" y="84"/>
                      <a:pt x="11" y="77"/>
                    </a:cubicBezTo>
                    <a:cubicBezTo>
                      <a:pt x="4" y="69"/>
                      <a:pt x="0" y="59"/>
                      <a:pt x="0" y="45"/>
                    </a:cubicBezTo>
                    <a:cubicBezTo>
                      <a:pt x="0" y="32"/>
                      <a:pt x="4" y="21"/>
                      <a:pt x="11" y="13"/>
                    </a:cubicBezTo>
                    <a:cubicBezTo>
                      <a:pt x="18" y="4"/>
                      <a:pt x="28" y="0"/>
                      <a:pt x="39" y="0"/>
                    </a:cubicBezTo>
                    <a:lnTo>
                      <a:pt x="39" y="0"/>
                    </a:lnTo>
                    <a:close/>
                    <a:moveTo>
                      <a:pt x="62" y="37"/>
                    </a:moveTo>
                    <a:lnTo>
                      <a:pt x="62" y="37"/>
                    </a:lnTo>
                    <a:cubicBezTo>
                      <a:pt x="61" y="31"/>
                      <a:pt x="60" y="26"/>
                      <a:pt x="58" y="23"/>
                    </a:cubicBezTo>
                    <a:cubicBezTo>
                      <a:pt x="54" y="16"/>
                      <a:pt x="47" y="12"/>
                      <a:pt x="38" y="12"/>
                    </a:cubicBezTo>
                    <a:cubicBezTo>
                      <a:pt x="32" y="12"/>
                      <a:pt x="27" y="15"/>
                      <a:pt x="22" y="19"/>
                    </a:cubicBezTo>
                    <a:cubicBezTo>
                      <a:pt x="18" y="24"/>
                      <a:pt x="16" y="30"/>
                      <a:pt x="15" y="37"/>
                    </a:cubicBezTo>
                    <a:lnTo>
                      <a:pt x="62" y="37"/>
                    </a:lnTo>
                    <a:close/>
                    <a:moveTo>
                      <a:pt x="38" y="0"/>
                    </a:moveTo>
                    <a:lnTo>
                      <a:pt x="38" y="0"/>
                    </a:lnTo>
                    <a:lnTo>
                      <a:pt x="38"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66" name="Freeform 254"/>
              <p:cNvSpPr>
                <a:spLocks noEditPoints="1"/>
              </p:cNvSpPr>
              <p:nvPr/>
            </p:nvSpPr>
            <p:spPr bwMode="auto">
              <a:xfrm>
                <a:off x="3690" y="3721"/>
                <a:ext cx="41" cy="63"/>
              </a:xfrm>
              <a:custGeom>
                <a:avLst/>
                <a:gdLst>
                  <a:gd name="T0" fmla="*/ 15 w 74"/>
                  <a:gd name="T1" fmla="*/ 74 h 117"/>
                  <a:gd name="T2" fmla="*/ 15 w 74"/>
                  <a:gd name="T3" fmla="*/ 74 h 117"/>
                  <a:gd name="T4" fmla="*/ 21 w 74"/>
                  <a:gd name="T5" fmla="*/ 96 h 117"/>
                  <a:gd name="T6" fmla="*/ 39 w 74"/>
                  <a:gd name="T7" fmla="*/ 105 h 117"/>
                  <a:gd name="T8" fmla="*/ 55 w 74"/>
                  <a:gd name="T9" fmla="*/ 97 h 117"/>
                  <a:gd name="T10" fmla="*/ 61 w 74"/>
                  <a:gd name="T11" fmla="*/ 73 h 117"/>
                  <a:gd name="T12" fmla="*/ 55 w 74"/>
                  <a:gd name="T13" fmla="*/ 49 h 117"/>
                  <a:gd name="T14" fmla="*/ 39 w 74"/>
                  <a:gd name="T15" fmla="*/ 42 h 117"/>
                  <a:gd name="T16" fmla="*/ 22 w 74"/>
                  <a:gd name="T17" fmla="*/ 50 h 117"/>
                  <a:gd name="T18" fmla="*/ 15 w 74"/>
                  <a:gd name="T19" fmla="*/ 74 h 117"/>
                  <a:gd name="T20" fmla="*/ 15 w 74"/>
                  <a:gd name="T21" fmla="*/ 74 h 117"/>
                  <a:gd name="T22" fmla="*/ 36 w 74"/>
                  <a:gd name="T23" fmla="*/ 30 h 117"/>
                  <a:gd name="T24" fmla="*/ 36 w 74"/>
                  <a:gd name="T25" fmla="*/ 30 h 117"/>
                  <a:gd name="T26" fmla="*/ 52 w 74"/>
                  <a:gd name="T27" fmla="*/ 34 h 117"/>
                  <a:gd name="T28" fmla="*/ 60 w 74"/>
                  <a:gd name="T29" fmla="*/ 42 h 117"/>
                  <a:gd name="T30" fmla="*/ 60 w 74"/>
                  <a:gd name="T31" fmla="*/ 0 h 117"/>
                  <a:gd name="T32" fmla="*/ 74 w 74"/>
                  <a:gd name="T33" fmla="*/ 0 h 117"/>
                  <a:gd name="T34" fmla="*/ 74 w 74"/>
                  <a:gd name="T35" fmla="*/ 114 h 117"/>
                  <a:gd name="T36" fmla="*/ 61 w 74"/>
                  <a:gd name="T37" fmla="*/ 114 h 117"/>
                  <a:gd name="T38" fmla="*/ 61 w 74"/>
                  <a:gd name="T39" fmla="*/ 103 h 117"/>
                  <a:gd name="T40" fmla="*/ 50 w 74"/>
                  <a:gd name="T41" fmla="*/ 114 h 117"/>
                  <a:gd name="T42" fmla="*/ 34 w 74"/>
                  <a:gd name="T43" fmla="*/ 117 h 117"/>
                  <a:gd name="T44" fmla="*/ 10 w 74"/>
                  <a:gd name="T45" fmla="*/ 106 h 117"/>
                  <a:gd name="T46" fmla="*/ 0 w 74"/>
                  <a:gd name="T47" fmla="*/ 74 h 117"/>
                  <a:gd name="T48" fmla="*/ 9 w 74"/>
                  <a:gd name="T49" fmla="*/ 43 h 117"/>
                  <a:gd name="T50" fmla="*/ 36 w 74"/>
                  <a:gd name="T51" fmla="*/ 30 h 117"/>
                  <a:gd name="T52" fmla="*/ 36 w 74"/>
                  <a:gd name="T53" fmla="*/ 3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4" h="117">
                    <a:moveTo>
                      <a:pt x="15" y="74"/>
                    </a:moveTo>
                    <a:lnTo>
                      <a:pt x="15" y="74"/>
                    </a:lnTo>
                    <a:cubicBezTo>
                      <a:pt x="15" y="83"/>
                      <a:pt x="17" y="90"/>
                      <a:pt x="21" y="96"/>
                    </a:cubicBezTo>
                    <a:cubicBezTo>
                      <a:pt x="24" y="102"/>
                      <a:pt x="30" y="105"/>
                      <a:pt x="39" y="105"/>
                    </a:cubicBezTo>
                    <a:cubicBezTo>
                      <a:pt x="45" y="105"/>
                      <a:pt x="51" y="102"/>
                      <a:pt x="55" y="97"/>
                    </a:cubicBezTo>
                    <a:cubicBezTo>
                      <a:pt x="59" y="91"/>
                      <a:pt x="61" y="83"/>
                      <a:pt x="61" y="73"/>
                    </a:cubicBezTo>
                    <a:cubicBezTo>
                      <a:pt x="61" y="62"/>
                      <a:pt x="59" y="54"/>
                      <a:pt x="55" y="49"/>
                    </a:cubicBezTo>
                    <a:cubicBezTo>
                      <a:pt x="50" y="44"/>
                      <a:pt x="45" y="42"/>
                      <a:pt x="39" y="42"/>
                    </a:cubicBezTo>
                    <a:cubicBezTo>
                      <a:pt x="32" y="42"/>
                      <a:pt x="26" y="45"/>
                      <a:pt x="22" y="50"/>
                    </a:cubicBezTo>
                    <a:cubicBezTo>
                      <a:pt x="17" y="55"/>
                      <a:pt x="15" y="63"/>
                      <a:pt x="15" y="74"/>
                    </a:cubicBezTo>
                    <a:lnTo>
                      <a:pt x="15" y="74"/>
                    </a:lnTo>
                    <a:close/>
                    <a:moveTo>
                      <a:pt x="36" y="30"/>
                    </a:moveTo>
                    <a:lnTo>
                      <a:pt x="36" y="30"/>
                    </a:lnTo>
                    <a:cubicBezTo>
                      <a:pt x="42" y="30"/>
                      <a:pt x="48" y="31"/>
                      <a:pt x="52" y="34"/>
                    </a:cubicBezTo>
                    <a:cubicBezTo>
                      <a:pt x="54" y="35"/>
                      <a:pt x="57" y="38"/>
                      <a:pt x="60" y="42"/>
                    </a:cubicBezTo>
                    <a:lnTo>
                      <a:pt x="60" y="0"/>
                    </a:lnTo>
                    <a:lnTo>
                      <a:pt x="74" y="0"/>
                    </a:lnTo>
                    <a:lnTo>
                      <a:pt x="74" y="114"/>
                    </a:lnTo>
                    <a:lnTo>
                      <a:pt x="61" y="114"/>
                    </a:lnTo>
                    <a:lnTo>
                      <a:pt x="61" y="103"/>
                    </a:lnTo>
                    <a:cubicBezTo>
                      <a:pt x="58" y="108"/>
                      <a:pt x="54" y="112"/>
                      <a:pt x="50" y="114"/>
                    </a:cubicBezTo>
                    <a:cubicBezTo>
                      <a:pt x="45" y="116"/>
                      <a:pt x="40" y="117"/>
                      <a:pt x="34" y="117"/>
                    </a:cubicBezTo>
                    <a:cubicBezTo>
                      <a:pt x="25" y="117"/>
                      <a:pt x="17" y="113"/>
                      <a:pt x="10" y="106"/>
                    </a:cubicBezTo>
                    <a:cubicBezTo>
                      <a:pt x="4" y="98"/>
                      <a:pt x="0" y="87"/>
                      <a:pt x="0" y="74"/>
                    </a:cubicBezTo>
                    <a:cubicBezTo>
                      <a:pt x="0" y="62"/>
                      <a:pt x="3" y="52"/>
                      <a:pt x="9" y="43"/>
                    </a:cubicBezTo>
                    <a:cubicBezTo>
                      <a:pt x="16" y="34"/>
                      <a:pt x="24" y="30"/>
                      <a:pt x="36" y="30"/>
                    </a:cubicBezTo>
                    <a:lnTo>
                      <a:pt x="36" y="3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67" name="Freeform 255"/>
              <p:cNvSpPr>
                <a:spLocks/>
              </p:cNvSpPr>
              <p:nvPr/>
            </p:nvSpPr>
            <p:spPr bwMode="auto">
              <a:xfrm>
                <a:off x="3741" y="3737"/>
                <a:ext cx="23" cy="45"/>
              </a:xfrm>
              <a:custGeom>
                <a:avLst/>
                <a:gdLst>
                  <a:gd name="T0" fmla="*/ 0 w 41"/>
                  <a:gd name="T1" fmla="*/ 2 h 85"/>
                  <a:gd name="T2" fmla="*/ 0 w 41"/>
                  <a:gd name="T3" fmla="*/ 2 h 85"/>
                  <a:gd name="T4" fmla="*/ 14 w 41"/>
                  <a:gd name="T5" fmla="*/ 2 h 85"/>
                  <a:gd name="T6" fmla="*/ 14 w 41"/>
                  <a:gd name="T7" fmla="*/ 16 h 85"/>
                  <a:gd name="T8" fmla="*/ 22 w 41"/>
                  <a:gd name="T9" fmla="*/ 6 h 85"/>
                  <a:gd name="T10" fmla="*/ 36 w 41"/>
                  <a:gd name="T11" fmla="*/ 0 h 85"/>
                  <a:gd name="T12" fmla="*/ 38 w 41"/>
                  <a:gd name="T13" fmla="*/ 0 h 85"/>
                  <a:gd name="T14" fmla="*/ 41 w 41"/>
                  <a:gd name="T15" fmla="*/ 1 h 85"/>
                  <a:gd name="T16" fmla="*/ 41 w 41"/>
                  <a:gd name="T17" fmla="*/ 15 h 85"/>
                  <a:gd name="T18" fmla="*/ 39 w 41"/>
                  <a:gd name="T19" fmla="*/ 15 h 85"/>
                  <a:gd name="T20" fmla="*/ 36 w 41"/>
                  <a:gd name="T21" fmla="*/ 15 h 85"/>
                  <a:gd name="T22" fmla="*/ 20 w 41"/>
                  <a:gd name="T23" fmla="*/ 22 h 85"/>
                  <a:gd name="T24" fmla="*/ 14 w 41"/>
                  <a:gd name="T25" fmla="*/ 37 h 85"/>
                  <a:gd name="T26" fmla="*/ 14 w 41"/>
                  <a:gd name="T27" fmla="*/ 85 h 85"/>
                  <a:gd name="T28" fmla="*/ 0 w 41"/>
                  <a:gd name="T29" fmla="*/ 85 h 85"/>
                  <a:gd name="T30" fmla="*/ 0 w 41"/>
                  <a:gd name="T31" fmla="*/ 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85">
                    <a:moveTo>
                      <a:pt x="0" y="2"/>
                    </a:moveTo>
                    <a:lnTo>
                      <a:pt x="0" y="2"/>
                    </a:lnTo>
                    <a:lnTo>
                      <a:pt x="14" y="2"/>
                    </a:lnTo>
                    <a:lnTo>
                      <a:pt x="14" y="16"/>
                    </a:lnTo>
                    <a:cubicBezTo>
                      <a:pt x="15" y="14"/>
                      <a:pt x="17" y="10"/>
                      <a:pt x="22" y="6"/>
                    </a:cubicBezTo>
                    <a:cubicBezTo>
                      <a:pt x="26" y="2"/>
                      <a:pt x="31" y="0"/>
                      <a:pt x="36" y="0"/>
                    </a:cubicBezTo>
                    <a:cubicBezTo>
                      <a:pt x="37" y="0"/>
                      <a:pt x="37" y="0"/>
                      <a:pt x="38" y="0"/>
                    </a:cubicBezTo>
                    <a:cubicBezTo>
                      <a:pt x="38" y="0"/>
                      <a:pt x="39" y="0"/>
                      <a:pt x="41" y="1"/>
                    </a:cubicBezTo>
                    <a:lnTo>
                      <a:pt x="41" y="15"/>
                    </a:lnTo>
                    <a:cubicBezTo>
                      <a:pt x="40" y="15"/>
                      <a:pt x="39" y="15"/>
                      <a:pt x="39" y="15"/>
                    </a:cubicBezTo>
                    <a:cubicBezTo>
                      <a:pt x="38" y="15"/>
                      <a:pt x="37" y="15"/>
                      <a:pt x="36" y="15"/>
                    </a:cubicBezTo>
                    <a:cubicBezTo>
                      <a:pt x="29" y="15"/>
                      <a:pt x="24" y="17"/>
                      <a:pt x="20" y="22"/>
                    </a:cubicBezTo>
                    <a:cubicBezTo>
                      <a:pt x="16" y="26"/>
                      <a:pt x="14" y="32"/>
                      <a:pt x="14" y="37"/>
                    </a:cubicBezTo>
                    <a:lnTo>
                      <a:pt x="14" y="85"/>
                    </a:lnTo>
                    <a:lnTo>
                      <a:pt x="0" y="85"/>
                    </a:lnTo>
                    <a:lnTo>
                      <a:pt x="0" y="2"/>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68" name="Freeform 256"/>
              <p:cNvSpPr>
                <a:spLocks noEditPoints="1"/>
              </p:cNvSpPr>
              <p:nvPr/>
            </p:nvSpPr>
            <p:spPr bwMode="auto">
              <a:xfrm>
                <a:off x="3771" y="3721"/>
                <a:ext cx="8" cy="60"/>
              </a:xfrm>
              <a:custGeom>
                <a:avLst/>
                <a:gdLst>
                  <a:gd name="T0" fmla="*/ 0 w 15"/>
                  <a:gd name="T1" fmla="*/ 31 h 114"/>
                  <a:gd name="T2" fmla="*/ 0 w 15"/>
                  <a:gd name="T3" fmla="*/ 31 h 114"/>
                  <a:gd name="T4" fmla="*/ 15 w 15"/>
                  <a:gd name="T5" fmla="*/ 31 h 114"/>
                  <a:gd name="T6" fmla="*/ 15 w 15"/>
                  <a:gd name="T7" fmla="*/ 114 h 114"/>
                  <a:gd name="T8" fmla="*/ 0 w 15"/>
                  <a:gd name="T9" fmla="*/ 114 h 114"/>
                  <a:gd name="T10" fmla="*/ 0 w 15"/>
                  <a:gd name="T11" fmla="*/ 31 h 114"/>
                  <a:gd name="T12" fmla="*/ 0 w 15"/>
                  <a:gd name="T13" fmla="*/ 0 h 114"/>
                  <a:gd name="T14" fmla="*/ 0 w 15"/>
                  <a:gd name="T15" fmla="*/ 0 h 114"/>
                  <a:gd name="T16" fmla="*/ 15 w 15"/>
                  <a:gd name="T17" fmla="*/ 0 h 114"/>
                  <a:gd name="T18" fmla="*/ 15 w 15"/>
                  <a:gd name="T19" fmla="*/ 16 h 114"/>
                  <a:gd name="T20" fmla="*/ 0 w 15"/>
                  <a:gd name="T21" fmla="*/ 16 h 114"/>
                  <a:gd name="T22" fmla="*/ 0 w 15"/>
                  <a:gd name="T2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14">
                    <a:moveTo>
                      <a:pt x="0" y="31"/>
                    </a:moveTo>
                    <a:lnTo>
                      <a:pt x="0" y="31"/>
                    </a:lnTo>
                    <a:lnTo>
                      <a:pt x="15" y="31"/>
                    </a:lnTo>
                    <a:lnTo>
                      <a:pt x="15" y="114"/>
                    </a:lnTo>
                    <a:lnTo>
                      <a:pt x="0" y="114"/>
                    </a:lnTo>
                    <a:lnTo>
                      <a:pt x="0" y="31"/>
                    </a:lnTo>
                    <a:close/>
                    <a:moveTo>
                      <a:pt x="0" y="0"/>
                    </a:moveTo>
                    <a:lnTo>
                      <a:pt x="0" y="0"/>
                    </a:lnTo>
                    <a:lnTo>
                      <a:pt x="15" y="0"/>
                    </a:lnTo>
                    <a:lnTo>
                      <a:pt x="15" y="16"/>
                    </a:lnTo>
                    <a:lnTo>
                      <a:pt x="0" y="16"/>
                    </a:lnTo>
                    <a:lnTo>
                      <a:pt x="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69" name="Freeform 257"/>
              <p:cNvSpPr>
                <a:spLocks/>
              </p:cNvSpPr>
              <p:nvPr/>
            </p:nvSpPr>
            <p:spPr bwMode="auto">
              <a:xfrm>
                <a:off x="3785" y="3738"/>
                <a:ext cx="42" cy="44"/>
              </a:xfrm>
              <a:custGeom>
                <a:avLst/>
                <a:gdLst>
                  <a:gd name="T0" fmla="*/ 16 w 76"/>
                  <a:gd name="T1" fmla="*/ 0 h 83"/>
                  <a:gd name="T2" fmla="*/ 16 w 76"/>
                  <a:gd name="T3" fmla="*/ 0 h 83"/>
                  <a:gd name="T4" fmla="*/ 38 w 76"/>
                  <a:gd name="T5" fmla="*/ 68 h 83"/>
                  <a:gd name="T6" fmla="*/ 61 w 76"/>
                  <a:gd name="T7" fmla="*/ 0 h 83"/>
                  <a:gd name="T8" fmla="*/ 76 w 76"/>
                  <a:gd name="T9" fmla="*/ 0 h 83"/>
                  <a:gd name="T10" fmla="*/ 45 w 76"/>
                  <a:gd name="T11" fmla="*/ 83 h 83"/>
                  <a:gd name="T12" fmla="*/ 30 w 76"/>
                  <a:gd name="T13" fmla="*/ 83 h 83"/>
                  <a:gd name="T14" fmla="*/ 0 w 76"/>
                  <a:gd name="T15" fmla="*/ 0 h 83"/>
                  <a:gd name="T16" fmla="*/ 16 w 76"/>
                  <a:gd name="T1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83">
                    <a:moveTo>
                      <a:pt x="16" y="0"/>
                    </a:moveTo>
                    <a:lnTo>
                      <a:pt x="16" y="0"/>
                    </a:lnTo>
                    <a:lnTo>
                      <a:pt x="38" y="68"/>
                    </a:lnTo>
                    <a:lnTo>
                      <a:pt x="61" y="0"/>
                    </a:lnTo>
                    <a:lnTo>
                      <a:pt x="76" y="0"/>
                    </a:lnTo>
                    <a:lnTo>
                      <a:pt x="45" y="83"/>
                    </a:lnTo>
                    <a:lnTo>
                      <a:pt x="30" y="83"/>
                    </a:lnTo>
                    <a:lnTo>
                      <a:pt x="0" y="0"/>
                    </a:lnTo>
                    <a:lnTo>
                      <a:pt x="16"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70" name="Freeform 258"/>
              <p:cNvSpPr>
                <a:spLocks noEditPoints="1"/>
              </p:cNvSpPr>
              <p:nvPr/>
            </p:nvSpPr>
            <p:spPr bwMode="auto">
              <a:xfrm>
                <a:off x="3832" y="3737"/>
                <a:ext cx="41" cy="48"/>
              </a:xfrm>
              <a:custGeom>
                <a:avLst/>
                <a:gdLst>
                  <a:gd name="T0" fmla="*/ 40 w 76"/>
                  <a:gd name="T1" fmla="*/ 0 h 88"/>
                  <a:gd name="T2" fmla="*/ 40 w 76"/>
                  <a:gd name="T3" fmla="*/ 0 h 88"/>
                  <a:gd name="T4" fmla="*/ 57 w 76"/>
                  <a:gd name="T5" fmla="*/ 4 h 88"/>
                  <a:gd name="T6" fmla="*/ 69 w 76"/>
                  <a:gd name="T7" fmla="*/ 15 h 88"/>
                  <a:gd name="T8" fmla="*/ 75 w 76"/>
                  <a:gd name="T9" fmla="*/ 30 h 88"/>
                  <a:gd name="T10" fmla="*/ 76 w 76"/>
                  <a:gd name="T11" fmla="*/ 48 h 88"/>
                  <a:gd name="T12" fmla="*/ 15 w 76"/>
                  <a:gd name="T13" fmla="*/ 48 h 88"/>
                  <a:gd name="T14" fmla="*/ 21 w 76"/>
                  <a:gd name="T15" fmla="*/ 68 h 88"/>
                  <a:gd name="T16" fmla="*/ 39 w 76"/>
                  <a:gd name="T17" fmla="*/ 76 h 88"/>
                  <a:gd name="T18" fmla="*/ 56 w 76"/>
                  <a:gd name="T19" fmla="*/ 69 h 88"/>
                  <a:gd name="T20" fmla="*/ 61 w 76"/>
                  <a:gd name="T21" fmla="*/ 59 h 88"/>
                  <a:gd name="T22" fmla="*/ 75 w 76"/>
                  <a:gd name="T23" fmla="*/ 59 h 88"/>
                  <a:gd name="T24" fmla="*/ 71 w 76"/>
                  <a:gd name="T25" fmla="*/ 69 h 88"/>
                  <a:gd name="T26" fmla="*/ 65 w 76"/>
                  <a:gd name="T27" fmla="*/ 79 h 88"/>
                  <a:gd name="T28" fmla="*/ 49 w 76"/>
                  <a:gd name="T29" fmla="*/ 87 h 88"/>
                  <a:gd name="T30" fmla="*/ 37 w 76"/>
                  <a:gd name="T31" fmla="*/ 88 h 88"/>
                  <a:gd name="T32" fmla="*/ 11 w 76"/>
                  <a:gd name="T33" fmla="*/ 77 h 88"/>
                  <a:gd name="T34" fmla="*/ 0 w 76"/>
                  <a:gd name="T35" fmla="*/ 45 h 88"/>
                  <a:gd name="T36" fmla="*/ 11 w 76"/>
                  <a:gd name="T37" fmla="*/ 13 h 88"/>
                  <a:gd name="T38" fmla="*/ 40 w 76"/>
                  <a:gd name="T39" fmla="*/ 0 h 88"/>
                  <a:gd name="T40" fmla="*/ 40 w 76"/>
                  <a:gd name="T41" fmla="*/ 0 h 88"/>
                  <a:gd name="T42" fmla="*/ 62 w 76"/>
                  <a:gd name="T43" fmla="*/ 37 h 88"/>
                  <a:gd name="T44" fmla="*/ 62 w 76"/>
                  <a:gd name="T45" fmla="*/ 37 h 88"/>
                  <a:gd name="T46" fmla="*/ 58 w 76"/>
                  <a:gd name="T47" fmla="*/ 23 h 88"/>
                  <a:gd name="T48" fmla="*/ 39 w 76"/>
                  <a:gd name="T49" fmla="*/ 12 h 88"/>
                  <a:gd name="T50" fmla="*/ 23 w 76"/>
                  <a:gd name="T51" fmla="*/ 19 h 88"/>
                  <a:gd name="T52" fmla="*/ 16 w 76"/>
                  <a:gd name="T53" fmla="*/ 37 h 88"/>
                  <a:gd name="T54" fmla="*/ 62 w 76"/>
                  <a:gd name="T55" fmla="*/ 37 h 88"/>
                  <a:gd name="T56" fmla="*/ 38 w 76"/>
                  <a:gd name="T57" fmla="*/ 0 h 88"/>
                  <a:gd name="T58" fmla="*/ 38 w 76"/>
                  <a:gd name="T59" fmla="*/ 0 h 88"/>
                  <a:gd name="T60" fmla="*/ 38 w 76"/>
                  <a:gd name="T6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88">
                    <a:moveTo>
                      <a:pt x="40" y="0"/>
                    </a:moveTo>
                    <a:lnTo>
                      <a:pt x="40" y="0"/>
                    </a:lnTo>
                    <a:cubicBezTo>
                      <a:pt x="45" y="0"/>
                      <a:pt x="51" y="2"/>
                      <a:pt x="57" y="4"/>
                    </a:cubicBezTo>
                    <a:cubicBezTo>
                      <a:pt x="62" y="7"/>
                      <a:pt x="66" y="11"/>
                      <a:pt x="69" y="15"/>
                    </a:cubicBezTo>
                    <a:cubicBezTo>
                      <a:pt x="72" y="19"/>
                      <a:pt x="74" y="24"/>
                      <a:pt x="75" y="30"/>
                    </a:cubicBezTo>
                    <a:cubicBezTo>
                      <a:pt x="76" y="34"/>
                      <a:pt x="76" y="40"/>
                      <a:pt x="76" y="48"/>
                    </a:cubicBezTo>
                    <a:lnTo>
                      <a:pt x="15" y="48"/>
                    </a:lnTo>
                    <a:cubicBezTo>
                      <a:pt x="15" y="57"/>
                      <a:pt x="17" y="63"/>
                      <a:pt x="21" y="68"/>
                    </a:cubicBezTo>
                    <a:cubicBezTo>
                      <a:pt x="25" y="74"/>
                      <a:pt x="31" y="76"/>
                      <a:pt x="39" y="76"/>
                    </a:cubicBezTo>
                    <a:cubicBezTo>
                      <a:pt x="46" y="76"/>
                      <a:pt x="52" y="74"/>
                      <a:pt x="56" y="69"/>
                    </a:cubicBezTo>
                    <a:cubicBezTo>
                      <a:pt x="58" y="66"/>
                      <a:pt x="60" y="63"/>
                      <a:pt x="61" y="59"/>
                    </a:cubicBezTo>
                    <a:lnTo>
                      <a:pt x="75" y="59"/>
                    </a:lnTo>
                    <a:cubicBezTo>
                      <a:pt x="75" y="62"/>
                      <a:pt x="73" y="66"/>
                      <a:pt x="71" y="69"/>
                    </a:cubicBezTo>
                    <a:cubicBezTo>
                      <a:pt x="69" y="73"/>
                      <a:pt x="67" y="76"/>
                      <a:pt x="65" y="79"/>
                    </a:cubicBezTo>
                    <a:cubicBezTo>
                      <a:pt x="60" y="83"/>
                      <a:pt x="55" y="85"/>
                      <a:pt x="49" y="87"/>
                    </a:cubicBezTo>
                    <a:cubicBezTo>
                      <a:pt x="45" y="88"/>
                      <a:pt x="42" y="88"/>
                      <a:pt x="37" y="88"/>
                    </a:cubicBezTo>
                    <a:cubicBezTo>
                      <a:pt x="27" y="88"/>
                      <a:pt x="18" y="84"/>
                      <a:pt x="11" y="77"/>
                    </a:cubicBezTo>
                    <a:cubicBezTo>
                      <a:pt x="4" y="69"/>
                      <a:pt x="0" y="59"/>
                      <a:pt x="0" y="45"/>
                    </a:cubicBezTo>
                    <a:cubicBezTo>
                      <a:pt x="0" y="32"/>
                      <a:pt x="4" y="21"/>
                      <a:pt x="11" y="13"/>
                    </a:cubicBezTo>
                    <a:cubicBezTo>
                      <a:pt x="18" y="4"/>
                      <a:pt x="28" y="0"/>
                      <a:pt x="40" y="0"/>
                    </a:cubicBezTo>
                    <a:lnTo>
                      <a:pt x="40" y="0"/>
                    </a:lnTo>
                    <a:close/>
                    <a:moveTo>
                      <a:pt x="62" y="37"/>
                    </a:moveTo>
                    <a:lnTo>
                      <a:pt x="62" y="37"/>
                    </a:lnTo>
                    <a:cubicBezTo>
                      <a:pt x="61" y="31"/>
                      <a:pt x="60" y="26"/>
                      <a:pt x="58" y="23"/>
                    </a:cubicBezTo>
                    <a:cubicBezTo>
                      <a:pt x="54" y="16"/>
                      <a:pt x="48" y="12"/>
                      <a:pt x="39" y="12"/>
                    </a:cubicBezTo>
                    <a:cubicBezTo>
                      <a:pt x="32" y="12"/>
                      <a:pt x="27" y="15"/>
                      <a:pt x="23" y="19"/>
                    </a:cubicBezTo>
                    <a:cubicBezTo>
                      <a:pt x="18" y="24"/>
                      <a:pt x="16" y="30"/>
                      <a:pt x="16" y="37"/>
                    </a:cubicBezTo>
                    <a:lnTo>
                      <a:pt x="62" y="37"/>
                    </a:lnTo>
                    <a:close/>
                    <a:moveTo>
                      <a:pt x="38" y="0"/>
                    </a:moveTo>
                    <a:lnTo>
                      <a:pt x="38" y="0"/>
                    </a:lnTo>
                    <a:lnTo>
                      <a:pt x="38"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71" name="Freeform 259"/>
              <p:cNvSpPr>
                <a:spLocks/>
              </p:cNvSpPr>
              <p:nvPr/>
            </p:nvSpPr>
            <p:spPr bwMode="auto">
              <a:xfrm>
                <a:off x="3883" y="3737"/>
                <a:ext cx="23" cy="45"/>
              </a:xfrm>
              <a:custGeom>
                <a:avLst/>
                <a:gdLst>
                  <a:gd name="T0" fmla="*/ 0 w 41"/>
                  <a:gd name="T1" fmla="*/ 2 h 85"/>
                  <a:gd name="T2" fmla="*/ 0 w 41"/>
                  <a:gd name="T3" fmla="*/ 2 h 85"/>
                  <a:gd name="T4" fmla="*/ 14 w 41"/>
                  <a:gd name="T5" fmla="*/ 2 h 85"/>
                  <a:gd name="T6" fmla="*/ 14 w 41"/>
                  <a:gd name="T7" fmla="*/ 16 h 85"/>
                  <a:gd name="T8" fmla="*/ 22 w 41"/>
                  <a:gd name="T9" fmla="*/ 6 h 85"/>
                  <a:gd name="T10" fmla="*/ 36 w 41"/>
                  <a:gd name="T11" fmla="*/ 0 h 85"/>
                  <a:gd name="T12" fmla="*/ 38 w 41"/>
                  <a:gd name="T13" fmla="*/ 0 h 85"/>
                  <a:gd name="T14" fmla="*/ 41 w 41"/>
                  <a:gd name="T15" fmla="*/ 1 h 85"/>
                  <a:gd name="T16" fmla="*/ 41 w 41"/>
                  <a:gd name="T17" fmla="*/ 15 h 85"/>
                  <a:gd name="T18" fmla="*/ 38 w 41"/>
                  <a:gd name="T19" fmla="*/ 15 h 85"/>
                  <a:gd name="T20" fmla="*/ 36 w 41"/>
                  <a:gd name="T21" fmla="*/ 15 h 85"/>
                  <a:gd name="T22" fmla="*/ 20 w 41"/>
                  <a:gd name="T23" fmla="*/ 22 h 85"/>
                  <a:gd name="T24" fmla="*/ 14 w 41"/>
                  <a:gd name="T25" fmla="*/ 37 h 85"/>
                  <a:gd name="T26" fmla="*/ 14 w 41"/>
                  <a:gd name="T27" fmla="*/ 85 h 85"/>
                  <a:gd name="T28" fmla="*/ 0 w 41"/>
                  <a:gd name="T29" fmla="*/ 85 h 85"/>
                  <a:gd name="T30" fmla="*/ 0 w 41"/>
                  <a:gd name="T31" fmla="*/ 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85">
                    <a:moveTo>
                      <a:pt x="0" y="2"/>
                    </a:moveTo>
                    <a:lnTo>
                      <a:pt x="0" y="2"/>
                    </a:lnTo>
                    <a:lnTo>
                      <a:pt x="14" y="2"/>
                    </a:lnTo>
                    <a:lnTo>
                      <a:pt x="14" y="16"/>
                    </a:lnTo>
                    <a:cubicBezTo>
                      <a:pt x="15" y="14"/>
                      <a:pt x="17" y="10"/>
                      <a:pt x="22" y="6"/>
                    </a:cubicBezTo>
                    <a:cubicBezTo>
                      <a:pt x="26" y="2"/>
                      <a:pt x="31" y="0"/>
                      <a:pt x="36" y="0"/>
                    </a:cubicBezTo>
                    <a:cubicBezTo>
                      <a:pt x="36" y="0"/>
                      <a:pt x="37" y="0"/>
                      <a:pt x="38" y="0"/>
                    </a:cubicBezTo>
                    <a:cubicBezTo>
                      <a:pt x="38" y="0"/>
                      <a:pt x="39" y="0"/>
                      <a:pt x="41" y="1"/>
                    </a:cubicBezTo>
                    <a:lnTo>
                      <a:pt x="41" y="15"/>
                    </a:lnTo>
                    <a:cubicBezTo>
                      <a:pt x="40" y="15"/>
                      <a:pt x="39" y="15"/>
                      <a:pt x="38" y="15"/>
                    </a:cubicBezTo>
                    <a:cubicBezTo>
                      <a:pt x="38" y="15"/>
                      <a:pt x="37" y="15"/>
                      <a:pt x="36" y="15"/>
                    </a:cubicBezTo>
                    <a:cubicBezTo>
                      <a:pt x="29" y="15"/>
                      <a:pt x="24" y="17"/>
                      <a:pt x="20" y="22"/>
                    </a:cubicBezTo>
                    <a:cubicBezTo>
                      <a:pt x="16" y="26"/>
                      <a:pt x="14" y="32"/>
                      <a:pt x="14" y="37"/>
                    </a:cubicBezTo>
                    <a:lnTo>
                      <a:pt x="14" y="85"/>
                    </a:lnTo>
                    <a:lnTo>
                      <a:pt x="0" y="85"/>
                    </a:lnTo>
                    <a:lnTo>
                      <a:pt x="0" y="2"/>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72" name="Freeform 260"/>
              <p:cNvSpPr>
                <a:spLocks noEditPoints="1"/>
              </p:cNvSpPr>
              <p:nvPr/>
            </p:nvSpPr>
            <p:spPr bwMode="auto">
              <a:xfrm>
                <a:off x="3909" y="3737"/>
                <a:ext cx="38" cy="48"/>
              </a:xfrm>
              <a:custGeom>
                <a:avLst/>
                <a:gdLst>
                  <a:gd name="T0" fmla="*/ 14 w 69"/>
                  <a:gd name="T1" fmla="*/ 59 h 88"/>
                  <a:gd name="T2" fmla="*/ 14 w 69"/>
                  <a:gd name="T3" fmla="*/ 59 h 88"/>
                  <a:gd name="T4" fmla="*/ 17 w 69"/>
                  <a:gd name="T5" fmla="*/ 70 h 88"/>
                  <a:gd name="T6" fmla="*/ 35 w 69"/>
                  <a:gd name="T7" fmla="*/ 77 h 88"/>
                  <a:gd name="T8" fmla="*/ 49 w 69"/>
                  <a:gd name="T9" fmla="*/ 73 h 88"/>
                  <a:gd name="T10" fmla="*/ 55 w 69"/>
                  <a:gd name="T11" fmla="*/ 63 h 88"/>
                  <a:gd name="T12" fmla="*/ 50 w 69"/>
                  <a:gd name="T13" fmla="*/ 55 h 88"/>
                  <a:gd name="T14" fmla="*/ 38 w 69"/>
                  <a:gd name="T15" fmla="*/ 51 h 88"/>
                  <a:gd name="T16" fmla="*/ 27 w 69"/>
                  <a:gd name="T17" fmla="*/ 48 h 88"/>
                  <a:gd name="T18" fmla="*/ 11 w 69"/>
                  <a:gd name="T19" fmla="*/ 42 h 88"/>
                  <a:gd name="T20" fmla="*/ 2 w 69"/>
                  <a:gd name="T21" fmla="*/ 26 h 88"/>
                  <a:gd name="T22" fmla="*/ 11 w 69"/>
                  <a:gd name="T23" fmla="*/ 7 h 88"/>
                  <a:gd name="T24" fmla="*/ 34 w 69"/>
                  <a:gd name="T25" fmla="*/ 0 h 88"/>
                  <a:gd name="T26" fmla="*/ 61 w 69"/>
                  <a:gd name="T27" fmla="*/ 11 h 88"/>
                  <a:gd name="T28" fmla="*/ 66 w 69"/>
                  <a:gd name="T29" fmla="*/ 26 h 88"/>
                  <a:gd name="T30" fmla="*/ 53 w 69"/>
                  <a:gd name="T31" fmla="*/ 26 h 88"/>
                  <a:gd name="T32" fmla="*/ 49 w 69"/>
                  <a:gd name="T33" fmla="*/ 17 h 88"/>
                  <a:gd name="T34" fmla="*/ 33 w 69"/>
                  <a:gd name="T35" fmla="*/ 12 h 88"/>
                  <a:gd name="T36" fmla="*/ 21 w 69"/>
                  <a:gd name="T37" fmla="*/ 15 h 88"/>
                  <a:gd name="T38" fmla="*/ 17 w 69"/>
                  <a:gd name="T39" fmla="*/ 23 h 88"/>
                  <a:gd name="T40" fmla="*/ 22 w 69"/>
                  <a:gd name="T41" fmla="*/ 32 h 88"/>
                  <a:gd name="T42" fmla="*/ 31 w 69"/>
                  <a:gd name="T43" fmla="*/ 35 h 88"/>
                  <a:gd name="T44" fmla="*/ 40 w 69"/>
                  <a:gd name="T45" fmla="*/ 37 h 88"/>
                  <a:gd name="T46" fmla="*/ 61 w 69"/>
                  <a:gd name="T47" fmla="*/ 44 h 88"/>
                  <a:gd name="T48" fmla="*/ 69 w 69"/>
                  <a:gd name="T49" fmla="*/ 61 h 88"/>
                  <a:gd name="T50" fmla="*/ 60 w 69"/>
                  <a:gd name="T51" fmla="*/ 80 h 88"/>
                  <a:gd name="T52" fmla="*/ 35 w 69"/>
                  <a:gd name="T53" fmla="*/ 88 h 88"/>
                  <a:gd name="T54" fmla="*/ 8 w 69"/>
                  <a:gd name="T55" fmla="*/ 80 h 88"/>
                  <a:gd name="T56" fmla="*/ 0 w 69"/>
                  <a:gd name="T57" fmla="*/ 59 h 88"/>
                  <a:gd name="T58" fmla="*/ 14 w 69"/>
                  <a:gd name="T59" fmla="*/ 59 h 88"/>
                  <a:gd name="T60" fmla="*/ 34 w 69"/>
                  <a:gd name="T61" fmla="*/ 0 h 88"/>
                  <a:gd name="T62" fmla="*/ 34 w 69"/>
                  <a:gd name="T63" fmla="*/ 0 h 88"/>
                  <a:gd name="T64" fmla="*/ 34 w 69"/>
                  <a:gd name="T65"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88">
                    <a:moveTo>
                      <a:pt x="14" y="59"/>
                    </a:moveTo>
                    <a:lnTo>
                      <a:pt x="14" y="59"/>
                    </a:lnTo>
                    <a:cubicBezTo>
                      <a:pt x="14" y="64"/>
                      <a:pt x="15" y="67"/>
                      <a:pt x="17" y="70"/>
                    </a:cubicBezTo>
                    <a:cubicBezTo>
                      <a:pt x="21" y="74"/>
                      <a:pt x="27" y="77"/>
                      <a:pt x="35" y="77"/>
                    </a:cubicBezTo>
                    <a:cubicBezTo>
                      <a:pt x="40" y="77"/>
                      <a:pt x="45" y="75"/>
                      <a:pt x="49" y="73"/>
                    </a:cubicBezTo>
                    <a:cubicBezTo>
                      <a:pt x="53" y="71"/>
                      <a:pt x="55" y="68"/>
                      <a:pt x="55" y="63"/>
                    </a:cubicBezTo>
                    <a:cubicBezTo>
                      <a:pt x="55" y="59"/>
                      <a:pt x="53" y="57"/>
                      <a:pt x="50" y="55"/>
                    </a:cubicBezTo>
                    <a:cubicBezTo>
                      <a:pt x="48" y="54"/>
                      <a:pt x="44" y="52"/>
                      <a:pt x="38" y="51"/>
                    </a:cubicBezTo>
                    <a:lnTo>
                      <a:pt x="27" y="48"/>
                    </a:lnTo>
                    <a:cubicBezTo>
                      <a:pt x="20" y="46"/>
                      <a:pt x="15" y="44"/>
                      <a:pt x="11" y="42"/>
                    </a:cubicBezTo>
                    <a:cubicBezTo>
                      <a:pt x="5" y="38"/>
                      <a:pt x="2" y="33"/>
                      <a:pt x="2" y="26"/>
                    </a:cubicBezTo>
                    <a:cubicBezTo>
                      <a:pt x="2" y="18"/>
                      <a:pt x="5" y="12"/>
                      <a:pt x="11" y="7"/>
                    </a:cubicBezTo>
                    <a:cubicBezTo>
                      <a:pt x="17" y="2"/>
                      <a:pt x="24" y="0"/>
                      <a:pt x="34" y="0"/>
                    </a:cubicBezTo>
                    <a:cubicBezTo>
                      <a:pt x="46" y="0"/>
                      <a:pt x="55" y="4"/>
                      <a:pt x="61" y="11"/>
                    </a:cubicBezTo>
                    <a:cubicBezTo>
                      <a:pt x="64" y="16"/>
                      <a:pt x="66" y="21"/>
                      <a:pt x="66" y="26"/>
                    </a:cubicBezTo>
                    <a:lnTo>
                      <a:pt x="53" y="26"/>
                    </a:lnTo>
                    <a:cubicBezTo>
                      <a:pt x="52" y="23"/>
                      <a:pt x="51" y="20"/>
                      <a:pt x="49" y="17"/>
                    </a:cubicBezTo>
                    <a:cubicBezTo>
                      <a:pt x="46" y="14"/>
                      <a:pt x="41" y="12"/>
                      <a:pt x="33" y="12"/>
                    </a:cubicBezTo>
                    <a:cubicBezTo>
                      <a:pt x="27" y="12"/>
                      <a:pt x="23" y="13"/>
                      <a:pt x="21" y="15"/>
                    </a:cubicBezTo>
                    <a:cubicBezTo>
                      <a:pt x="18" y="17"/>
                      <a:pt x="17" y="20"/>
                      <a:pt x="17" y="23"/>
                    </a:cubicBezTo>
                    <a:cubicBezTo>
                      <a:pt x="17" y="27"/>
                      <a:pt x="18" y="29"/>
                      <a:pt x="22" y="32"/>
                    </a:cubicBezTo>
                    <a:cubicBezTo>
                      <a:pt x="24" y="33"/>
                      <a:pt x="27" y="34"/>
                      <a:pt x="31" y="35"/>
                    </a:cubicBezTo>
                    <a:lnTo>
                      <a:pt x="40" y="37"/>
                    </a:lnTo>
                    <a:cubicBezTo>
                      <a:pt x="50" y="40"/>
                      <a:pt x="57" y="42"/>
                      <a:pt x="61" y="44"/>
                    </a:cubicBezTo>
                    <a:cubicBezTo>
                      <a:pt x="66" y="48"/>
                      <a:pt x="69" y="54"/>
                      <a:pt x="69" y="61"/>
                    </a:cubicBezTo>
                    <a:cubicBezTo>
                      <a:pt x="69" y="69"/>
                      <a:pt x="66" y="75"/>
                      <a:pt x="60" y="80"/>
                    </a:cubicBezTo>
                    <a:cubicBezTo>
                      <a:pt x="55" y="86"/>
                      <a:pt x="46" y="88"/>
                      <a:pt x="35" y="88"/>
                    </a:cubicBezTo>
                    <a:cubicBezTo>
                      <a:pt x="22" y="88"/>
                      <a:pt x="13" y="86"/>
                      <a:pt x="8" y="80"/>
                    </a:cubicBezTo>
                    <a:cubicBezTo>
                      <a:pt x="3" y="74"/>
                      <a:pt x="0" y="67"/>
                      <a:pt x="0" y="59"/>
                    </a:cubicBezTo>
                    <a:lnTo>
                      <a:pt x="14" y="59"/>
                    </a:lnTo>
                    <a:close/>
                    <a:moveTo>
                      <a:pt x="34" y="0"/>
                    </a:moveTo>
                    <a:lnTo>
                      <a:pt x="34" y="0"/>
                    </a:lnTo>
                    <a:lnTo>
                      <a:pt x="34"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73" name="Freeform 266"/>
              <p:cNvSpPr>
                <a:spLocks noEditPoints="1"/>
              </p:cNvSpPr>
              <p:nvPr/>
            </p:nvSpPr>
            <p:spPr bwMode="auto">
              <a:xfrm>
                <a:off x="1299" y="1642"/>
                <a:ext cx="621" cy="202"/>
              </a:xfrm>
              <a:custGeom>
                <a:avLst/>
                <a:gdLst>
                  <a:gd name="T0" fmla="*/ 0 w 1134"/>
                  <a:gd name="T1" fmla="*/ 0 h 378"/>
                  <a:gd name="T2" fmla="*/ 0 w 1134"/>
                  <a:gd name="T3" fmla="*/ 0 h 378"/>
                  <a:gd name="T4" fmla="*/ 1134 w 1134"/>
                  <a:gd name="T5" fmla="*/ 0 h 378"/>
                  <a:gd name="T6" fmla="*/ 1134 w 1134"/>
                  <a:gd name="T7" fmla="*/ 378 h 378"/>
                  <a:gd name="T8" fmla="*/ 0 w 1134"/>
                  <a:gd name="T9" fmla="*/ 378 h 378"/>
                  <a:gd name="T10" fmla="*/ 0 w 1134"/>
                  <a:gd name="T11" fmla="*/ 0 h 378"/>
                  <a:gd name="T12" fmla="*/ 0 w 1134"/>
                  <a:gd name="T13" fmla="*/ 0 h 378"/>
                  <a:gd name="T14" fmla="*/ 0 w 1134"/>
                  <a:gd name="T15" fmla="*/ 0 h 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4" h="378">
                    <a:moveTo>
                      <a:pt x="0" y="0"/>
                    </a:moveTo>
                    <a:lnTo>
                      <a:pt x="0" y="0"/>
                    </a:lnTo>
                    <a:lnTo>
                      <a:pt x="1134" y="0"/>
                    </a:lnTo>
                    <a:lnTo>
                      <a:pt x="1134" y="378"/>
                    </a:lnTo>
                    <a:lnTo>
                      <a:pt x="0" y="378"/>
                    </a:lnTo>
                    <a:lnTo>
                      <a:pt x="0" y="0"/>
                    </a:lnTo>
                    <a:close/>
                    <a:moveTo>
                      <a:pt x="0" y="0"/>
                    </a:moveTo>
                    <a:lnTo>
                      <a:pt x="0" y="0"/>
                    </a:lnTo>
                    <a:close/>
                  </a:path>
                </a:pathLst>
              </a:custGeom>
              <a:solidFill>
                <a:srgbClr val="00B05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74" name="Freeform 267"/>
              <p:cNvSpPr>
                <a:spLocks noEditPoints="1"/>
              </p:cNvSpPr>
              <p:nvPr/>
            </p:nvSpPr>
            <p:spPr bwMode="auto">
              <a:xfrm>
                <a:off x="1296" y="1642"/>
                <a:ext cx="629" cy="205"/>
              </a:xfrm>
              <a:custGeom>
                <a:avLst/>
                <a:gdLst>
                  <a:gd name="T0" fmla="*/ 0 w 1146"/>
                  <a:gd name="T1" fmla="*/ 9 h 383"/>
                  <a:gd name="T2" fmla="*/ 0 w 1146"/>
                  <a:gd name="T3" fmla="*/ 9 h 383"/>
                  <a:gd name="T4" fmla="*/ 1146 w 1146"/>
                  <a:gd name="T5" fmla="*/ 9 h 383"/>
                  <a:gd name="T6" fmla="*/ 1146 w 1146"/>
                  <a:gd name="T7" fmla="*/ 383 h 383"/>
                  <a:gd name="T8" fmla="*/ 0 w 1146"/>
                  <a:gd name="T9" fmla="*/ 383 h 383"/>
                  <a:gd name="T10" fmla="*/ 0 w 1146"/>
                  <a:gd name="T11" fmla="*/ 9 h 383"/>
                  <a:gd name="T12" fmla="*/ 0 w 1146"/>
                  <a:gd name="T13" fmla="*/ 0 h 383"/>
                  <a:gd name="T14" fmla="*/ 0 w 1146"/>
                  <a:gd name="T15" fmla="*/ 0 h 3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6" h="383">
                    <a:moveTo>
                      <a:pt x="0" y="9"/>
                    </a:moveTo>
                    <a:lnTo>
                      <a:pt x="0" y="9"/>
                    </a:lnTo>
                    <a:lnTo>
                      <a:pt x="1146" y="9"/>
                    </a:lnTo>
                    <a:lnTo>
                      <a:pt x="1146" y="383"/>
                    </a:lnTo>
                    <a:lnTo>
                      <a:pt x="0" y="383"/>
                    </a:lnTo>
                    <a:lnTo>
                      <a:pt x="0" y="9"/>
                    </a:lnTo>
                    <a:close/>
                    <a:moveTo>
                      <a:pt x="0" y="0"/>
                    </a:moveTo>
                    <a:lnTo>
                      <a:pt x="0" y="0"/>
                    </a:lnTo>
                    <a:close/>
                  </a:path>
                </a:pathLst>
              </a:custGeom>
              <a:solidFill>
                <a:srgbClr val="0070C0"/>
              </a:solidFill>
              <a:ln w="11113" cap="rnd">
                <a:solidFill>
                  <a:srgbClr val="000000"/>
                </a:solidFill>
                <a:prstDash val="solid"/>
                <a:round/>
                <a:headEnd/>
                <a:tailEnd/>
              </a:ln>
            </p:spPr>
            <p:txBody>
              <a:bodyPr lIns="68580" tIns="34290" rIns="68580" bIns="34290"/>
              <a:lstStyle/>
              <a:p>
                <a:pPr>
                  <a:defRPr/>
                </a:pPr>
                <a:endParaRPr lang="en-US" sz="1350">
                  <a:solidFill>
                    <a:prstClr val="white"/>
                  </a:solidFill>
                  <a:latin typeface="Calibri" panose="020F0502020204030204"/>
                </a:endParaRPr>
              </a:p>
            </p:txBody>
          </p:sp>
          <p:sp>
            <p:nvSpPr>
              <p:cNvPr id="75" name="Freeform 268"/>
              <p:cNvSpPr>
                <a:spLocks noEditPoints="1"/>
              </p:cNvSpPr>
              <p:nvPr/>
            </p:nvSpPr>
            <p:spPr bwMode="auto">
              <a:xfrm>
                <a:off x="1514" y="1710"/>
                <a:ext cx="53" cy="62"/>
              </a:xfrm>
              <a:custGeom>
                <a:avLst/>
                <a:gdLst>
                  <a:gd name="T0" fmla="*/ 43 w 94"/>
                  <a:gd name="T1" fmla="*/ 101 h 114"/>
                  <a:gd name="T2" fmla="*/ 43 w 94"/>
                  <a:gd name="T3" fmla="*/ 101 h 114"/>
                  <a:gd name="T4" fmla="*/ 56 w 94"/>
                  <a:gd name="T5" fmla="*/ 99 h 114"/>
                  <a:gd name="T6" fmla="*/ 71 w 94"/>
                  <a:gd name="T7" fmla="*/ 87 h 114"/>
                  <a:gd name="T8" fmla="*/ 77 w 94"/>
                  <a:gd name="T9" fmla="*/ 70 h 114"/>
                  <a:gd name="T10" fmla="*/ 78 w 94"/>
                  <a:gd name="T11" fmla="*/ 58 h 114"/>
                  <a:gd name="T12" fmla="*/ 70 w 94"/>
                  <a:gd name="T13" fmla="*/ 25 h 114"/>
                  <a:gd name="T14" fmla="*/ 43 w 94"/>
                  <a:gd name="T15" fmla="*/ 13 h 114"/>
                  <a:gd name="T16" fmla="*/ 15 w 94"/>
                  <a:gd name="T17" fmla="*/ 13 h 114"/>
                  <a:gd name="T18" fmla="*/ 15 w 94"/>
                  <a:gd name="T19" fmla="*/ 101 h 114"/>
                  <a:gd name="T20" fmla="*/ 43 w 94"/>
                  <a:gd name="T21" fmla="*/ 101 h 114"/>
                  <a:gd name="T22" fmla="*/ 0 w 94"/>
                  <a:gd name="T23" fmla="*/ 0 h 114"/>
                  <a:gd name="T24" fmla="*/ 0 w 94"/>
                  <a:gd name="T25" fmla="*/ 0 h 114"/>
                  <a:gd name="T26" fmla="*/ 46 w 94"/>
                  <a:gd name="T27" fmla="*/ 0 h 114"/>
                  <a:gd name="T28" fmla="*/ 83 w 94"/>
                  <a:gd name="T29" fmla="*/ 16 h 114"/>
                  <a:gd name="T30" fmla="*/ 94 w 94"/>
                  <a:gd name="T31" fmla="*/ 55 h 114"/>
                  <a:gd name="T32" fmla="*/ 87 w 94"/>
                  <a:gd name="T33" fmla="*/ 88 h 114"/>
                  <a:gd name="T34" fmla="*/ 46 w 94"/>
                  <a:gd name="T35" fmla="*/ 114 h 114"/>
                  <a:gd name="T36" fmla="*/ 0 w 94"/>
                  <a:gd name="T37" fmla="*/ 114 h 114"/>
                  <a:gd name="T38" fmla="*/ 0 w 94"/>
                  <a:gd name="T3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43" y="101"/>
                    </a:moveTo>
                    <a:lnTo>
                      <a:pt x="43" y="101"/>
                    </a:lnTo>
                    <a:cubicBezTo>
                      <a:pt x="48" y="101"/>
                      <a:pt x="53" y="100"/>
                      <a:pt x="56" y="99"/>
                    </a:cubicBezTo>
                    <a:cubicBezTo>
                      <a:pt x="62" y="97"/>
                      <a:pt x="67" y="93"/>
                      <a:pt x="71" y="87"/>
                    </a:cubicBezTo>
                    <a:cubicBezTo>
                      <a:pt x="74" y="83"/>
                      <a:pt x="76" y="77"/>
                      <a:pt x="77" y="70"/>
                    </a:cubicBezTo>
                    <a:cubicBezTo>
                      <a:pt x="78" y="65"/>
                      <a:pt x="78" y="61"/>
                      <a:pt x="78" y="58"/>
                    </a:cubicBezTo>
                    <a:cubicBezTo>
                      <a:pt x="78" y="43"/>
                      <a:pt x="76" y="32"/>
                      <a:pt x="70" y="25"/>
                    </a:cubicBezTo>
                    <a:cubicBezTo>
                      <a:pt x="64" y="17"/>
                      <a:pt x="55" y="13"/>
                      <a:pt x="43" y="13"/>
                    </a:cubicBezTo>
                    <a:lnTo>
                      <a:pt x="15" y="13"/>
                    </a:lnTo>
                    <a:lnTo>
                      <a:pt x="15" y="101"/>
                    </a:lnTo>
                    <a:lnTo>
                      <a:pt x="43" y="101"/>
                    </a:lnTo>
                    <a:close/>
                    <a:moveTo>
                      <a:pt x="0" y="0"/>
                    </a:moveTo>
                    <a:lnTo>
                      <a:pt x="0" y="0"/>
                    </a:lnTo>
                    <a:lnTo>
                      <a:pt x="46" y="0"/>
                    </a:lnTo>
                    <a:cubicBezTo>
                      <a:pt x="62" y="0"/>
                      <a:pt x="74" y="5"/>
                      <a:pt x="83" y="16"/>
                    </a:cubicBezTo>
                    <a:cubicBezTo>
                      <a:pt x="90" y="26"/>
                      <a:pt x="94" y="39"/>
                      <a:pt x="94" y="55"/>
                    </a:cubicBezTo>
                    <a:cubicBezTo>
                      <a:pt x="94" y="67"/>
                      <a:pt x="92" y="78"/>
                      <a:pt x="87" y="88"/>
                    </a:cubicBezTo>
                    <a:cubicBezTo>
                      <a:pt x="79" y="105"/>
                      <a:pt x="66" y="114"/>
                      <a:pt x="46" y="114"/>
                    </a:cubicBezTo>
                    <a:lnTo>
                      <a:pt x="0" y="114"/>
                    </a:lnTo>
                    <a:lnTo>
                      <a:pt x="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76" name="Freeform 269"/>
              <p:cNvSpPr>
                <a:spLocks noEditPoints="1"/>
              </p:cNvSpPr>
              <p:nvPr/>
            </p:nvSpPr>
            <p:spPr bwMode="auto">
              <a:xfrm>
                <a:off x="1578" y="1710"/>
                <a:ext cx="45" cy="62"/>
              </a:xfrm>
              <a:custGeom>
                <a:avLst/>
                <a:gdLst>
                  <a:gd name="T0" fmla="*/ 0 w 85"/>
                  <a:gd name="T1" fmla="*/ 0 h 114"/>
                  <a:gd name="T2" fmla="*/ 0 w 85"/>
                  <a:gd name="T3" fmla="*/ 0 h 114"/>
                  <a:gd name="T4" fmla="*/ 83 w 85"/>
                  <a:gd name="T5" fmla="*/ 0 h 114"/>
                  <a:gd name="T6" fmla="*/ 83 w 85"/>
                  <a:gd name="T7" fmla="*/ 14 h 114"/>
                  <a:gd name="T8" fmla="*/ 15 w 85"/>
                  <a:gd name="T9" fmla="*/ 14 h 114"/>
                  <a:gd name="T10" fmla="*/ 15 w 85"/>
                  <a:gd name="T11" fmla="*/ 48 h 114"/>
                  <a:gd name="T12" fmla="*/ 78 w 85"/>
                  <a:gd name="T13" fmla="*/ 48 h 114"/>
                  <a:gd name="T14" fmla="*/ 78 w 85"/>
                  <a:gd name="T15" fmla="*/ 61 h 114"/>
                  <a:gd name="T16" fmla="*/ 15 w 85"/>
                  <a:gd name="T17" fmla="*/ 61 h 114"/>
                  <a:gd name="T18" fmla="*/ 15 w 85"/>
                  <a:gd name="T19" fmla="*/ 100 h 114"/>
                  <a:gd name="T20" fmla="*/ 85 w 85"/>
                  <a:gd name="T21" fmla="*/ 100 h 114"/>
                  <a:gd name="T22" fmla="*/ 85 w 85"/>
                  <a:gd name="T23" fmla="*/ 114 h 114"/>
                  <a:gd name="T24" fmla="*/ 0 w 85"/>
                  <a:gd name="T25" fmla="*/ 114 h 114"/>
                  <a:gd name="T26" fmla="*/ 0 w 85"/>
                  <a:gd name="T27" fmla="*/ 0 h 114"/>
                  <a:gd name="T28" fmla="*/ 42 w 85"/>
                  <a:gd name="T29" fmla="*/ 0 h 114"/>
                  <a:gd name="T30" fmla="*/ 42 w 85"/>
                  <a:gd name="T31" fmla="*/ 0 h 114"/>
                  <a:gd name="T32" fmla="*/ 42 w 85"/>
                  <a:gd name="T3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114">
                    <a:moveTo>
                      <a:pt x="0" y="0"/>
                    </a:moveTo>
                    <a:lnTo>
                      <a:pt x="0" y="0"/>
                    </a:lnTo>
                    <a:lnTo>
                      <a:pt x="83" y="0"/>
                    </a:lnTo>
                    <a:lnTo>
                      <a:pt x="83" y="14"/>
                    </a:lnTo>
                    <a:lnTo>
                      <a:pt x="15" y="14"/>
                    </a:lnTo>
                    <a:lnTo>
                      <a:pt x="15" y="48"/>
                    </a:lnTo>
                    <a:lnTo>
                      <a:pt x="78" y="48"/>
                    </a:lnTo>
                    <a:lnTo>
                      <a:pt x="78" y="61"/>
                    </a:lnTo>
                    <a:lnTo>
                      <a:pt x="15" y="61"/>
                    </a:lnTo>
                    <a:lnTo>
                      <a:pt x="15" y="100"/>
                    </a:lnTo>
                    <a:lnTo>
                      <a:pt x="85" y="100"/>
                    </a:lnTo>
                    <a:lnTo>
                      <a:pt x="85" y="114"/>
                    </a:lnTo>
                    <a:lnTo>
                      <a:pt x="0" y="114"/>
                    </a:lnTo>
                    <a:lnTo>
                      <a:pt x="0" y="0"/>
                    </a:lnTo>
                    <a:close/>
                    <a:moveTo>
                      <a:pt x="42" y="0"/>
                    </a:moveTo>
                    <a:lnTo>
                      <a:pt x="42" y="0"/>
                    </a:lnTo>
                    <a:lnTo>
                      <a:pt x="42"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77" name="Freeform 270"/>
              <p:cNvSpPr>
                <a:spLocks noEditPoints="1"/>
              </p:cNvSpPr>
              <p:nvPr/>
            </p:nvSpPr>
            <p:spPr bwMode="auto">
              <a:xfrm>
                <a:off x="1636" y="1710"/>
                <a:ext cx="47" cy="62"/>
              </a:xfrm>
              <a:custGeom>
                <a:avLst/>
                <a:gdLst>
                  <a:gd name="T0" fmla="*/ 0 w 85"/>
                  <a:gd name="T1" fmla="*/ 0 h 114"/>
                  <a:gd name="T2" fmla="*/ 0 w 85"/>
                  <a:gd name="T3" fmla="*/ 0 h 114"/>
                  <a:gd name="T4" fmla="*/ 51 w 85"/>
                  <a:gd name="T5" fmla="*/ 0 h 114"/>
                  <a:gd name="T6" fmla="*/ 76 w 85"/>
                  <a:gd name="T7" fmla="*/ 8 h 114"/>
                  <a:gd name="T8" fmla="*/ 85 w 85"/>
                  <a:gd name="T9" fmla="*/ 32 h 114"/>
                  <a:gd name="T10" fmla="*/ 77 w 85"/>
                  <a:gd name="T11" fmla="*/ 56 h 114"/>
                  <a:gd name="T12" fmla="*/ 51 w 85"/>
                  <a:gd name="T13" fmla="*/ 65 h 114"/>
                  <a:gd name="T14" fmla="*/ 15 w 85"/>
                  <a:gd name="T15" fmla="*/ 65 h 114"/>
                  <a:gd name="T16" fmla="*/ 15 w 85"/>
                  <a:gd name="T17" fmla="*/ 114 h 114"/>
                  <a:gd name="T18" fmla="*/ 0 w 85"/>
                  <a:gd name="T19" fmla="*/ 114 h 114"/>
                  <a:gd name="T20" fmla="*/ 0 w 85"/>
                  <a:gd name="T21" fmla="*/ 0 h 114"/>
                  <a:gd name="T22" fmla="*/ 70 w 85"/>
                  <a:gd name="T23" fmla="*/ 32 h 114"/>
                  <a:gd name="T24" fmla="*/ 70 w 85"/>
                  <a:gd name="T25" fmla="*/ 32 h 114"/>
                  <a:gd name="T26" fmla="*/ 60 w 85"/>
                  <a:gd name="T27" fmla="*/ 15 h 114"/>
                  <a:gd name="T28" fmla="*/ 46 w 85"/>
                  <a:gd name="T29" fmla="*/ 13 h 114"/>
                  <a:gd name="T30" fmla="*/ 15 w 85"/>
                  <a:gd name="T31" fmla="*/ 13 h 114"/>
                  <a:gd name="T32" fmla="*/ 15 w 85"/>
                  <a:gd name="T33" fmla="*/ 52 h 114"/>
                  <a:gd name="T34" fmla="*/ 46 w 85"/>
                  <a:gd name="T35" fmla="*/ 52 h 114"/>
                  <a:gd name="T36" fmla="*/ 63 w 85"/>
                  <a:gd name="T37" fmla="*/ 48 h 114"/>
                  <a:gd name="T38" fmla="*/ 70 w 85"/>
                  <a:gd name="T39" fmla="*/ 32 h 114"/>
                  <a:gd name="T40" fmla="*/ 70 w 85"/>
                  <a:gd name="T41" fmla="*/ 3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114">
                    <a:moveTo>
                      <a:pt x="0" y="0"/>
                    </a:moveTo>
                    <a:lnTo>
                      <a:pt x="0" y="0"/>
                    </a:lnTo>
                    <a:lnTo>
                      <a:pt x="51" y="0"/>
                    </a:lnTo>
                    <a:cubicBezTo>
                      <a:pt x="61" y="0"/>
                      <a:pt x="70" y="3"/>
                      <a:pt x="76" y="8"/>
                    </a:cubicBezTo>
                    <a:cubicBezTo>
                      <a:pt x="82" y="14"/>
                      <a:pt x="85" y="22"/>
                      <a:pt x="85" y="32"/>
                    </a:cubicBezTo>
                    <a:cubicBezTo>
                      <a:pt x="85" y="41"/>
                      <a:pt x="82" y="49"/>
                      <a:pt x="77" y="56"/>
                    </a:cubicBezTo>
                    <a:cubicBezTo>
                      <a:pt x="71" y="62"/>
                      <a:pt x="63" y="65"/>
                      <a:pt x="51" y="65"/>
                    </a:cubicBezTo>
                    <a:lnTo>
                      <a:pt x="15" y="65"/>
                    </a:lnTo>
                    <a:lnTo>
                      <a:pt x="15" y="114"/>
                    </a:lnTo>
                    <a:lnTo>
                      <a:pt x="0" y="114"/>
                    </a:lnTo>
                    <a:lnTo>
                      <a:pt x="0" y="0"/>
                    </a:lnTo>
                    <a:close/>
                    <a:moveTo>
                      <a:pt x="70" y="32"/>
                    </a:moveTo>
                    <a:lnTo>
                      <a:pt x="70" y="32"/>
                    </a:lnTo>
                    <a:cubicBezTo>
                      <a:pt x="70" y="24"/>
                      <a:pt x="66" y="18"/>
                      <a:pt x="60" y="15"/>
                    </a:cubicBezTo>
                    <a:cubicBezTo>
                      <a:pt x="57" y="14"/>
                      <a:pt x="52" y="13"/>
                      <a:pt x="46" y="13"/>
                    </a:cubicBezTo>
                    <a:lnTo>
                      <a:pt x="15" y="13"/>
                    </a:lnTo>
                    <a:lnTo>
                      <a:pt x="15" y="52"/>
                    </a:lnTo>
                    <a:lnTo>
                      <a:pt x="46" y="52"/>
                    </a:lnTo>
                    <a:cubicBezTo>
                      <a:pt x="53" y="52"/>
                      <a:pt x="59" y="51"/>
                      <a:pt x="63" y="48"/>
                    </a:cubicBezTo>
                    <a:cubicBezTo>
                      <a:pt x="67" y="45"/>
                      <a:pt x="70" y="40"/>
                      <a:pt x="70" y="32"/>
                    </a:cubicBezTo>
                    <a:lnTo>
                      <a:pt x="70" y="32"/>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78" name="Freeform 271"/>
              <p:cNvSpPr>
                <a:spLocks/>
              </p:cNvSpPr>
              <p:nvPr/>
            </p:nvSpPr>
            <p:spPr bwMode="auto">
              <a:xfrm>
                <a:off x="1696" y="1710"/>
                <a:ext cx="8" cy="62"/>
              </a:xfrm>
              <a:custGeom>
                <a:avLst/>
                <a:gdLst>
                  <a:gd name="T0" fmla="*/ 0 w 15"/>
                  <a:gd name="T1" fmla="*/ 0 h 114"/>
                  <a:gd name="T2" fmla="*/ 0 w 15"/>
                  <a:gd name="T3" fmla="*/ 0 h 114"/>
                  <a:gd name="T4" fmla="*/ 15 w 15"/>
                  <a:gd name="T5" fmla="*/ 0 h 114"/>
                  <a:gd name="T6" fmla="*/ 15 w 15"/>
                  <a:gd name="T7" fmla="*/ 114 h 114"/>
                  <a:gd name="T8" fmla="*/ 0 w 15"/>
                  <a:gd name="T9" fmla="*/ 114 h 114"/>
                  <a:gd name="T10" fmla="*/ 0 w 15"/>
                  <a:gd name="T11" fmla="*/ 0 h 114"/>
                </a:gdLst>
                <a:ahLst/>
                <a:cxnLst>
                  <a:cxn ang="0">
                    <a:pos x="T0" y="T1"/>
                  </a:cxn>
                  <a:cxn ang="0">
                    <a:pos x="T2" y="T3"/>
                  </a:cxn>
                  <a:cxn ang="0">
                    <a:pos x="T4" y="T5"/>
                  </a:cxn>
                  <a:cxn ang="0">
                    <a:pos x="T6" y="T7"/>
                  </a:cxn>
                  <a:cxn ang="0">
                    <a:pos x="T8" y="T9"/>
                  </a:cxn>
                  <a:cxn ang="0">
                    <a:pos x="T10" y="T11"/>
                  </a:cxn>
                </a:cxnLst>
                <a:rect l="0" t="0" r="r" b="b"/>
                <a:pathLst>
                  <a:path w="15" h="114">
                    <a:moveTo>
                      <a:pt x="0" y="0"/>
                    </a:moveTo>
                    <a:lnTo>
                      <a:pt x="0" y="0"/>
                    </a:lnTo>
                    <a:lnTo>
                      <a:pt x="15" y="0"/>
                    </a:lnTo>
                    <a:lnTo>
                      <a:pt x="15" y="114"/>
                    </a:lnTo>
                    <a:lnTo>
                      <a:pt x="0" y="114"/>
                    </a:lnTo>
                    <a:lnTo>
                      <a:pt x="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79" name="Freeform 272"/>
              <p:cNvSpPr>
                <a:spLocks noEditPoints="1"/>
              </p:cNvSpPr>
              <p:nvPr/>
            </p:nvSpPr>
            <p:spPr bwMode="auto">
              <a:xfrm>
                <a:off x="1299" y="2044"/>
                <a:ext cx="621" cy="200"/>
              </a:xfrm>
              <a:custGeom>
                <a:avLst/>
                <a:gdLst>
                  <a:gd name="T0" fmla="*/ 0 w 1134"/>
                  <a:gd name="T1" fmla="*/ 0 h 378"/>
                  <a:gd name="T2" fmla="*/ 0 w 1134"/>
                  <a:gd name="T3" fmla="*/ 0 h 378"/>
                  <a:gd name="T4" fmla="*/ 1134 w 1134"/>
                  <a:gd name="T5" fmla="*/ 0 h 378"/>
                  <a:gd name="T6" fmla="*/ 1134 w 1134"/>
                  <a:gd name="T7" fmla="*/ 378 h 378"/>
                  <a:gd name="T8" fmla="*/ 0 w 1134"/>
                  <a:gd name="T9" fmla="*/ 378 h 378"/>
                  <a:gd name="T10" fmla="*/ 0 w 1134"/>
                  <a:gd name="T11" fmla="*/ 0 h 378"/>
                  <a:gd name="T12" fmla="*/ 0 w 1134"/>
                  <a:gd name="T13" fmla="*/ 0 h 378"/>
                  <a:gd name="T14" fmla="*/ 0 w 1134"/>
                  <a:gd name="T15" fmla="*/ 0 h 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4" h="378">
                    <a:moveTo>
                      <a:pt x="0" y="0"/>
                    </a:moveTo>
                    <a:lnTo>
                      <a:pt x="0" y="0"/>
                    </a:lnTo>
                    <a:lnTo>
                      <a:pt x="1134" y="0"/>
                    </a:lnTo>
                    <a:lnTo>
                      <a:pt x="1134" y="378"/>
                    </a:lnTo>
                    <a:lnTo>
                      <a:pt x="0" y="378"/>
                    </a:lnTo>
                    <a:lnTo>
                      <a:pt x="0" y="0"/>
                    </a:lnTo>
                    <a:close/>
                    <a:moveTo>
                      <a:pt x="0" y="0"/>
                    </a:moveTo>
                    <a:lnTo>
                      <a:pt x="0" y="0"/>
                    </a:lnTo>
                    <a:close/>
                  </a:path>
                </a:pathLst>
              </a:custGeom>
              <a:solidFill>
                <a:srgbClr val="0070C0"/>
              </a:solidFill>
              <a:ln w="0">
                <a:solidFill>
                  <a:srgbClr val="000000"/>
                </a:solidFill>
                <a:prstDash val="solid"/>
                <a:round/>
                <a:headEnd/>
                <a:tailEnd/>
              </a:ln>
            </p:spPr>
            <p:txBody>
              <a:bodyPr lIns="68580" tIns="34290" rIns="68580" bIns="34290"/>
              <a:lstStyle/>
              <a:p>
                <a:pPr>
                  <a:defRPr/>
                </a:pPr>
                <a:endParaRPr lang="en-US" sz="1350">
                  <a:solidFill>
                    <a:prstClr val="white"/>
                  </a:solidFill>
                  <a:latin typeface="Calibri" panose="020F0502020204030204"/>
                </a:endParaRPr>
              </a:p>
            </p:txBody>
          </p:sp>
          <p:sp>
            <p:nvSpPr>
              <p:cNvPr id="80" name="Freeform 273"/>
              <p:cNvSpPr>
                <a:spLocks noEditPoints="1"/>
              </p:cNvSpPr>
              <p:nvPr/>
            </p:nvSpPr>
            <p:spPr bwMode="auto">
              <a:xfrm>
                <a:off x="1296" y="2044"/>
                <a:ext cx="629" cy="206"/>
              </a:xfrm>
              <a:custGeom>
                <a:avLst/>
                <a:gdLst>
                  <a:gd name="T0" fmla="*/ 0 w 1146"/>
                  <a:gd name="T1" fmla="*/ 0 h 387"/>
                  <a:gd name="T2" fmla="*/ 0 w 1146"/>
                  <a:gd name="T3" fmla="*/ 0 h 387"/>
                  <a:gd name="T4" fmla="*/ 1146 w 1146"/>
                  <a:gd name="T5" fmla="*/ 0 h 387"/>
                  <a:gd name="T6" fmla="*/ 1146 w 1146"/>
                  <a:gd name="T7" fmla="*/ 387 h 387"/>
                  <a:gd name="T8" fmla="*/ 0 w 1146"/>
                  <a:gd name="T9" fmla="*/ 387 h 387"/>
                  <a:gd name="T10" fmla="*/ 0 w 1146"/>
                  <a:gd name="T11" fmla="*/ 0 h 387"/>
                  <a:gd name="T12" fmla="*/ 0 w 1146"/>
                  <a:gd name="T13" fmla="*/ 0 h 387"/>
                  <a:gd name="T14" fmla="*/ 0 w 1146"/>
                  <a:gd name="T15" fmla="*/ 0 h 3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6" h="387">
                    <a:moveTo>
                      <a:pt x="0" y="0"/>
                    </a:moveTo>
                    <a:lnTo>
                      <a:pt x="0" y="0"/>
                    </a:lnTo>
                    <a:lnTo>
                      <a:pt x="1146" y="0"/>
                    </a:lnTo>
                    <a:lnTo>
                      <a:pt x="1146" y="387"/>
                    </a:lnTo>
                    <a:lnTo>
                      <a:pt x="0" y="387"/>
                    </a:lnTo>
                    <a:lnTo>
                      <a:pt x="0" y="0"/>
                    </a:lnTo>
                    <a:close/>
                    <a:moveTo>
                      <a:pt x="0" y="0"/>
                    </a:moveTo>
                    <a:lnTo>
                      <a:pt x="0" y="0"/>
                    </a:lnTo>
                    <a:close/>
                  </a:path>
                </a:pathLst>
              </a:custGeom>
              <a:noFill/>
              <a:ln w="11113" cap="rnd">
                <a:solidFill>
                  <a:srgbClr val="000000"/>
                </a:solidFill>
                <a:prstDash val="solid"/>
                <a:round/>
                <a:headEnd/>
                <a:tailEnd/>
              </a:ln>
              <a:extLst/>
            </p:spPr>
            <p:txBody>
              <a:bodyPr lIns="68580" tIns="34290" rIns="68580" bIns="34290"/>
              <a:lstStyle/>
              <a:p>
                <a:pPr>
                  <a:defRPr/>
                </a:pPr>
                <a:endParaRPr lang="en-US" sz="1350">
                  <a:solidFill>
                    <a:prstClr val="black"/>
                  </a:solidFill>
                  <a:latin typeface="Calibri" panose="020F0502020204030204"/>
                </a:endParaRPr>
              </a:p>
            </p:txBody>
          </p:sp>
          <p:sp>
            <p:nvSpPr>
              <p:cNvPr id="81" name="Freeform 274"/>
              <p:cNvSpPr>
                <a:spLocks noEditPoints="1"/>
              </p:cNvSpPr>
              <p:nvPr/>
            </p:nvSpPr>
            <p:spPr bwMode="auto">
              <a:xfrm>
                <a:off x="1514" y="2113"/>
                <a:ext cx="50" cy="62"/>
              </a:xfrm>
              <a:custGeom>
                <a:avLst/>
                <a:gdLst>
                  <a:gd name="T0" fmla="*/ 16 w 90"/>
                  <a:gd name="T1" fmla="*/ 0 h 117"/>
                  <a:gd name="T2" fmla="*/ 16 w 90"/>
                  <a:gd name="T3" fmla="*/ 0 h 117"/>
                  <a:gd name="T4" fmla="*/ 16 w 90"/>
                  <a:gd name="T5" fmla="*/ 70 h 117"/>
                  <a:gd name="T6" fmla="*/ 21 w 90"/>
                  <a:gd name="T7" fmla="*/ 91 h 117"/>
                  <a:gd name="T8" fmla="*/ 44 w 90"/>
                  <a:gd name="T9" fmla="*/ 103 h 117"/>
                  <a:gd name="T10" fmla="*/ 71 w 90"/>
                  <a:gd name="T11" fmla="*/ 90 h 117"/>
                  <a:gd name="T12" fmla="*/ 74 w 90"/>
                  <a:gd name="T13" fmla="*/ 70 h 117"/>
                  <a:gd name="T14" fmla="*/ 74 w 90"/>
                  <a:gd name="T15" fmla="*/ 0 h 117"/>
                  <a:gd name="T16" fmla="*/ 90 w 90"/>
                  <a:gd name="T17" fmla="*/ 0 h 117"/>
                  <a:gd name="T18" fmla="*/ 90 w 90"/>
                  <a:gd name="T19" fmla="*/ 64 h 117"/>
                  <a:gd name="T20" fmla="*/ 85 w 90"/>
                  <a:gd name="T21" fmla="*/ 96 h 117"/>
                  <a:gd name="T22" fmla="*/ 45 w 90"/>
                  <a:gd name="T23" fmla="*/ 117 h 117"/>
                  <a:gd name="T24" fmla="*/ 6 w 90"/>
                  <a:gd name="T25" fmla="*/ 96 h 117"/>
                  <a:gd name="T26" fmla="*/ 0 w 90"/>
                  <a:gd name="T27" fmla="*/ 64 h 117"/>
                  <a:gd name="T28" fmla="*/ 0 w 90"/>
                  <a:gd name="T29" fmla="*/ 0 h 117"/>
                  <a:gd name="T30" fmla="*/ 16 w 90"/>
                  <a:gd name="T31" fmla="*/ 0 h 117"/>
                  <a:gd name="T32" fmla="*/ 45 w 90"/>
                  <a:gd name="T33" fmla="*/ 0 h 117"/>
                  <a:gd name="T34" fmla="*/ 45 w 90"/>
                  <a:gd name="T35" fmla="*/ 0 h 117"/>
                  <a:gd name="T36" fmla="*/ 45 w 90"/>
                  <a:gd name="T3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117">
                    <a:moveTo>
                      <a:pt x="16" y="0"/>
                    </a:moveTo>
                    <a:lnTo>
                      <a:pt x="16" y="0"/>
                    </a:lnTo>
                    <a:lnTo>
                      <a:pt x="16" y="70"/>
                    </a:lnTo>
                    <a:cubicBezTo>
                      <a:pt x="16" y="78"/>
                      <a:pt x="18" y="85"/>
                      <a:pt x="21" y="91"/>
                    </a:cubicBezTo>
                    <a:cubicBezTo>
                      <a:pt x="25" y="99"/>
                      <a:pt x="33" y="103"/>
                      <a:pt x="44" y="103"/>
                    </a:cubicBezTo>
                    <a:cubicBezTo>
                      <a:pt x="57" y="103"/>
                      <a:pt x="66" y="99"/>
                      <a:pt x="71" y="90"/>
                    </a:cubicBezTo>
                    <a:cubicBezTo>
                      <a:pt x="73" y="85"/>
                      <a:pt x="74" y="78"/>
                      <a:pt x="74" y="70"/>
                    </a:cubicBezTo>
                    <a:lnTo>
                      <a:pt x="74" y="0"/>
                    </a:lnTo>
                    <a:lnTo>
                      <a:pt x="90" y="0"/>
                    </a:lnTo>
                    <a:lnTo>
                      <a:pt x="90" y="64"/>
                    </a:lnTo>
                    <a:cubicBezTo>
                      <a:pt x="90" y="78"/>
                      <a:pt x="88" y="88"/>
                      <a:pt x="85" y="96"/>
                    </a:cubicBezTo>
                    <a:cubicBezTo>
                      <a:pt x="78" y="110"/>
                      <a:pt x="64" y="117"/>
                      <a:pt x="45" y="117"/>
                    </a:cubicBezTo>
                    <a:cubicBezTo>
                      <a:pt x="26" y="117"/>
                      <a:pt x="13" y="110"/>
                      <a:pt x="6" y="96"/>
                    </a:cubicBezTo>
                    <a:cubicBezTo>
                      <a:pt x="2" y="88"/>
                      <a:pt x="0" y="78"/>
                      <a:pt x="0" y="64"/>
                    </a:cubicBezTo>
                    <a:lnTo>
                      <a:pt x="0" y="0"/>
                    </a:lnTo>
                    <a:lnTo>
                      <a:pt x="16" y="0"/>
                    </a:lnTo>
                    <a:close/>
                    <a:moveTo>
                      <a:pt x="45" y="0"/>
                    </a:moveTo>
                    <a:lnTo>
                      <a:pt x="45" y="0"/>
                    </a:lnTo>
                    <a:lnTo>
                      <a:pt x="45"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82" name="Freeform 275"/>
              <p:cNvSpPr>
                <a:spLocks noEditPoints="1"/>
              </p:cNvSpPr>
              <p:nvPr/>
            </p:nvSpPr>
            <p:spPr bwMode="auto">
              <a:xfrm>
                <a:off x="1578" y="2113"/>
                <a:ext cx="45" cy="59"/>
              </a:xfrm>
              <a:custGeom>
                <a:avLst/>
                <a:gdLst>
                  <a:gd name="T0" fmla="*/ 0 w 85"/>
                  <a:gd name="T1" fmla="*/ 0 h 114"/>
                  <a:gd name="T2" fmla="*/ 0 w 85"/>
                  <a:gd name="T3" fmla="*/ 0 h 114"/>
                  <a:gd name="T4" fmla="*/ 83 w 85"/>
                  <a:gd name="T5" fmla="*/ 0 h 114"/>
                  <a:gd name="T6" fmla="*/ 83 w 85"/>
                  <a:gd name="T7" fmla="*/ 14 h 114"/>
                  <a:gd name="T8" fmla="*/ 15 w 85"/>
                  <a:gd name="T9" fmla="*/ 14 h 114"/>
                  <a:gd name="T10" fmla="*/ 15 w 85"/>
                  <a:gd name="T11" fmla="*/ 48 h 114"/>
                  <a:gd name="T12" fmla="*/ 78 w 85"/>
                  <a:gd name="T13" fmla="*/ 48 h 114"/>
                  <a:gd name="T14" fmla="*/ 78 w 85"/>
                  <a:gd name="T15" fmla="*/ 61 h 114"/>
                  <a:gd name="T16" fmla="*/ 15 w 85"/>
                  <a:gd name="T17" fmla="*/ 61 h 114"/>
                  <a:gd name="T18" fmla="*/ 15 w 85"/>
                  <a:gd name="T19" fmla="*/ 100 h 114"/>
                  <a:gd name="T20" fmla="*/ 85 w 85"/>
                  <a:gd name="T21" fmla="*/ 100 h 114"/>
                  <a:gd name="T22" fmla="*/ 85 w 85"/>
                  <a:gd name="T23" fmla="*/ 114 h 114"/>
                  <a:gd name="T24" fmla="*/ 0 w 85"/>
                  <a:gd name="T25" fmla="*/ 114 h 114"/>
                  <a:gd name="T26" fmla="*/ 0 w 85"/>
                  <a:gd name="T27" fmla="*/ 0 h 114"/>
                  <a:gd name="T28" fmla="*/ 42 w 85"/>
                  <a:gd name="T29" fmla="*/ 0 h 114"/>
                  <a:gd name="T30" fmla="*/ 42 w 85"/>
                  <a:gd name="T31" fmla="*/ 0 h 114"/>
                  <a:gd name="T32" fmla="*/ 42 w 85"/>
                  <a:gd name="T3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114">
                    <a:moveTo>
                      <a:pt x="0" y="0"/>
                    </a:moveTo>
                    <a:lnTo>
                      <a:pt x="0" y="0"/>
                    </a:lnTo>
                    <a:lnTo>
                      <a:pt x="83" y="0"/>
                    </a:lnTo>
                    <a:lnTo>
                      <a:pt x="83" y="14"/>
                    </a:lnTo>
                    <a:lnTo>
                      <a:pt x="15" y="14"/>
                    </a:lnTo>
                    <a:lnTo>
                      <a:pt x="15" y="48"/>
                    </a:lnTo>
                    <a:lnTo>
                      <a:pt x="78" y="48"/>
                    </a:lnTo>
                    <a:lnTo>
                      <a:pt x="78" y="61"/>
                    </a:lnTo>
                    <a:lnTo>
                      <a:pt x="15" y="61"/>
                    </a:lnTo>
                    <a:lnTo>
                      <a:pt x="15" y="100"/>
                    </a:lnTo>
                    <a:lnTo>
                      <a:pt x="85" y="100"/>
                    </a:lnTo>
                    <a:lnTo>
                      <a:pt x="85" y="114"/>
                    </a:lnTo>
                    <a:lnTo>
                      <a:pt x="0" y="114"/>
                    </a:lnTo>
                    <a:lnTo>
                      <a:pt x="0" y="0"/>
                    </a:lnTo>
                    <a:close/>
                    <a:moveTo>
                      <a:pt x="42" y="0"/>
                    </a:moveTo>
                    <a:lnTo>
                      <a:pt x="42" y="0"/>
                    </a:lnTo>
                    <a:lnTo>
                      <a:pt x="42"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83" name="Freeform 276"/>
              <p:cNvSpPr>
                <a:spLocks noEditPoints="1"/>
              </p:cNvSpPr>
              <p:nvPr/>
            </p:nvSpPr>
            <p:spPr bwMode="auto">
              <a:xfrm>
                <a:off x="1636" y="2113"/>
                <a:ext cx="47" cy="59"/>
              </a:xfrm>
              <a:custGeom>
                <a:avLst/>
                <a:gdLst>
                  <a:gd name="T0" fmla="*/ 0 w 85"/>
                  <a:gd name="T1" fmla="*/ 0 h 114"/>
                  <a:gd name="T2" fmla="*/ 0 w 85"/>
                  <a:gd name="T3" fmla="*/ 0 h 114"/>
                  <a:gd name="T4" fmla="*/ 51 w 85"/>
                  <a:gd name="T5" fmla="*/ 0 h 114"/>
                  <a:gd name="T6" fmla="*/ 76 w 85"/>
                  <a:gd name="T7" fmla="*/ 8 h 114"/>
                  <a:gd name="T8" fmla="*/ 85 w 85"/>
                  <a:gd name="T9" fmla="*/ 32 h 114"/>
                  <a:gd name="T10" fmla="*/ 77 w 85"/>
                  <a:gd name="T11" fmla="*/ 56 h 114"/>
                  <a:gd name="T12" fmla="*/ 51 w 85"/>
                  <a:gd name="T13" fmla="*/ 65 h 114"/>
                  <a:gd name="T14" fmla="*/ 15 w 85"/>
                  <a:gd name="T15" fmla="*/ 65 h 114"/>
                  <a:gd name="T16" fmla="*/ 15 w 85"/>
                  <a:gd name="T17" fmla="*/ 114 h 114"/>
                  <a:gd name="T18" fmla="*/ 0 w 85"/>
                  <a:gd name="T19" fmla="*/ 114 h 114"/>
                  <a:gd name="T20" fmla="*/ 0 w 85"/>
                  <a:gd name="T21" fmla="*/ 0 h 114"/>
                  <a:gd name="T22" fmla="*/ 70 w 85"/>
                  <a:gd name="T23" fmla="*/ 32 h 114"/>
                  <a:gd name="T24" fmla="*/ 70 w 85"/>
                  <a:gd name="T25" fmla="*/ 32 h 114"/>
                  <a:gd name="T26" fmla="*/ 60 w 85"/>
                  <a:gd name="T27" fmla="*/ 15 h 114"/>
                  <a:gd name="T28" fmla="*/ 46 w 85"/>
                  <a:gd name="T29" fmla="*/ 13 h 114"/>
                  <a:gd name="T30" fmla="*/ 15 w 85"/>
                  <a:gd name="T31" fmla="*/ 13 h 114"/>
                  <a:gd name="T32" fmla="*/ 15 w 85"/>
                  <a:gd name="T33" fmla="*/ 52 h 114"/>
                  <a:gd name="T34" fmla="*/ 46 w 85"/>
                  <a:gd name="T35" fmla="*/ 52 h 114"/>
                  <a:gd name="T36" fmla="*/ 63 w 85"/>
                  <a:gd name="T37" fmla="*/ 48 h 114"/>
                  <a:gd name="T38" fmla="*/ 70 w 85"/>
                  <a:gd name="T39" fmla="*/ 32 h 114"/>
                  <a:gd name="T40" fmla="*/ 70 w 85"/>
                  <a:gd name="T41" fmla="*/ 3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114">
                    <a:moveTo>
                      <a:pt x="0" y="0"/>
                    </a:moveTo>
                    <a:lnTo>
                      <a:pt x="0" y="0"/>
                    </a:lnTo>
                    <a:lnTo>
                      <a:pt x="51" y="0"/>
                    </a:lnTo>
                    <a:cubicBezTo>
                      <a:pt x="61" y="0"/>
                      <a:pt x="70" y="2"/>
                      <a:pt x="76" y="8"/>
                    </a:cubicBezTo>
                    <a:cubicBezTo>
                      <a:pt x="82" y="14"/>
                      <a:pt x="85" y="22"/>
                      <a:pt x="85" y="32"/>
                    </a:cubicBezTo>
                    <a:cubicBezTo>
                      <a:pt x="85" y="41"/>
                      <a:pt x="82" y="49"/>
                      <a:pt x="77" y="56"/>
                    </a:cubicBezTo>
                    <a:cubicBezTo>
                      <a:pt x="71" y="62"/>
                      <a:pt x="63" y="65"/>
                      <a:pt x="51" y="65"/>
                    </a:cubicBezTo>
                    <a:lnTo>
                      <a:pt x="15" y="65"/>
                    </a:lnTo>
                    <a:lnTo>
                      <a:pt x="15" y="114"/>
                    </a:lnTo>
                    <a:lnTo>
                      <a:pt x="0" y="114"/>
                    </a:lnTo>
                    <a:lnTo>
                      <a:pt x="0" y="0"/>
                    </a:lnTo>
                    <a:close/>
                    <a:moveTo>
                      <a:pt x="70" y="32"/>
                    </a:moveTo>
                    <a:lnTo>
                      <a:pt x="70" y="32"/>
                    </a:lnTo>
                    <a:cubicBezTo>
                      <a:pt x="70" y="24"/>
                      <a:pt x="66" y="18"/>
                      <a:pt x="60" y="15"/>
                    </a:cubicBezTo>
                    <a:cubicBezTo>
                      <a:pt x="57" y="14"/>
                      <a:pt x="52" y="13"/>
                      <a:pt x="46" y="13"/>
                    </a:cubicBezTo>
                    <a:lnTo>
                      <a:pt x="15" y="13"/>
                    </a:lnTo>
                    <a:lnTo>
                      <a:pt x="15" y="52"/>
                    </a:lnTo>
                    <a:lnTo>
                      <a:pt x="46" y="52"/>
                    </a:lnTo>
                    <a:cubicBezTo>
                      <a:pt x="53" y="52"/>
                      <a:pt x="59" y="51"/>
                      <a:pt x="63" y="48"/>
                    </a:cubicBezTo>
                    <a:cubicBezTo>
                      <a:pt x="67" y="45"/>
                      <a:pt x="70" y="40"/>
                      <a:pt x="70" y="32"/>
                    </a:cubicBezTo>
                    <a:lnTo>
                      <a:pt x="70" y="32"/>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84" name="Freeform 277"/>
              <p:cNvSpPr>
                <a:spLocks/>
              </p:cNvSpPr>
              <p:nvPr/>
            </p:nvSpPr>
            <p:spPr bwMode="auto">
              <a:xfrm>
                <a:off x="1696" y="2113"/>
                <a:ext cx="8" cy="59"/>
              </a:xfrm>
              <a:custGeom>
                <a:avLst/>
                <a:gdLst>
                  <a:gd name="T0" fmla="*/ 0 w 15"/>
                  <a:gd name="T1" fmla="*/ 0 h 114"/>
                  <a:gd name="T2" fmla="*/ 0 w 15"/>
                  <a:gd name="T3" fmla="*/ 0 h 114"/>
                  <a:gd name="T4" fmla="*/ 15 w 15"/>
                  <a:gd name="T5" fmla="*/ 0 h 114"/>
                  <a:gd name="T6" fmla="*/ 15 w 15"/>
                  <a:gd name="T7" fmla="*/ 114 h 114"/>
                  <a:gd name="T8" fmla="*/ 0 w 15"/>
                  <a:gd name="T9" fmla="*/ 114 h 114"/>
                  <a:gd name="T10" fmla="*/ 0 w 15"/>
                  <a:gd name="T11" fmla="*/ 0 h 114"/>
                </a:gdLst>
                <a:ahLst/>
                <a:cxnLst>
                  <a:cxn ang="0">
                    <a:pos x="T0" y="T1"/>
                  </a:cxn>
                  <a:cxn ang="0">
                    <a:pos x="T2" y="T3"/>
                  </a:cxn>
                  <a:cxn ang="0">
                    <a:pos x="T4" y="T5"/>
                  </a:cxn>
                  <a:cxn ang="0">
                    <a:pos x="T6" y="T7"/>
                  </a:cxn>
                  <a:cxn ang="0">
                    <a:pos x="T8" y="T9"/>
                  </a:cxn>
                  <a:cxn ang="0">
                    <a:pos x="T10" y="T11"/>
                  </a:cxn>
                </a:cxnLst>
                <a:rect l="0" t="0" r="r" b="b"/>
                <a:pathLst>
                  <a:path w="15" h="114">
                    <a:moveTo>
                      <a:pt x="0" y="0"/>
                    </a:moveTo>
                    <a:lnTo>
                      <a:pt x="0" y="0"/>
                    </a:lnTo>
                    <a:lnTo>
                      <a:pt x="15" y="0"/>
                    </a:lnTo>
                    <a:lnTo>
                      <a:pt x="15" y="114"/>
                    </a:lnTo>
                    <a:lnTo>
                      <a:pt x="0" y="114"/>
                    </a:lnTo>
                    <a:lnTo>
                      <a:pt x="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85" name="Freeform 278"/>
              <p:cNvSpPr>
                <a:spLocks noEditPoints="1"/>
              </p:cNvSpPr>
              <p:nvPr/>
            </p:nvSpPr>
            <p:spPr bwMode="auto">
              <a:xfrm>
                <a:off x="2127" y="2044"/>
                <a:ext cx="621" cy="200"/>
              </a:xfrm>
              <a:custGeom>
                <a:avLst/>
                <a:gdLst>
                  <a:gd name="T0" fmla="*/ 0 w 1134"/>
                  <a:gd name="T1" fmla="*/ 0 h 378"/>
                  <a:gd name="T2" fmla="*/ 0 w 1134"/>
                  <a:gd name="T3" fmla="*/ 0 h 378"/>
                  <a:gd name="T4" fmla="*/ 1134 w 1134"/>
                  <a:gd name="T5" fmla="*/ 0 h 378"/>
                  <a:gd name="T6" fmla="*/ 1134 w 1134"/>
                  <a:gd name="T7" fmla="*/ 378 h 378"/>
                  <a:gd name="T8" fmla="*/ 0 w 1134"/>
                  <a:gd name="T9" fmla="*/ 378 h 378"/>
                  <a:gd name="T10" fmla="*/ 0 w 1134"/>
                  <a:gd name="T11" fmla="*/ 0 h 378"/>
                  <a:gd name="T12" fmla="*/ 0 w 1134"/>
                  <a:gd name="T13" fmla="*/ 0 h 378"/>
                  <a:gd name="T14" fmla="*/ 0 w 1134"/>
                  <a:gd name="T15" fmla="*/ 0 h 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4" h="378">
                    <a:moveTo>
                      <a:pt x="0" y="0"/>
                    </a:moveTo>
                    <a:lnTo>
                      <a:pt x="0" y="0"/>
                    </a:lnTo>
                    <a:lnTo>
                      <a:pt x="1134" y="0"/>
                    </a:lnTo>
                    <a:lnTo>
                      <a:pt x="1134" y="378"/>
                    </a:lnTo>
                    <a:lnTo>
                      <a:pt x="0" y="378"/>
                    </a:lnTo>
                    <a:lnTo>
                      <a:pt x="0" y="0"/>
                    </a:lnTo>
                    <a:close/>
                    <a:moveTo>
                      <a:pt x="0" y="0"/>
                    </a:moveTo>
                    <a:lnTo>
                      <a:pt x="0" y="0"/>
                    </a:lnTo>
                    <a:close/>
                  </a:path>
                </a:pathLst>
              </a:custGeom>
              <a:solidFill>
                <a:srgbClr val="FFFFFF"/>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86" name="Freeform 279"/>
              <p:cNvSpPr>
                <a:spLocks noEditPoints="1"/>
              </p:cNvSpPr>
              <p:nvPr/>
            </p:nvSpPr>
            <p:spPr bwMode="auto">
              <a:xfrm>
                <a:off x="2130" y="2044"/>
                <a:ext cx="621" cy="206"/>
              </a:xfrm>
              <a:custGeom>
                <a:avLst/>
                <a:gdLst>
                  <a:gd name="T0" fmla="*/ 0 w 1133"/>
                  <a:gd name="T1" fmla="*/ 0 h 387"/>
                  <a:gd name="T2" fmla="*/ 0 w 1133"/>
                  <a:gd name="T3" fmla="*/ 0 h 387"/>
                  <a:gd name="T4" fmla="*/ 1133 w 1133"/>
                  <a:gd name="T5" fmla="*/ 0 h 387"/>
                  <a:gd name="T6" fmla="*/ 1133 w 1133"/>
                  <a:gd name="T7" fmla="*/ 387 h 387"/>
                  <a:gd name="T8" fmla="*/ 0 w 1133"/>
                  <a:gd name="T9" fmla="*/ 387 h 387"/>
                  <a:gd name="T10" fmla="*/ 0 w 1133"/>
                  <a:gd name="T11" fmla="*/ 0 h 387"/>
                  <a:gd name="T12" fmla="*/ 0 w 1133"/>
                  <a:gd name="T13" fmla="*/ 0 h 387"/>
                  <a:gd name="T14" fmla="*/ 0 w 1133"/>
                  <a:gd name="T15" fmla="*/ 0 h 3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3" h="387">
                    <a:moveTo>
                      <a:pt x="0" y="0"/>
                    </a:moveTo>
                    <a:lnTo>
                      <a:pt x="0" y="0"/>
                    </a:lnTo>
                    <a:lnTo>
                      <a:pt x="1133" y="0"/>
                    </a:lnTo>
                    <a:lnTo>
                      <a:pt x="1133" y="387"/>
                    </a:lnTo>
                    <a:lnTo>
                      <a:pt x="0" y="387"/>
                    </a:lnTo>
                    <a:lnTo>
                      <a:pt x="0" y="0"/>
                    </a:lnTo>
                    <a:close/>
                    <a:moveTo>
                      <a:pt x="0" y="0"/>
                    </a:moveTo>
                    <a:lnTo>
                      <a:pt x="0" y="0"/>
                    </a:lnTo>
                    <a:close/>
                  </a:path>
                </a:pathLst>
              </a:custGeom>
              <a:noFill/>
              <a:ln w="11113" cap="rnd">
                <a:solidFill>
                  <a:srgbClr val="000000"/>
                </a:solidFill>
                <a:prstDash val="solid"/>
                <a:round/>
                <a:headEnd/>
                <a:tailEnd/>
              </a:ln>
              <a:extLst/>
            </p:spPr>
            <p:txBody>
              <a:bodyPr lIns="68580" tIns="34290" rIns="68580" bIns="34290"/>
              <a:lstStyle/>
              <a:p>
                <a:pPr>
                  <a:defRPr/>
                </a:pPr>
                <a:endParaRPr lang="en-US" sz="1350">
                  <a:solidFill>
                    <a:prstClr val="black"/>
                  </a:solidFill>
                  <a:latin typeface="Calibri" panose="020F0502020204030204"/>
                </a:endParaRPr>
              </a:p>
            </p:txBody>
          </p:sp>
          <p:sp>
            <p:nvSpPr>
              <p:cNvPr id="87" name="Freeform 280"/>
              <p:cNvSpPr>
                <a:spLocks/>
              </p:cNvSpPr>
              <p:nvPr/>
            </p:nvSpPr>
            <p:spPr bwMode="auto">
              <a:xfrm>
                <a:off x="2190" y="2113"/>
                <a:ext cx="60" cy="59"/>
              </a:xfrm>
              <a:custGeom>
                <a:avLst/>
                <a:gdLst>
                  <a:gd name="T0" fmla="*/ 0 w 110"/>
                  <a:gd name="T1" fmla="*/ 0 h 114"/>
                  <a:gd name="T2" fmla="*/ 0 w 110"/>
                  <a:gd name="T3" fmla="*/ 0 h 114"/>
                  <a:gd name="T4" fmla="*/ 22 w 110"/>
                  <a:gd name="T5" fmla="*/ 0 h 114"/>
                  <a:gd name="T6" fmla="*/ 55 w 110"/>
                  <a:gd name="T7" fmla="*/ 96 h 114"/>
                  <a:gd name="T8" fmla="*/ 88 w 110"/>
                  <a:gd name="T9" fmla="*/ 0 h 114"/>
                  <a:gd name="T10" fmla="*/ 110 w 110"/>
                  <a:gd name="T11" fmla="*/ 0 h 114"/>
                  <a:gd name="T12" fmla="*/ 110 w 110"/>
                  <a:gd name="T13" fmla="*/ 114 h 114"/>
                  <a:gd name="T14" fmla="*/ 95 w 110"/>
                  <a:gd name="T15" fmla="*/ 114 h 114"/>
                  <a:gd name="T16" fmla="*/ 95 w 110"/>
                  <a:gd name="T17" fmla="*/ 46 h 114"/>
                  <a:gd name="T18" fmla="*/ 95 w 110"/>
                  <a:gd name="T19" fmla="*/ 35 h 114"/>
                  <a:gd name="T20" fmla="*/ 95 w 110"/>
                  <a:gd name="T21" fmla="*/ 17 h 114"/>
                  <a:gd name="T22" fmla="*/ 63 w 110"/>
                  <a:gd name="T23" fmla="*/ 114 h 114"/>
                  <a:gd name="T24" fmla="*/ 47 w 110"/>
                  <a:gd name="T25" fmla="*/ 114 h 114"/>
                  <a:gd name="T26" fmla="*/ 15 w 110"/>
                  <a:gd name="T27" fmla="*/ 17 h 114"/>
                  <a:gd name="T28" fmla="*/ 15 w 110"/>
                  <a:gd name="T29" fmla="*/ 21 h 114"/>
                  <a:gd name="T30" fmla="*/ 15 w 110"/>
                  <a:gd name="T31" fmla="*/ 34 h 114"/>
                  <a:gd name="T32" fmla="*/ 15 w 110"/>
                  <a:gd name="T33" fmla="*/ 46 h 114"/>
                  <a:gd name="T34" fmla="*/ 15 w 110"/>
                  <a:gd name="T35" fmla="*/ 114 h 114"/>
                  <a:gd name="T36" fmla="*/ 0 w 110"/>
                  <a:gd name="T37" fmla="*/ 114 h 114"/>
                  <a:gd name="T38" fmla="*/ 0 w 110"/>
                  <a:gd name="T3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 h="114">
                    <a:moveTo>
                      <a:pt x="0" y="0"/>
                    </a:moveTo>
                    <a:lnTo>
                      <a:pt x="0" y="0"/>
                    </a:lnTo>
                    <a:lnTo>
                      <a:pt x="22" y="0"/>
                    </a:lnTo>
                    <a:lnTo>
                      <a:pt x="55" y="96"/>
                    </a:lnTo>
                    <a:lnTo>
                      <a:pt x="88" y="0"/>
                    </a:lnTo>
                    <a:lnTo>
                      <a:pt x="110" y="0"/>
                    </a:lnTo>
                    <a:lnTo>
                      <a:pt x="110" y="114"/>
                    </a:lnTo>
                    <a:lnTo>
                      <a:pt x="95" y="114"/>
                    </a:lnTo>
                    <a:lnTo>
                      <a:pt x="95" y="46"/>
                    </a:lnTo>
                    <a:cubicBezTo>
                      <a:pt x="95" y="44"/>
                      <a:pt x="95" y="40"/>
                      <a:pt x="95" y="35"/>
                    </a:cubicBezTo>
                    <a:cubicBezTo>
                      <a:pt x="95" y="29"/>
                      <a:pt x="95" y="24"/>
                      <a:pt x="95" y="17"/>
                    </a:cubicBezTo>
                    <a:lnTo>
                      <a:pt x="63" y="114"/>
                    </a:lnTo>
                    <a:lnTo>
                      <a:pt x="47" y="114"/>
                    </a:lnTo>
                    <a:lnTo>
                      <a:pt x="15" y="17"/>
                    </a:lnTo>
                    <a:lnTo>
                      <a:pt x="15" y="21"/>
                    </a:lnTo>
                    <a:cubicBezTo>
                      <a:pt x="15" y="24"/>
                      <a:pt x="15" y="28"/>
                      <a:pt x="15" y="34"/>
                    </a:cubicBezTo>
                    <a:cubicBezTo>
                      <a:pt x="15" y="39"/>
                      <a:pt x="15" y="44"/>
                      <a:pt x="15" y="46"/>
                    </a:cubicBezTo>
                    <a:lnTo>
                      <a:pt x="15" y="114"/>
                    </a:lnTo>
                    <a:lnTo>
                      <a:pt x="0" y="114"/>
                    </a:lnTo>
                    <a:lnTo>
                      <a:pt x="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88" name="Freeform 281"/>
              <p:cNvSpPr>
                <a:spLocks noEditPoints="1"/>
              </p:cNvSpPr>
              <p:nvPr/>
            </p:nvSpPr>
            <p:spPr bwMode="auto">
              <a:xfrm>
                <a:off x="2266" y="2113"/>
                <a:ext cx="47" cy="59"/>
              </a:xfrm>
              <a:custGeom>
                <a:avLst/>
                <a:gdLst>
                  <a:gd name="T0" fmla="*/ 0 w 85"/>
                  <a:gd name="T1" fmla="*/ 0 h 114"/>
                  <a:gd name="T2" fmla="*/ 0 w 85"/>
                  <a:gd name="T3" fmla="*/ 0 h 114"/>
                  <a:gd name="T4" fmla="*/ 51 w 85"/>
                  <a:gd name="T5" fmla="*/ 0 h 114"/>
                  <a:gd name="T6" fmla="*/ 75 w 85"/>
                  <a:gd name="T7" fmla="*/ 8 h 114"/>
                  <a:gd name="T8" fmla="*/ 85 w 85"/>
                  <a:gd name="T9" fmla="*/ 32 h 114"/>
                  <a:gd name="T10" fmla="*/ 76 w 85"/>
                  <a:gd name="T11" fmla="*/ 56 h 114"/>
                  <a:gd name="T12" fmla="*/ 51 w 85"/>
                  <a:gd name="T13" fmla="*/ 65 h 114"/>
                  <a:gd name="T14" fmla="*/ 15 w 85"/>
                  <a:gd name="T15" fmla="*/ 65 h 114"/>
                  <a:gd name="T16" fmla="*/ 15 w 85"/>
                  <a:gd name="T17" fmla="*/ 114 h 114"/>
                  <a:gd name="T18" fmla="*/ 0 w 85"/>
                  <a:gd name="T19" fmla="*/ 114 h 114"/>
                  <a:gd name="T20" fmla="*/ 0 w 85"/>
                  <a:gd name="T21" fmla="*/ 0 h 114"/>
                  <a:gd name="T22" fmla="*/ 69 w 85"/>
                  <a:gd name="T23" fmla="*/ 32 h 114"/>
                  <a:gd name="T24" fmla="*/ 69 w 85"/>
                  <a:gd name="T25" fmla="*/ 32 h 114"/>
                  <a:gd name="T26" fmla="*/ 60 w 85"/>
                  <a:gd name="T27" fmla="*/ 15 h 114"/>
                  <a:gd name="T28" fmla="*/ 46 w 85"/>
                  <a:gd name="T29" fmla="*/ 13 h 114"/>
                  <a:gd name="T30" fmla="*/ 15 w 85"/>
                  <a:gd name="T31" fmla="*/ 13 h 114"/>
                  <a:gd name="T32" fmla="*/ 15 w 85"/>
                  <a:gd name="T33" fmla="*/ 52 h 114"/>
                  <a:gd name="T34" fmla="*/ 46 w 85"/>
                  <a:gd name="T35" fmla="*/ 52 h 114"/>
                  <a:gd name="T36" fmla="*/ 63 w 85"/>
                  <a:gd name="T37" fmla="*/ 48 h 114"/>
                  <a:gd name="T38" fmla="*/ 69 w 85"/>
                  <a:gd name="T39" fmla="*/ 32 h 114"/>
                  <a:gd name="T40" fmla="*/ 69 w 85"/>
                  <a:gd name="T41" fmla="*/ 3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114">
                    <a:moveTo>
                      <a:pt x="0" y="0"/>
                    </a:moveTo>
                    <a:lnTo>
                      <a:pt x="0" y="0"/>
                    </a:lnTo>
                    <a:lnTo>
                      <a:pt x="51" y="0"/>
                    </a:lnTo>
                    <a:cubicBezTo>
                      <a:pt x="61" y="0"/>
                      <a:pt x="69" y="2"/>
                      <a:pt x="75" y="8"/>
                    </a:cubicBezTo>
                    <a:cubicBezTo>
                      <a:pt x="82" y="14"/>
                      <a:pt x="85" y="22"/>
                      <a:pt x="85" y="32"/>
                    </a:cubicBezTo>
                    <a:cubicBezTo>
                      <a:pt x="85" y="41"/>
                      <a:pt x="82" y="49"/>
                      <a:pt x="76" y="56"/>
                    </a:cubicBezTo>
                    <a:cubicBezTo>
                      <a:pt x="71" y="62"/>
                      <a:pt x="62" y="65"/>
                      <a:pt x="51" y="65"/>
                    </a:cubicBezTo>
                    <a:lnTo>
                      <a:pt x="15" y="65"/>
                    </a:lnTo>
                    <a:lnTo>
                      <a:pt x="15" y="114"/>
                    </a:lnTo>
                    <a:lnTo>
                      <a:pt x="0" y="114"/>
                    </a:lnTo>
                    <a:lnTo>
                      <a:pt x="0" y="0"/>
                    </a:lnTo>
                    <a:close/>
                    <a:moveTo>
                      <a:pt x="69" y="32"/>
                    </a:moveTo>
                    <a:lnTo>
                      <a:pt x="69" y="32"/>
                    </a:lnTo>
                    <a:cubicBezTo>
                      <a:pt x="69" y="24"/>
                      <a:pt x="66" y="18"/>
                      <a:pt x="60" y="15"/>
                    </a:cubicBezTo>
                    <a:cubicBezTo>
                      <a:pt x="56" y="14"/>
                      <a:pt x="52" y="13"/>
                      <a:pt x="46" y="13"/>
                    </a:cubicBezTo>
                    <a:lnTo>
                      <a:pt x="15" y="13"/>
                    </a:lnTo>
                    <a:lnTo>
                      <a:pt x="15" y="52"/>
                    </a:lnTo>
                    <a:lnTo>
                      <a:pt x="46" y="52"/>
                    </a:lnTo>
                    <a:cubicBezTo>
                      <a:pt x="53" y="52"/>
                      <a:pt x="58" y="51"/>
                      <a:pt x="63" y="48"/>
                    </a:cubicBezTo>
                    <a:cubicBezTo>
                      <a:pt x="67" y="45"/>
                      <a:pt x="69" y="40"/>
                      <a:pt x="69" y="32"/>
                    </a:cubicBezTo>
                    <a:lnTo>
                      <a:pt x="69" y="32"/>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89" name="Freeform 282"/>
              <p:cNvSpPr>
                <a:spLocks noEditPoints="1"/>
              </p:cNvSpPr>
              <p:nvPr/>
            </p:nvSpPr>
            <p:spPr bwMode="auto">
              <a:xfrm>
                <a:off x="2324" y="2113"/>
                <a:ext cx="45" cy="59"/>
              </a:xfrm>
              <a:custGeom>
                <a:avLst/>
                <a:gdLst>
                  <a:gd name="T0" fmla="*/ 0 w 85"/>
                  <a:gd name="T1" fmla="*/ 0 h 114"/>
                  <a:gd name="T2" fmla="*/ 0 w 85"/>
                  <a:gd name="T3" fmla="*/ 0 h 114"/>
                  <a:gd name="T4" fmla="*/ 83 w 85"/>
                  <a:gd name="T5" fmla="*/ 0 h 114"/>
                  <a:gd name="T6" fmla="*/ 83 w 85"/>
                  <a:gd name="T7" fmla="*/ 14 h 114"/>
                  <a:gd name="T8" fmla="*/ 15 w 85"/>
                  <a:gd name="T9" fmla="*/ 14 h 114"/>
                  <a:gd name="T10" fmla="*/ 15 w 85"/>
                  <a:gd name="T11" fmla="*/ 48 h 114"/>
                  <a:gd name="T12" fmla="*/ 78 w 85"/>
                  <a:gd name="T13" fmla="*/ 48 h 114"/>
                  <a:gd name="T14" fmla="*/ 78 w 85"/>
                  <a:gd name="T15" fmla="*/ 61 h 114"/>
                  <a:gd name="T16" fmla="*/ 15 w 85"/>
                  <a:gd name="T17" fmla="*/ 61 h 114"/>
                  <a:gd name="T18" fmla="*/ 15 w 85"/>
                  <a:gd name="T19" fmla="*/ 100 h 114"/>
                  <a:gd name="T20" fmla="*/ 85 w 85"/>
                  <a:gd name="T21" fmla="*/ 100 h 114"/>
                  <a:gd name="T22" fmla="*/ 85 w 85"/>
                  <a:gd name="T23" fmla="*/ 114 h 114"/>
                  <a:gd name="T24" fmla="*/ 0 w 85"/>
                  <a:gd name="T25" fmla="*/ 114 h 114"/>
                  <a:gd name="T26" fmla="*/ 0 w 85"/>
                  <a:gd name="T27" fmla="*/ 0 h 114"/>
                  <a:gd name="T28" fmla="*/ 42 w 85"/>
                  <a:gd name="T29" fmla="*/ 0 h 114"/>
                  <a:gd name="T30" fmla="*/ 42 w 85"/>
                  <a:gd name="T31" fmla="*/ 0 h 114"/>
                  <a:gd name="T32" fmla="*/ 42 w 85"/>
                  <a:gd name="T3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114">
                    <a:moveTo>
                      <a:pt x="0" y="0"/>
                    </a:moveTo>
                    <a:lnTo>
                      <a:pt x="0" y="0"/>
                    </a:lnTo>
                    <a:lnTo>
                      <a:pt x="83" y="0"/>
                    </a:lnTo>
                    <a:lnTo>
                      <a:pt x="83" y="14"/>
                    </a:lnTo>
                    <a:lnTo>
                      <a:pt x="15" y="14"/>
                    </a:lnTo>
                    <a:lnTo>
                      <a:pt x="15" y="48"/>
                    </a:lnTo>
                    <a:lnTo>
                      <a:pt x="78" y="48"/>
                    </a:lnTo>
                    <a:lnTo>
                      <a:pt x="78" y="61"/>
                    </a:lnTo>
                    <a:lnTo>
                      <a:pt x="15" y="61"/>
                    </a:lnTo>
                    <a:lnTo>
                      <a:pt x="15" y="100"/>
                    </a:lnTo>
                    <a:lnTo>
                      <a:pt x="85" y="100"/>
                    </a:lnTo>
                    <a:lnTo>
                      <a:pt x="85" y="114"/>
                    </a:lnTo>
                    <a:lnTo>
                      <a:pt x="0" y="114"/>
                    </a:lnTo>
                    <a:lnTo>
                      <a:pt x="0" y="0"/>
                    </a:lnTo>
                    <a:close/>
                    <a:moveTo>
                      <a:pt x="42" y="0"/>
                    </a:moveTo>
                    <a:lnTo>
                      <a:pt x="42" y="0"/>
                    </a:lnTo>
                    <a:lnTo>
                      <a:pt x="42"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90" name="Freeform 283"/>
              <p:cNvSpPr>
                <a:spLocks noEditPoints="1"/>
              </p:cNvSpPr>
              <p:nvPr/>
            </p:nvSpPr>
            <p:spPr bwMode="auto">
              <a:xfrm>
                <a:off x="2379" y="2110"/>
                <a:ext cx="57" cy="65"/>
              </a:xfrm>
              <a:custGeom>
                <a:avLst/>
                <a:gdLst>
                  <a:gd name="T0" fmla="*/ 54 w 104"/>
                  <a:gd name="T1" fmla="*/ 1 h 121"/>
                  <a:gd name="T2" fmla="*/ 54 w 104"/>
                  <a:gd name="T3" fmla="*/ 1 h 121"/>
                  <a:gd name="T4" fmla="*/ 82 w 104"/>
                  <a:gd name="T5" fmla="*/ 7 h 121"/>
                  <a:gd name="T6" fmla="*/ 102 w 104"/>
                  <a:gd name="T7" fmla="*/ 38 h 121"/>
                  <a:gd name="T8" fmla="*/ 87 w 104"/>
                  <a:gd name="T9" fmla="*/ 38 h 121"/>
                  <a:gd name="T10" fmla="*/ 76 w 104"/>
                  <a:gd name="T11" fmla="*/ 20 h 121"/>
                  <a:gd name="T12" fmla="*/ 53 w 104"/>
                  <a:gd name="T13" fmla="*/ 14 h 121"/>
                  <a:gd name="T14" fmla="*/ 27 w 104"/>
                  <a:gd name="T15" fmla="*/ 26 h 121"/>
                  <a:gd name="T16" fmla="*/ 16 w 104"/>
                  <a:gd name="T17" fmla="*/ 61 h 121"/>
                  <a:gd name="T18" fmla="*/ 25 w 104"/>
                  <a:gd name="T19" fmla="*/ 95 h 121"/>
                  <a:gd name="T20" fmla="*/ 54 w 104"/>
                  <a:gd name="T21" fmla="*/ 107 h 121"/>
                  <a:gd name="T22" fmla="*/ 80 w 104"/>
                  <a:gd name="T23" fmla="*/ 98 h 121"/>
                  <a:gd name="T24" fmla="*/ 90 w 104"/>
                  <a:gd name="T25" fmla="*/ 69 h 121"/>
                  <a:gd name="T26" fmla="*/ 54 w 104"/>
                  <a:gd name="T27" fmla="*/ 69 h 121"/>
                  <a:gd name="T28" fmla="*/ 54 w 104"/>
                  <a:gd name="T29" fmla="*/ 57 h 121"/>
                  <a:gd name="T30" fmla="*/ 104 w 104"/>
                  <a:gd name="T31" fmla="*/ 57 h 121"/>
                  <a:gd name="T32" fmla="*/ 104 w 104"/>
                  <a:gd name="T33" fmla="*/ 118 h 121"/>
                  <a:gd name="T34" fmla="*/ 94 w 104"/>
                  <a:gd name="T35" fmla="*/ 118 h 121"/>
                  <a:gd name="T36" fmla="*/ 91 w 104"/>
                  <a:gd name="T37" fmla="*/ 103 h 121"/>
                  <a:gd name="T38" fmla="*/ 77 w 104"/>
                  <a:gd name="T39" fmla="*/ 115 h 121"/>
                  <a:gd name="T40" fmla="*/ 51 w 104"/>
                  <a:gd name="T41" fmla="*/ 121 h 121"/>
                  <a:gd name="T42" fmla="*/ 16 w 104"/>
                  <a:gd name="T43" fmla="*/ 108 h 121"/>
                  <a:gd name="T44" fmla="*/ 0 w 104"/>
                  <a:gd name="T45" fmla="*/ 62 h 121"/>
                  <a:gd name="T46" fmla="*/ 16 w 104"/>
                  <a:gd name="T47" fmla="*/ 17 h 121"/>
                  <a:gd name="T48" fmla="*/ 54 w 104"/>
                  <a:gd name="T49" fmla="*/ 1 h 121"/>
                  <a:gd name="T50" fmla="*/ 54 w 104"/>
                  <a:gd name="T51" fmla="*/ 1 h 121"/>
                  <a:gd name="T52" fmla="*/ 51 w 104"/>
                  <a:gd name="T53" fmla="*/ 0 h 121"/>
                  <a:gd name="T54" fmla="*/ 51 w 104"/>
                  <a:gd name="T55" fmla="*/ 0 h 121"/>
                  <a:gd name="T56" fmla="*/ 51 w 104"/>
                  <a:gd name="T5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4" h="121">
                    <a:moveTo>
                      <a:pt x="54" y="1"/>
                    </a:moveTo>
                    <a:lnTo>
                      <a:pt x="54" y="1"/>
                    </a:lnTo>
                    <a:cubicBezTo>
                      <a:pt x="64" y="1"/>
                      <a:pt x="74" y="3"/>
                      <a:pt x="82" y="7"/>
                    </a:cubicBezTo>
                    <a:cubicBezTo>
                      <a:pt x="93" y="13"/>
                      <a:pt x="100" y="23"/>
                      <a:pt x="102" y="38"/>
                    </a:cubicBezTo>
                    <a:lnTo>
                      <a:pt x="87" y="38"/>
                    </a:lnTo>
                    <a:cubicBezTo>
                      <a:pt x="85" y="30"/>
                      <a:pt x="81" y="24"/>
                      <a:pt x="76" y="20"/>
                    </a:cubicBezTo>
                    <a:cubicBezTo>
                      <a:pt x="70" y="16"/>
                      <a:pt x="62" y="14"/>
                      <a:pt x="53" y="14"/>
                    </a:cubicBezTo>
                    <a:cubicBezTo>
                      <a:pt x="43" y="14"/>
                      <a:pt x="34" y="18"/>
                      <a:pt x="27" y="26"/>
                    </a:cubicBezTo>
                    <a:cubicBezTo>
                      <a:pt x="20" y="34"/>
                      <a:pt x="16" y="46"/>
                      <a:pt x="16" y="61"/>
                    </a:cubicBezTo>
                    <a:cubicBezTo>
                      <a:pt x="16" y="75"/>
                      <a:pt x="19" y="86"/>
                      <a:pt x="25" y="95"/>
                    </a:cubicBezTo>
                    <a:cubicBezTo>
                      <a:pt x="31" y="103"/>
                      <a:pt x="40" y="107"/>
                      <a:pt x="54" y="107"/>
                    </a:cubicBezTo>
                    <a:cubicBezTo>
                      <a:pt x="64" y="107"/>
                      <a:pt x="73" y="104"/>
                      <a:pt x="80" y="98"/>
                    </a:cubicBezTo>
                    <a:cubicBezTo>
                      <a:pt x="86" y="92"/>
                      <a:pt x="90" y="83"/>
                      <a:pt x="90" y="69"/>
                    </a:cubicBezTo>
                    <a:lnTo>
                      <a:pt x="54" y="69"/>
                    </a:lnTo>
                    <a:lnTo>
                      <a:pt x="54" y="57"/>
                    </a:lnTo>
                    <a:lnTo>
                      <a:pt x="104" y="57"/>
                    </a:lnTo>
                    <a:lnTo>
                      <a:pt x="104" y="118"/>
                    </a:lnTo>
                    <a:lnTo>
                      <a:pt x="94" y="118"/>
                    </a:lnTo>
                    <a:lnTo>
                      <a:pt x="91" y="103"/>
                    </a:lnTo>
                    <a:cubicBezTo>
                      <a:pt x="85" y="109"/>
                      <a:pt x="81" y="113"/>
                      <a:pt x="77" y="115"/>
                    </a:cubicBezTo>
                    <a:cubicBezTo>
                      <a:pt x="70" y="119"/>
                      <a:pt x="61" y="121"/>
                      <a:pt x="51" y="121"/>
                    </a:cubicBezTo>
                    <a:cubicBezTo>
                      <a:pt x="37" y="121"/>
                      <a:pt x="26" y="116"/>
                      <a:pt x="16" y="108"/>
                    </a:cubicBezTo>
                    <a:cubicBezTo>
                      <a:pt x="5" y="97"/>
                      <a:pt x="0" y="81"/>
                      <a:pt x="0" y="62"/>
                    </a:cubicBezTo>
                    <a:cubicBezTo>
                      <a:pt x="0" y="43"/>
                      <a:pt x="5" y="28"/>
                      <a:pt x="16" y="17"/>
                    </a:cubicBezTo>
                    <a:cubicBezTo>
                      <a:pt x="25" y="6"/>
                      <a:pt x="38" y="1"/>
                      <a:pt x="54" y="1"/>
                    </a:cubicBezTo>
                    <a:lnTo>
                      <a:pt x="54" y="1"/>
                    </a:lnTo>
                    <a:close/>
                    <a:moveTo>
                      <a:pt x="51" y="0"/>
                    </a:moveTo>
                    <a:lnTo>
                      <a:pt x="51" y="0"/>
                    </a:lnTo>
                    <a:lnTo>
                      <a:pt x="51"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91" name="Freeform 284"/>
              <p:cNvSpPr>
                <a:spLocks/>
              </p:cNvSpPr>
              <p:nvPr/>
            </p:nvSpPr>
            <p:spPr bwMode="auto">
              <a:xfrm>
                <a:off x="2469" y="2113"/>
                <a:ext cx="54" cy="59"/>
              </a:xfrm>
              <a:custGeom>
                <a:avLst/>
                <a:gdLst>
                  <a:gd name="T0" fmla="*/ 17 w 100"/>
                  <a:gd name="T1" fmla="*/ 0 h 114"/>
                  <a:gd name="T2" fmla="*/ 17 w 100"/>
                  <a:gd name="T3" fmla="*/ 0 h 114"/>
                  <a:gd name="T4" fmla="*/ 50 w 100"/>
                  <a:gd name="T5" fmla="*/ 97 h 114"/>
                  <a:gd name="T6" fmla="*/ 83 w 100"/>
                  <a:gd name="T7" fmla="*/ 0 h 114"/>
                  <a:gd name="T8" fmla="*/ 100 w 100"/>
                  <a:gd name="T9" fmla="*/ 0 h 114"/>
                  <a:gd name="T10" fmla="*/ 58 w 100"/>
                  <a:gd name="T11" fmla="*/ 114 h 114"/>
                  <a:gd name="T12" fmla="*/ 42 w 100"/>
                  <a:gd name="T13" fmla="*/ 114 h 114"/>
                  <a:gd name="T14" fmla="*/ 0 w 100"/>
                  <a:gd name="T15" fmla="*/ 0 h 114"/>
                  <a:gd name="T16" fmla="*/ 17 w 100"/>
                  <a:gd name="T1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14">
                    <a:moveTo>
                      <a:pt x="17" y="0"/>
                    </a:moveTo>
                    <a:lnTo>
                      <a:pt x="17" y="0"/>
                    </a:lnTo>
                    <a:lnTo>
                      <a:pt x="50" y="97"/>
                    </a:lnTo>
                    <a:lnTo>
                      <a:pt x="83" y="0"/>
                    </a:lnTo>
                    <a:lnTo>
                      <a:pt x="100" y="0"/>
                    </a:lnTo>
                    <a:lnTo>
                      <a:pt x="58" y="114"/>
                    </a:lnTo>
                    <a:lnTo>
                      <a:pt x="42" y="114"/>
                    </a:lnTo>
                    <a:lnTo>
                      <a:pt x="0" y="0"/>
                    </a:lnTo>
                    <a:lnTo>
                      <a:pt x="17"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92" name="Freeform 285"/>
              <p:cNvSpPr>
                <a:spLocks noEditPoints="1"/>
              </p:cNvSpPr>
              <p:nvPr/>
            </p:nvSpPr>
            <p:spPr bwMode="auto">
              <a:xfrm>
                <a:off x="2529" y="2113"/>
                <a:ext cx="9" cy="59"/>
              </a:xfrm>
              <a:custGeom>
                <a:avLst/>
                <a:gdLst>
                  <a:gd name="T0" fmla="*/ 0 w 15"/>
                  <a:gd name="T1" fmla="*/ 31 h 114"/>
                  <a:gd name="T2" fmla="*/ 0 w 15"/>
                  <a:gd name="T3" fmla="*/ 31 h 114"/>
                  <a:gd name="T4" fmla="*/ 15 w 15"/>
                  <a:gd name="T5" fmla="*/ 31 h 114"/>
                  <a:gd name="T6" fmla="*/ 15 w 15"/>
                  <a:gd name="T7" fmla="*/ 114 h 114"/>
                  <a:gd name="T8" fmla="*/ 0 w 15"/>
                  <a:gd name="T9" fmla="*/ 114 h 114"/>
                  <a:gd name="T10" fmla="*/ 0 w 15"/>
                  <a:gd name="T11" fmla="*/ 31 h 114"/>
                  <a:gd name="T12" fmla="*/ 0 w 15"/>
                  <a:gd name="T13" fmla="*/ 0 h 114"/>
                  <a:gd name="T14" fmla="*/ 0 w 15"/>
                  <a:gd name="T15" fmla="*/ 0 h 114"/>
                  <a:gd name="T16" fmla="*/ 15 w 15"/>
                  <a:gd name="T17" fmla="*/ 0 h 114"/>
                  <a:gd name="T18" fmla="*/ 15 w 15"/>
                  <a:gd name="T19" fmla="*/ 15 h 114"/>
                  <a:gd name="T20" fmla="*/ 0 w 15"/>
                  <a:gd name="T21" fmla="*/ 15 h 114"/>
                  <a:gd name="T22" fmla="*/ 0 w 15"/>
                  <a:gd name="T2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14">
                    <a:moveTo>
                      <a:pt x="0" y="31"/>
                    </a:moveTo>
                    <a:lnTo>
                      <a:pt x="0" y="31"/>
                    </a:lnTo>
                    <a:lnTo>
                      <a:pt x="15" y="31"/>
                    </a:lnTo>
                    <a:lnTo>
                      <a:pt x="15" y="114"/>
                    </a:lnTo>
                    <a:lnTo>
                      <a:pt x="0" y="114"/>
                    </a:lnTo>
                    <a:lnTo>
                      <a:pt x="0" y="31"/>
                    </a:lnTo>
                    <a:close/>
                    <a:moveTo>
                      <a:pt x="0" y="0"/>
                    </a:moveTo>
                    <a:lnTo>
                      <a:pt x="0" y="0"/>
                    </a:lnTo>
                    <a:lnTo>
                      <a:pt x="15" y="0"/>
                    </a:lnTo>
                    <a:lnTo>
                      <a:pt x="15" y="15"/>
                    </a:lnTo>
                    <a:lnTo>
                      <a:pt x="0" y="15"/>
                    </a:lnTo>
                    <a:lnTo>
                      <a:pt x="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93" name="Freeform 286"/>
              <p:cNvSpPr>
                <a:spLocks noEditPoints="1"/>
              </p:cNvSpPr>
              <p:nvPr/>
            </p:nvSpPr>
            <p:spPr bwMode="auto">
              <a:xfrm>
                <a:off x="2546" y="2112"/>
                <a:ext cx="41" cy="63"/>
              </a:xfrm>
              <a:custGeom>
                <a:avLst/>
                <a:gdLst>
                  <a:gd name="T0" fmla="*/ 15 w 74"/>
                  <a:gd name="T1" fmla="*/ 74 h 118"/>
                  <a:gd name="T2" fmla="*/ 15 w 74"/>
                  <a:gd name="T3" fmla="*/ 74 h 118"/>
                  <a:gd name="T4" fmla="*/ 20 w 74"/>
                  <a:gd name="T5" fmla="*/ 96 h 118"/>
                  <a:gd name="T6" fmla="*/ 39 w 74"/>
                  <a:gd name="T7" fmla="*/ 105 h 118"/>
                  <a:gd name="T8" fmla="*/ 55 w 74"/>
                  <a:gd name="T9" fmla="*/ 97 h 118"/>
                  <a:gd name="T10" fmla="*/ 61 w 74"/>
                  <a:gd name="T11" fmla="*/ 73 h 118"/>
                  <a:gd name="T12" fmla="*/ 54 w 74"/>
                  <a:gd name="T13" fmla="*/ 50 h 118"/>
                  <a:gd name="T14" fmla="*/ 39 w 74"/>
                  <a:gd name="T15" fmla="*/ 42 h 118"/>
                  <a:gd name="T16" fmla="*/ 21 w 74"/>
                  <a:gd name="T17" fmla="*/ 50 h 118"/>
                  <a:gd name="T18" fmla="*/ 15 w 74"/>
                  <a:gd name="T19" fmla="*/ 74 h 118"/>
                  <a:gd name="T20" fmla="*/ 15 w 74"/>
                  <a:gd name="T21" fmla="*/ 74 h 118"/>
                  <a:gd name="T22" fmla="*/ 36 w 74"/>
                  <a:gd name="T23" fmla="*/ 30 h 118"/>
                  <a:gd name="T24" fmla="*/ 36 w 74"/>
                  <a:gd name="T25" fmla="*/ 30 h 118"/>
                  <a:gd name="T26" fmla="*/ 52 w 74"/>
                  <a:gd name="T27" fmla="*/ 34 h 118"/>
                  <a:gd name="T28" fmla="*/ 60 w 74"/>
                  <a:gd name="T29" fmla="*/ 42 h 118"/>
                  <a:gd name="T30" fmla="*/ 60 w 74"/>
                  <a:gd name="T31" fmla="*/ 0 h 118"/>
                  <a:gd name="T32" fmla="*/ 74 w 74"/>
                  <a:gd name="T33" fmla="*/ 0 h 118"/>
                  <a:gd name="T34" fmla="*/ 74 w 74"/>
                  <a:gd name="T35" fmla="*/ 115 h 118"/>
                  <a:gd name="T36" fmla="*/ 61 w 74"/>
                  <a:gd name="T37" fmla="*/ 115 h 118"/>
                  <a:gd name="T38" fmla="*/ 61 w 74"/>
                  <a:gd name="T39" fmla="*/ 103 h 118"/>
                  <a:gd name="T40" fmla="*/ 50 w 74"/>
                  <a:gd name="T41" fmla="*/ 114 h 118"/>
                  <a:gd name="T42" fmla="*/ 34 w 74"/>
                  <a:gd name="T43" fmla="*/ 118 h 118"/>
                  <a:gd name="T44" fmla="*/ 10 w 74"/>
                  <a:gd name="T45" fmla="*/ 106 h 118"/>
                  <a:gd name="T46" fmla="*/ 0 w 74"/>
                  <a:gd name="T47" fmla="*/ 75 h 118"/>
                  <a:gd name="T48" fmla="*/ 9 w 74"/>
                  <a:gd name="T49" fmla="*/ 43 h 118"/>
                  <a:gd name="T50" fmla="*/ 36 w 74"/>
                  <a:gd name="T51" fmla="*/ 30 h 118"/>
                  <a:gd name="T52" fmla="*/ 36 w 74"/>
                  <a:gd name="T53" fmla="*/ 3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4" h="118">
                    <a:moveTo>
                      <a:pt x="15" y="74"/>
                    </a:moveTo>
                    <a:lnTo>
                      <a:pt x="15" y="74"/>
                    </a:lnTo>
                    <a:cubicBezTo>
                      <a:pt x="15" y="83"/>
                      <a:pt x="17" y="90"/>
                      <a:pt x="20" y="96"/>
                    </a:cubicBezTo>
                    <a:cubicBezTo>
                      <a:pt x="24" y="102"/>
                      <a:pt x="30" y="105"/>
                      <a:pt x="39" y="105"/>
                    </a:cubicBezTo>
                    <a:cubicBezTo>
                      <a:pt x="45" y="105"/>
                      <a:pt x="50" y="103"/>
                      <a:pt x="55" y="97"/>
                    </a:cubicBezTo>
                    <a:cubicBezTo>
                      <a:pt x="59" y="91"/>
                      <a:pt x="61" y="83"/>
                      <a:pt x="61" y="73"/>
                    </a:cubicBezTo>
                    <a:cubicBezTo>
                      <a:pt x="61" y="63"/>
                      <a:pt x="59" y="55"/>
                      <a:pt x="54" y="50"/>
                    </a:cubicBezTo>
                    <a:cubicBezTo>
                      <a:pt x="50" y="45"/>
                      <a:pt x="45" y="42"/>
                      <a:pt x="39" y="42"/>
                    </a:cubicBezTo>
                    <a:cubicBezTo>
                      <a:pt x="31" y="42"/>
                      <a:pt x="26" y="45"/>
                      <a:pt x="21" y="50"/>
                    </a:cubicBezTo>
                    <a:cubicBezTo>
                      <a:pt x="17" y="56"/>
                      <a:pt x="15" y="64"/>
                      <a:pt x="15" y="74"/>
                    </a:cubicBezTo>
                    <a:lnTo>
                      <a:pt x="15" y="74"/>
                    </a:lnTo>
                    <a:close/>
                    <a:moveTo>
                      <a:pt x="36" y="30"/>
                    </a:moveTo>
                    <a:lnTo>
                      <a:pt x="36" y="30"/>
                    </a:lnTo>
                    <a:cubicBezTo>
                      <a:pt x="42" y="30"/>
                      <a:pt x="48" y="31"/>
                      <a:pt x="52" y="34"/>
                    </a:cubicBezTo>
                    <a:cubicBezTo>
                      <a:pt x="54" y="36"/>
                      <a:pt x="57" y="38"/>
                      <a:pt x="60" y="42"/>
                    </a:cubicBezTo>
                    <a:lnTo>
                      <a:pt x="60" y="0"/>
                    </a:lnTo>
                    <a:lnTo>
                      <a:pt x="74" y="0"/>
                    </a:lnTo>
                    <a:lnTo>
                      <a:pt x="74" y="115"/>
                    </a:lnTo>
                    <a:lnTo>
                      <a:pt x="61" y="115"/>
                    </a:lnTo>
                    <a:lnTo>
                      <a:pt x="61" y="103"/>
                    </a:lnTo>
                    <a:cubicBezTo>
                      <a:pt x="58" y="108"/>
                      <a:pt x="54" y="112"/>
                      <a:pt x="50" y="114"/>
                    </a:cubicBezTo>
                    <a:cubicBezTo>
                      <a:pt x="45" y="116"/>
                      <a:pt x="40" y="118"/>
                      <a:pt x="34" y="118"/>
                    </a:cubicBezTo>
                    <a:cubicBezTo>
                      <a:pt x="25" y="118"/>
                      <a:pt x="17" y="114"/>
                      <a:pt x="10" y="106"/>
                    </a:cubicBezTo>
                    <a:cubicBezTo>
                      <a:pt x="3" y="98"/>
                      <a:pt x="0" y="88"/>
                      <a:pt x="0" y="75"/>
                    </a:cubicBezTo>
                    <a:cubicBezTo>
                      <a:pt x="0" y="63"/>
                      <a:pt x="3" y="52"/>
                      <a:pt x="9" y="43"/>
                    </a:cubicBezTo>
                    <a:cubicBezTo>
                      <a:pt x="16" y="34"/>
                      <a:pt x="24" y="30"/>
                      <a:pt x="36" y="30"/>
                    </a:cubicBezTo>
                    <a:lnTo>
                      <a:pt x="36" y="3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94" name="Freeform 287"/>
              <p:cNvSpPr>
                <a:spLocks noEditPoints="1"/>
              </p:cNvSpPr>
              <p:nvPr/>
            </p:nvSpPr>
            <p:spPr bwMode="auto">
              <a:xfrm>
                <a:off x="2596" y="2129"/>
                <a:ext cx="41" cy="47"/>
              </a:xfrm>
              <a:custGeom>
                <a:avLst/>
                <a:gdLst>
                  <a:gd name="T0" fmla="*/ 40 w 76"/>
                  <a:gd name="T1" fmla="*/ 1 h 89"/>
                  <a:gd name="T2" fmla="*/ 40 w 76"/>
                  <a:gd name="T3" fmla="*/ 1 h 89"/>
                  <a:gd name="T4" fmla="*/ 57 w 76"/>
                  <a:gd name="T5" fmla="*/ 5 h 89"/>
                  <a:gd name="T6" fmla="*/ 69 w 76"/>
                  <a:gd name="T7" fmla="*/ 16 h 89"/>
                  <a:gd name="T8" fmla="*/ 75 w 76"/>
                  <a:gd name="T9" fmla="*/ 30 h 89"/>
                  <a:gd name="T10" fmla="*/ 76 w 76"/>
                  <a:gd name="T11" fmla="*/ 49 h 89"/>
                  <a:gd name="T12" fmla="*/ 15 w 76"/>
                  <a:gd name="T13" fmla="*/ 49 h 89"/>
                  <a:gd name="T14" fmla="*/ 21 w 76"/>
                  <a:gd name="T15" fmla="*/ 69 h 89"/>
                  <a:gd name="T16" fmla="*/ 39 w 76"/>
                  <a:gd name="T17" fmla="*/ 76 h 89"/>
                  <a:gd name="T18" fmla="*/ 56 w 76"/>
                  <a:gd name="T19" fmla="*/ 69 h 89"/>
                  <a:gd name="T20" fmla="*/ 61 w 76"/>
                  <a:gd name="T21" fmla="*/ 60 h 89"/>
                  <a:gd name="T22" fmla="*/ 75 w 76"/>
                  <a:gd name="T23" fmla="*/ 60 h 89"/>
                  <a:gd name="T24" fmla="*/ 71 w 76"/>
                  <a:gd name="T25" fmla="*/ 70 h 89"/>
                  <a:gd name="T26" fmla="*/ 65 w 76"/>
                  <a:gd name="T27" fmla="*/ 79 h 89"/>
                  <a:gd name="T28" fmla="*/ 49 w 76"/>
                  <a:gd name="T29" fmla="*/ 87 h 89"/>
                  <a:gd name="T30" fmla="*/ 37 w 76"/>
                  <a:gd name="T31" fmla="*/ 89 h 89"/>
                  <a:gd name="T32" fmla="*/ 11 w 76"/>
                  <a:gd name="T33" fmla="*/ 77 h 89"/>
                  <a:gd name="T34" fmla="*/ 0 w 76"/>
                  <a:gd name="T35" fmla="*/ 46 h 89"/>
                  <a:gd name="T36" fmla="*/ 11 w 76"/>
                  <a:gd name="T37" fmla="*/ 13 h 89"/>
                  <a:gd name="T38" fmla="*/ 40 w 76"/>
                  <a:gd name="T39" fmla="*/ 1 h 89"/>
                  <a:gd name="T40" fmla="*/ 40 w 76"/>
                  <a:gd name="T41" fmla="*/ 1 h 89"/>
                  <a:gd name="T42" fmla="*/ 62 w 76"/>
                  <a:gd name="T43" fmla="*/ 37 h 89"/>
                  <a:gd name="T44" fmla="*/ 62 w 76"/>
                  <a:gd name="T45" fmla="*/ 37 h 89"/>
                  <a:gd name="T46" fmla="*/ 58 w 76"/>
                  <a:gd name="T47" fmla="*/ 23 h 89"/>
                  <a:gd name="T48" fmla="*/ 39 w 76"/>
                  <a:gd name="T49" fmla="*/ 13 h 89"/>
                  <a:gd name="T50" fmla="*/ 23 w 76"/>
                  <a:gd name="T51" fmla="*/ 20 h 89"/>
                  <a:gd name="T52" fmla="*/ 16 w 76"/>
                  <a:gd name="T53" fmla="*/ 37 h 89"/>
                  <a:gd name="T54" fmla="*/ 62 w 76"/>
                  <a:gd name="T55" fmla="*/ 37 h 89"/>
                  <a:gd name="T56" fmla="*/ 38 w 76"/>
                  <a:gd name="T57" fmla="*/ 0 h 89"/>
                  <a:gd name="T58" fmla="*/ 38 w 76"/>
                  <a:gd name="T59" fmla="*/ 0 h 89"/>
                  <a:gd name="T60" fmla="*/ 38 w 76"/>
                  <a:gd name="T6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89">
                    <a:moveTo>
                      <a:pt x="40" y="1"/>
                    </a:moveTo>
                    <a:lnTo>
                      <a:pt x="40" y="1"/>
                    </a:lnTo>
                    <a:cubicBezTo>
                      <a:pt x="45" y="1"/>
                      <a:pt x="51" y="2"/>
                      <a:pt x="57" y="5"/>
                    </a:cubicBezTo>
                    <a:cubicBezTo>
                      <a:pt x="62" y="8"/>
                      <a:pt x="67" y="11"/>
                      <a:pt x="69" y="16"/>
                    </a:cubicBezTo>
                    <a:cubicBezTo>
                      <a:pt x="72" y="20"/>
                      <a:pt x="74" y="25"/>
                      <a:pt x="75" y="30"/>
                    </a:cubicBezTo>
                    <a:cubicBezTo>
                      <a:pt x="76" y="34"/>
                      <a:pt x="76" y="40"/>
                      <a:pt x="76" y="49"/>
                    </a:cubicBezTo>
                    <a:lnTo>
                      <a:pt x="15" y="49"/>
                    </a:lnTo>
                    <a:cubicBezTo>
                      <a:pt x="16" y="57"/>
                      <a:pt x="18" y="64"/>
                      <a:pt x="21" y="69"/>
                    </a:cubicBezTo>
                    <a:cubicBezTo>
                      <a:pt x="25" y="74"/>
                      <a:pt x="31" y="76"/>
                      <a:pt x="39" y="76"/>
                    </a:cubicBezTo>
                    <a:cubicBezTo>
                      <a:pt x="46" y="76"/>
                      <a:pt x="52" y="74"/>
                      <a:pt x="56" y="69"/>
                    </a:cubicBezTo>
                    <a:cubicBezTo>
                      <a:pt x="59" y="66"/>
                      <a:pt x="60" y="63"/>
                      <a:pt x="61" y="60"/>
                    </a:cubicBezTo>
                    <a:lnTo>
                      <a:pt x="75" y="60"/>
                    </a:lnTo>
                    <a:cubicBezTo>
                      <a:pt x="75" y="63"/>
                      <a:pt x="74" y="66"/>
                      <a:pt x="71" y="70"/>
                    </a:cubicBezTo>
                    <a:cubicBezTo>
                      <a:pt x="69" y="73"/>
                      <a:pt x="67" y="77"/>
                      <a:pt x="65" y="79"/>
                    </a:cubicBezTo>
                    <a:cubicBezTo>
                      <a:pt x="60" y="83"/>
                      <a:pt x="55" y="86"/>
                      <a:pt x="49" y="87"/>
                    </a:cubicBezTo>
                    <a:cubicBezTo>
                      <a:pt x="45" y="88"/>
                      <a:pt x="42" y="89"/>
                      <a:pt x="37" y="89"/>
                    </a:cubicBezTo>
                    <a:cubicBezTo>
                      <a:pt x="27" y="89"/>
                      <a:pt x="18" y="85"/>
                      <a:pt x="11" y="77"/>
                    </a:cubicBezTo>
                    <a:cubicBezTo>
                      <a:pt x="4" y="70"/>
                      <a:pt x="0" y="59"/>
                      <a:pt x="0" y="46"/>
                    </a:cubicBezTo>
                    <a:cubicBezTo>
                      <a:pt x="0" y="32"/>
                      <a:pt x="4" y="21"/>
                      <a:pt x="11" y="13"/>
                    </a:cubicBezTo>
                    <a:cubicBezTo>
                      <a:pt x="18" y="5"/>
                      <a:pt x="28" y="1"/>
                      <a:pt x="40" y="1"/>
                    </a:cubicBezTo>
                    <a:lnTo>
                      <a:pt x="40" y="1"/>
                    </a:lnTo>
                    <a:close/>
                    <a:moveTo>
                      <a:pt x="62" y="37"/>
                    </a:moveTo>
                    <a:lnTo>
                      <a:pt x="62" y="37"/>
                    </a:lnTo>
                    <a:cubicBezTo>
                      <a:pt x="61" y="31"/>
                      <a:pt x="60" y="27"/>
                      <a:pt x="58" y="23"/>
                    </a:cubicBezTo>
                    <a:cubicBezTo>
                      <a:pt x="54" y="16"/>
                      <a:pt x="48" y="13"/>
                      <a:pt x="39" y="13"/>
                    </a:cubicBezTo>
                    <a:cubicBezTo>
                      <a:pt x="32" y="13"/>
                      <a:pt x="27" y="15"/>
                      <a:pt x="23" y="20"/>
                    </a:cubicBezTo>
                    <a:cubicBezTo>
                      <a:pt x="18" y="24"/>
                      <a:pt x="16" y="30"/>
                      <a:pt x="16" y="37"/>
                    </a:cubicBezTo>
                    <a:lnTo>
                      <a:pt x="62" y="37"/>
                    </a:lnTo>
                    <a:close/>
                    <a:moveTo>
                      <a:pt x="38" y="0"/>
                    </a:moveTo>
                    <a:lnTo>
                      <a:pt x="38" y="0"/>
                    </a:lnTo>
                    <a:lnTo>
                      <a:pt x="38"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95" name="Freeform 288"/>
              <p:cNvSpPr>
                <a:spLocks noEditPoints="1"/>
              </p:cNvSpPr>
              <p:nvPr/>
            </p:nvSpPr>
            <p:spPr bwMode="auto">
              <a:xfrm>
                <a:off x="2644" y="2129"/>
                <a:ext cx="42" cy="47"/>
              </a:xfrm>
              <a:custGeom>
                <a:avLst/>
                <a:gdLst>
                  <a:gd name="T0" fmla="*/ 39 w 78"/>
                  <a:gd name="T1" fmla="*/ 77 h 89"/>
                  <a:gd name="T2" fmla="*/ 39 w 78"/>
                  <a:gd name="T3" fmla="*/ 77 h 89"/>
                  <a:gd name="T4" fmla="*/ 58 w 78"/>
                  <a:gd name="T5" fmla="*/ 66 h 89"/>
                  <a:gd name="T6" fmla="*/ 63 w 78"/>
                  <a:gd name="T7" fmla="*/ 43 h 89"/>
                  <a:gd name="T8" fmla="*/ 59 w 78"/>
                  <a:gd name="T9" fmla="*/ 24 h 89"/>
                  <a:gd name="T10" fmla="*/ 39 w 78"/>
                  <a:gd name="T11" fmla="*/ 12 h 89"/>
                  <a:gd name="T12" fmla="*/ 20 w 78"/>
                  <a:gd name="T13" fmla="*/ 22 h 89"/>
                  <a:gd name="T14" fmla="*/ 15 w 78"/>
                  <a:gd name="T15" fmla="*/ 46 h 89"/>
                  <a:gd name="T16" fmla="*/ 20 w 78"/>
                  <a:gd name="T17" fmla="*/ 68 h 89"/>
                  <a:gd name="T18" fmla="*/ 39 w 78"/>
                  <a:gd name="T19" fmla="*/ 77 h 89"/>
                  <a:gd name="T20" fmla="*/ 39 w 78"/>
                  <a:gd name="T21" fmla="*/ 77 h 89"/>
                  <a:gd name="T22" fmla="*/ 39 w 78"/>
                  <a:gd name="T23" fmla="*/ 0 h 89"/>
                  <a:gd name="T24" fmla="*/ 39 w 78"/>
                  <a:gd name="T25" fmla="*/ 0 h 89"/>
                  <a:gd name="T26" fmla="*/ 67 w 78"/>
                  <a:gd name="T27" fmla="*/ 11 h 89"/>
                  <a:gd name="T28" fmla="*/ 78 w 78"/>
                  <a:gd name="T29" fmla="*/ 42 h 89"/>
                  <a:gd name="T30" fmla="*/ 68 w 78"/>
                  <a:gd name="T31" fmla="*/ 76 h 89"/>
                  <a:gd name="T32" fmla="*/ 38 w 78"/>
                  <a:gd name="T33" fmla="*/ 89 h 89"/>
                  <a:gd name="T34" fmla="*/ 10 w 78"/>
                  <a:gd name="T35" fmla="*/ 77 h 89"/>
                  <a:gd name="T36" fmla="*/ 0 w 78"/>
                  <a:gd name="T37" fmla="*/ 46 h 89"/>
                  <a:gd name="T38" fmla="*/ 11 w 78"/>
                  <a:gd name="T39" fmla="*/ 12 h 89"/>
                  <a:gd name="T40" fmla="*/ 39 w 78"/>
                  <a:gd name="T41" fmla="*/ 0 h 89"/>
                  <a:gd name="T42" fmla="*/ 39 w 78"/>
                  <a:gd name="T43" fmla="*/ 0 h 89"/>
                  <a:gd name="T44" fmla="*/ 39 w 78"/>
                  <a:gd name="T45" fmla="*/ 0 h 89"/>
                  <a:gd name="T46" fmla="*/ 39 w 78"/>
                  <a:gd name="T47" fmla="*/ 0 h 89"/>
                  <a:gd name="T48" fmla="*/ 39 w 78"/>
                  <a:gd name="T4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 h="89">
                    <a:moveTo>
                      <a:pt x="39" y="77"/>
                    </a:moveTo>
                    <a:lnTo>
                      <a:pt x="39" y="77"/>
                    </a:lnTo>
                    <a:cubicBezTo>
                      <a:pt x="48" y="77"/>
                      <a:pt x="55" y="73"/>
                      <a:pt x="58" y="66"/>
                    </a:cubicBezTo>
                    <a:cubicBezTo>
                      <a:pt x="61" y="59"/>
                      <a:pt x="63" y="51"/>
                      <a:pt x="63" y="43"/>
                    </a:cubicBezTo>
                    <a:cubicBezTo>
                      <a:pt x="63" y="35"/>
                      <a:pt x="62" y="29"/>
                      <a:pt x="59" y="24"/>
                    </a:cubicBezTo>
                    <a:cubicBezTo>
                      <a:pt x="56" y="16"/>
                      <a:pt x="49" y="12"/>
                      <a:pt x="39" y="12"/>
                    </a:cubicBezTo>
                    <a:cubicBezTo>
                      <a:pt x="31" y="12"/>
                      <a:pt x="24" y="16"/>
                      <a:pt x="20" y="22"/>
                    </a:cubicBezTo>
                    <a:cubicBezTo>
                      <a:pt x="17" y="29"/>
                      <a:pt x="15" y="36"/>
                      <a:pt x="15" y="46"/>
                    </a:cubicBezTo>
                    <a:cubicBezTo>
                      <a:pt x="15" y="54"/>
                      <a:pt x="17" y="62"/>
                      <a:pt x="20" y="68"/>
                    </a:cubicBezTo>
                    <a:cubicBezTo>
                      <a:pt x="24" y="74"/>
                      <a:pt x="31" y="77"/>
                      <a:pt x="39" y="77"/>
                    </a:cubicBezTo>
                    <a:lnTo>
                      <a:pt x="39" y="77"/>
                    </a:lnTo>
                    <a:close/>
                    <a:moveTo>
                      <a:pt x="39" y="0"/>
                    </a:moveTo>
                    <a:lnTo>
                      <a:pt x="39" y="0"/>
                    </a:lnTo>
                    <a:cubicBezTo>
                      <a:pt x="50" y="0"/>
                      <a:pt x="59" y="4"/>
                      <a:pt x="67" y="11"/>
                    </a:cubicBezTo>
                    <a:cubicBezTo>
                      <a:pt x="74" y="18"/>
                      <a:pt x="78" y="28"/>
                      <a:pt x="78" y="42"/>
                    </a:cubicBezTo>
                    <a:cubicBezTo>
                      <a:pt x="78" y="56"/>
                      <a:pt x="75" y="67"/>
                      <a:pt x="68" y="76"/>
                    </a:cubicBezTo>
                    <a:cubicBezTo>
                      <a:pt x="61" y="84"/>
                      <a:pt x="51" y="89"/>
                      <a:pt x="38" y="89"/>
                    </a:cubicBezTo>
                    <a:cubicBezTo>
                      <a:pt x="26" y="89"/>
                      <a:pt x="17" y="85"/>
                      <a:pt x="10" y="77"/>
                    </a:cubicBezTo>
                    <a:cubicBezTo>
                      <a:pt x="4" y="69"/>
                      <a:pt x="0" y="59"/>
                      <a:pt x="0" y="46"/>
                    </a:cubicBezTo>
                    <a:cubicBezTo>
                      <a:pt x="0" y="32"/>
                      <a:pt x="4" y="21"/>
                      <a:pt x="11" y="12"/>
                    </a:cubicBezTo>
                    <a:cubicBezTo>
                      <a:pt x="18" y="4"/>
                      <a:pt x="28" y="0"/>
                      <a:pt x="39" y="0"/>
                    </a:cubicBezTo>
                    <a:lnTo>
                      <a:pt x="39" y="0"/>
                    </a:lnTo>
                    <a:close/>
                    <a:moveTo>
                      <a:pt x="39" y="0"/>
                    </a:moveTo>
                    <a:lnTo>
                      <a:pt x="39" y="0"/>
                    </a:lnTo>
                    <a:lnTo>
                      <a:pt x="39"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96" name="Freeform 289"/>
              <p:cNvSpPr>
                <a:spLocks noEditPoints="1"/>
              </p:cNvSpPr>
              <p:nvPr/>
            </p:nvSpPr>
            <p:spPr bwMode="auto">
              <a:xfrm>
                <a:off x="4196" y="3654"/>
                <a:ext cx="623" cy="202"/>
              </a:xfrm>
              <a:custGeom>
                <a:avLst/>
                <a:gdLst>
                  <a:gd name="T0" fmla="*/ 0 w 1134"/>
                  <a:gd name="T1" fmla="*/ 0 h 378"/>
                  <a:gd name="T2" fmla="*/ 0 w 1134"/>
                  <a:gd name="T3" fmla="*/ 0 h 378"/>
                  <a:gd name="T4" fmla="*/ 1134 w 1134"/>
                  <a:gd name="T5" fmla="*/ 0 h 378"/>
                  <a:gd name="T6" fmla="*/ 1134 w 1134"/>
                  <a:gd name="T7" fmla="*/ 378 h 378"/>
                  <a:gd name="T8" fmla="*/ 0 w 1134"/>
                  <a:gd name="T9" fmla="*/ 378 h 378"/>
                  <a:gd name="T10" fmla="*/ 0 w 1134"/>
                  <a:gd name="T11" fmla="*/ 0 h 378"/>
                  <a:gd name="T12" fmla="*/ 0 w 1134"/>
                  <a:gd name="T13" fmla="*/ 0 h 378"/>
                  <a:gd name="T14" fmla="*/ 0 w 1134"/>
                  <a:gd name="T15" fmla="*/ 0 h 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4" h="378">
                    <a:moveTo>
                      <a:pt x="0" y="0"/>
                    </a:moveTo>
                    <a:lnTo>
                      <a:pt x="0" y="0"/>
                    </a:lnTo>
                    <a:lnTo>
                      <a:pt x="1134" y="0"/>
                    </a:lnTo>
                    <a:lnTo>
                      <a:pt x="1134" y="378"/>
                    </a:lnTo>
                    <a:lnTo>
                      <a:pt x="0" y="378"/>
                    </a:lnTo>
                    <a:lnTo>
                      <a:pt x="0" y="0"/>
                    </a:lnTo>
                    <a:close/>
                    <a:moveTo>
                      <a:pt x="0" y="0"/>
                    </a:moveTo>
                    <a:lnTo>
                      <a:pt x="0" y="0"/>
                    </a:lnTo>
                    <a:close/>
                  </a:path>
                </a:pathLst>
              </a:custGeom>
              <a:solidFill>
                <a:schemeClr val="bg1"/>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97" name="Freeform 290"/>
              <p:cNvSpPr>
                <a:spLocks noEditPoints="1"/>
              </p:cNvSpPr>
              <p:nvPr/>
            </p:nvSpPr>
            <p:spPr bwMode="auto">
              <a:xfrm>
                <a:off x="4196" y="3654"/>
                <a:ext cx="621" cy="200"/>
              </a:xfrm>
              <a:custGeom>
                <a:avLst/>
                <a:gdLst>
                  <a:gd name="T0" fmla="*/ 0 w 1133"/>
                  <a:gd name="T1" fmla="*/ 3 h 376"/>
                  <a:gd name="T2" fmla="*/ 0 w 1133"/>
                  <a:gd name="T3" fmla="*/ 3 h 376"/>
                  <a:gd name="T4" fmla="*/ 1133 w 1133"/>
                  <a:gd name="T5" fmla="*/ 3 h 376"/>
                  <a:gd name="T6" fmla="*/ 1133 w 1133"/>
                  <a:gd name="T7" fmla="*/ 376 h 376"/>
                  <a:gd name="T8" fmla="*/ 0 w 1133"/>
                  <a:gd name="T9" fmla="*/ 376 h 376"/>
                  <a:gd name="T10" fmla="*/ 0 w 1133"/>
                  <a:gd name="T11" fmla="*/ 3 h 376"/>
                  <a:gd name="T12" fmla="*/ 0 w 1133"/>
                  <a:gd name="T13" fmla="*/ 0 h 376"/>
                  <a:gd name="T14" fmla="*/ 0 w 1133"/>
                  <a:gd name="T15" fmla="*/ 0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3" h="376">
                    <a:moveTo>
                      <a:pt x="0" y="3"/>
                    </a:moveTo>
                    <a:lnTo>
                      <a:pt x="0" y="3"/>
                    </a:lnTo>
                    <a:lnTo>
                      <a:pt x="1133" y="3"/>
                    </a:lnTo>
                    <a:lnTo>
                      <a:pt x="1133" y="376"/>
                    </a:lnTo>
                    <a:lnTo>
                      <a:pt x="0" y="376"/>
                    </a:lnTo>
                    <a:lnTo>
                      <a:pt x="0" y="3"/>
                    </a:lnTo>
                    <a:close/>
                    <a:moveTo>
                      <a:pt x="0" y="0"/>
                    </a:moveTo>
                    <a:lnTo>
                      <a:pt x="0" y="0"/>
                    </a:lnTo>
                    <a:close/>
                  </a:path>
                </a:pathLst>
              </a:custGeom>
              <a:noFill/>
              <a:ln w="11113" cap="rnd">
                <a:solidFill>
                  <a:srgbClr val="000000"/>
                </a:solidFill>
                <a:prstDash val="solid"/>
                <a:round/>
                <a:headEnd/>
                <a:tailEnd/>
              </a:ln>
              <a:extLst/>
            </p:spPr>
            <p:txBody>
              <a:bodyPr lIns="68580" tIns="34290" rIns="68580" bIns="34290"/>
              <a:lstStyle/>
              <a:p>
                <a:pPr>
                  <a:defRPr/>
                </a:pPr>
                <a:endParaRPr lang="en-US" sz="1350">
                  <a:solidFill>
                    <a:prstClr val="black"/>
                  </a:solidFill>
                  <a:latin typeface="Calibri" panose="020F0502020204030204"/>
                </a:endParaRPr>
              </a:p>
            </p:txBody>
          </p:sp>
          <p:sp>
            <p:nvSpPr>
              <p:cNvPr id="98" name="Freeform 291"/>
              <p:cNvSpPr>
                <a:spLocks noEditPoints="1"/>
              </p:cNvSpPr>
              <p:nvPr/>
            </p:nvSpPr>
            <p:spPr bwMode="auto">
              <a:xfrm>
                <a:off x="4353" y="3672"/>
                <a:ext cx="8" cy="62"/>
              </a:xfrm>
              <a:custGeom>
                <a:avLst/>
                <a:gdLst>
                  <a:gd name="T0" fmla="*/ 0 w 14"/>
                  <a:gd name="T1" fmla="*/ 31 h 114"/>
                  <a:gd name="T2" fmla="*/ 0 w 14"/>
                  <a:gd name="T3" fmla="*/ 31 h 114"/>
                  <a:gd name="T4" fmla="*/ 14 w 14"/>
                  <a:gd name="T5" fmla="*/ 31 h 114"/>
                  <a:gd name="T6" fmla="*/ 14 w 14"/>
                  <a:gd name="T7" fmla="*/ 114 h 114"/>
                  <a:gd name="T8" fmla="*/ 0 w 14"/>
                  <a:gd name="T9" fmla="*/ 114 h 114"/>
                  <a:gd name="T10" fmla="*/ 0 w 14"/>
                  <a:gd name="T11" fmla="*/ 31 h 114"/>
                  <a:gd name="T12" fmla="*/ 0 w 14"/>
                  <a:gd name="T13" fmla="*/ 0 h 114"/>
                  <a:gd name="T14" fmla="*/ 0 w 14"/>
                  <a:gd name="T15" fmla="*/ 0 h 114"/>
                  <a:gd name="T16" fmla="*/ 14 w 14"/>
                  <a:gd name="T17" fmla="*/ 0 h 114"/>
                  <a:gd name="T18" fmla="*/ 14 w 14"/>
                  <a:gd name="T19" fmla="*/ 16 h 114"/>
                  <a:gd name="T20" fmla="*/ 0 w 14"/>
                  <a:gd name="T21" fmla="*/ 16 h 114"/>
                  <a:gd name="T22" fmla="*/ 0 w 14"/>
                  <a:gd name="T2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14">
                    <a:moveTo>
                      <a:pt x="0" y="31"/>
                    </a:moveTo>
                    <a:lnTo>
                      <a:pt x="0" y="31"/>
                    </a:lnTo>
                    <a:lnTo>
                      <a:pt x="14" y="31"/>
                    </a:lnTo>
                    <a:lnTo>
                      <a:pt x="14" y="114"/>
                    </a:lnTo>
                    <a:lnTo>
                      <a:pt x="0" y="114"/>
                    </a:lnTo>
                    <a:lnTo>
                      <a:pt x="0" y="31"/>
                    </a:lnTo>
                    <a:close/>
                    <a:moveTo>
                      <a:pt x="0" y="0"/>
                    </a:moveTo>
                    <a:lnTo>
                      <a:pt x="0" y="0"/>
                    </a:lnTo>
                    <a:lnTo>
                      <a:pt x="14" y="0"/>
                    </a:lnTo>
                    <a:lnTo>
                      <a:pt x="14" y="16"/>
                    </a:lnTo>
                    <a:lnTo>
                      <a:pt x="0" y="16"/>
                    </a:lnTo>
                    <a:lnTo>
                      <a:pt x="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99" name="Freeform 292"/>
              <p:cNvSpPr>
                <a:spLocks noEditPoints="1"/>
              </p:cNvSpPr>
              <p:nvPr/>
            </p:nvSpPr>
            <p:spPr bwMode="auto">
              <a:xfrm>
                <a:off x="4373" y="3687"/>
                <a:ext cx="36" cy="47"/>
              </a:xfrm>
              <a:custGeom>
                <a:avLst/>
                <a:gdLst>
                  <a:gd name="T0" fmla="*/ 0 w 67"/>
                  <a:gd name="T1" fmla="*/ 2 h 85"/>
                  <a:gd name="T2" fmla="*/ 0 w 67"/>
                  <a:gd name="T3" fmla="*/ 2 h 85"/>
                  <a:gd name="T4" fmla="*/ 13 w 67"/>
                  <a:gd name="T5" fmla="*/ 2 h 85"/>
                  <a:gd name="T6" fmla="*/ 13 w 67"/>
                  <a:gd name="T7" fmla="*/ 14 h 85"/>
                  <a:gd name="T8" fmla="*/ 25 w 67"/>
                  <a:gd name="T9" fmla="*/ 3 h 85"/>
                  <a:gd name="T10" fmla="*/ 40 w 67"/>
                  <a:gd name="T11" fmla="*/ 0 h 85"/>
                  <a:gd name="T12" fmla="*/ 64 w 67"/>
                  <a:gd name="T13" fmla="*/ 12 h 85"/>
                  <a:gd name="T14" fmla="*/ 67 w 67"/>
                  <a:gd name="T15" fmla="*/ 32 h 85"/>
                  <a:gd name="T16" fmla="*/ 67 w 67"/>
                  <a:gd name="T17" fmla="*/ 85 h 85"/>
                  <a:gd name="T18" fmla="*/ 53 w 67"/>
                  <a:gd name="T19" fmla="*/ 85 h 85"/>
                  <a:gd name="T20" fmla="*/ 53 w 67"/>
                  <a:gd name="T21" fmla="*/ 32 h 85"/>
                  <a:gd name="T22" fmla="*/ 51 w 67"/>
                  <a:gd name="T23" fmla="*/ 20 h 85"/>
                  <a:gd name="T24" fmla="*/ 37 w 67"/>
                  <a:gd name="T25" fmla="*/ 12 h 85"/>
                  <a:gd name="T26" fmla="*/ 29 w 67"/>
                  <a:gd name="T27" fmla="*/ 13 h 85"/>
                  <a:gd name="T28" fmla="*/ 19 w 67"/>
                  <a:gd name="T29" fmla="*/ 20 h 85"/>
                  <a:gd name="T30" fmla="*/ 15 w 67"/>
                  <a:gd name="T31" fmla="*/ 29 h 85"/>
                  <a:gd name="T32" fmla="*/ 13 w 67"/>
                  <a:gd name="T33" fmla="*/ 41 h 85"/>
                  <a:gd name="T34" fmla="*/ 13 w 67"/>
                  <a:gd name="T35" fmla="*/ 85 h 85"/>
                  <a:gd name="T36" fmla="*/ 0 w 67"/>
                  <a:gd name="T37" fmla="*/ 85 h 85"/>
                  <a:gd name="T38" fmla="*/ 0 w 67"/>
                  <a:gd name="T39" fmla="*/ 2 h 85"/>
                  <a:gd name="T40" fmla="*/ 32 w 67"/>
                  <a:gd name="T41" fmla="*/ 0 h 85"/>
                  <a:gd name="T42" fmla="*/ 32 w 67"/>
                  <a:gd name="T43" fmla="*/ 0 h 85"/>
                  <a:gd name="T44" fmla="*/ 32 w 67"/>
                  <a:gd name="T4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85">
                    <a:moveTo>
                      <a:pt x="0" y="2"/>
                    </a:moveTo>
                    <a:lnTo>
                      <a:pt x="0" y="2"/>
                    </a:lnTo>
                    <a:lnTo>
                      <a:pt x="13" y="2"/>
                    </a:lnTo>
                    <a:lnTo>
                      <a:pt x="13" y="14"/>
                    </a:lnTo>
                    <a:cubicBezTo>
                      <a:pt x="17" y="9"/>
                      <a:pt x="21" y="5"/>
                      <a:pt x="25" y="3"/>
                    </a:cubicBezTo>
                    <a:cubicBezTo>
                      <a:pt x="30" y="1"/>
                      <a:pt x="35" y="0"/>
                      <a:pt x="40" y="0"/>
                    </a:cubicBezTo>
                    <a:cubicBezTo>
                      <a:pt x="52" y="0"/>
                      <a:pt x="60" y="4"/>
                      <a:pt x="64" y="12"/>
                    </a:cubicBezTo>
                    <a:cubicBezTo>
                      <a:pt x="66" y="17"/>
                      <a:pt x="67" y="23"/>
                      <a:pt x="67" y="32"/>
                    </a:cubicBezTo>
                    <a:lnTo>
                      <a:pt x="67" y="85"/>
                    </a:lnTo>
                    <a:lnTo>
                      <a:pt x="53" y="85"/>
                    </a:lnTo>
                    <a:lnTo>
                      <a:pt x="53" y="32"/>
                    </a:lnTo>
                    <a:cubicBezTo>
                      <a:pt x="53" y="27"/>
                      <a:pt x="52" y="23"/>
                      <a:pt x="51" y="20"/>
                    </a:cubicBezTo>
                    <a:cubicBezTo>
                      <a:pt x="48" y="15"/>
                      <a:pt x="44" y="12"/>
                      <a:pt x="37" y="12"/>
                    </a:cubicBezTo>
                    <a:cubicBezTo>
                      <a:pt x="34" y="12"/>
                      <a:pt x="31" y="13"/>
                      <a:pt x="29" y="13"/>
                    </a:cubicBezTo>
                    <a:cubicBezTo>
                      <a:pt x="25" y="15"/>
                      <a:pt x="22" y="17"/>
                      <a:pt x="19" y="20"/>
                    </a:cubicBezTo>
                    <a:cubicBezTo>
                      <a:pt x="17" y="23"/>
                      <a:pt x="15" y="26"/>
                      <a:pt x="15" y="29"/>
                    </a:cubicBezTo>
                    <a:cubicBezTo>
                      <a:pt x="14" y="32"/>
                      <a:pt x="13" y="36"/>
                      <a:pt x="13" y="41"/>
                    </a:cubicBezTo>
                    <a:lnTo>
                      <a:pt x="13" y="85"/>
                    </a:lnTo>
                    <a:lnTo>
                      <a:pt x="0" y="85"/>
                    </a:lnTo>
                    <a:lnTo>
                      <a:pt x="0" y="2"/>
                    </a:lnTo>
                    <a:close/>
                    <a:moveTo>
                      <a:pt x="32" y="0"/>
                    </a:moveTo>
                    <a:lnTo>
                      <a:pt x="32" y="0"/>
                    </a:lnTo>
                    <a:lnTo>
                      <a:pt x="32"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00" name="Freeform 293"/>
              <p:cNvSpPr>
                <a:spLocks/>
              </p:cNvSpPr>
              <p:nvPr/>
            </p:nvSpPr>
            <p:spPr bwMode="auto">
              <a:xfrm>
                <a:off x="4417" y="3676"/>
                <a:ext cx="21" cy="57"/>
              </a:xfrm>
              <a:custGeom>
                <a:avLst/>
                <a:gdLst>
                  <a:gd name="T0" fmla="*/ 11 w 39"/>
                  <a:gd name="T1" fmla="*/ 0 h 107"/>
                  <a:gd name="T2" fmla="*/ 11 w 39"/>
                  <a:gd name="T3" fmla="*/ 0 h 107"/>
                  <a:gd name="T4" fmla="*/ 25 w 39"/>
                  <a:gd name="T5" fmla="*/ 0 h 107"/>
                  <a:gd name="T6" fmla="*/ 25 w 39"/>
                  <a:gd name="T7" fmla="*/ 23 h 107"/>
                  <a:gd name="T8" fmla="*/ 39 w 39"/>
                  <a:gd name="T9" fmla="*/ 23 h 107"/>
                  <a:gd name="T10" fmla="*/ 39 w 39"/>
                  <a:gd name="T11" fmla="*/ 34 h 107"/>
                  <a:gd name="T12" fmla="*/ 25 w 39"/>
                  <a:gd name="T13" fmla="*/ 34 h 107"/>
                  <a:gd name="T14" fmla="*/ 25 w 39"/>
                  <a:gd name="T15" fmla="*/ 88 h 107"/>
                  <a:gd name="T16" fmla="*/ 28 w 39"/>
                  <a:gd name="T17" fmla="*/ 94 h 107"/>
                  <a:gd name="T18" fmla="*/ 34 w 39"/>
                  <a:gd name="T19" fmla="*/ 95 h 107"/>
                  <a:gd name="T20" fmla="*/ 36 w 39"/>
                  <a:gd name="T21" fmla="*/ 95 h 107"/>
                  <a:gd name="T22" fmla="*/ 39 w 39"/>
                  <a:gd name="T23" fmla="*/ 95 h 107"/>
                  <a:gd name="T24" fmla="*/ 39 w 39"/>
                  <a:gd name="T25" fmla="*/ 106 h 107"/>
                  <a:gd name="T26" fmla="*/ 34 w 39"/>
                  <a:gd name="T27" fmla="*/ 107 h 107"/>
                  <a:gd name="T28" fmla="*/ 28 w 39"/>
                  <a:gd name="T29" fmla="*/ 107 h 107"/>
                  <a:gd name="T30" fmla="*/ 15 w 39"/>
                  <a:gd name="T31" fmla="*/ 102 h 107"/>
                  <a:gd name="T32" fmla="*/ 11 w 39"/>
                  <a:gd name="T33" fmla="*/ 89 h 107"/>
                  <a:gd name="T34" fmla="*/ 11 w 39"/>
                  <a:gd name="T35" fmla="*/ 34 h 107"/>
                  <a:gd name="T36" fmla="*/ 0 w 39"/>
                  <a:gd name="T37" fmla="*/ 34 h 107"/>
                  <a:gd name="T38" fmla="*/ 0 w 39"/>
                  <a:gd name="T39" fmla="*/ 23 h 107"/>
                  <a:gd name="T40" fmla="*/ 11 w 39"/>
                  <a:gd name="T41" fmla="*/ 23 h 107"/>
                  <a:gd name="T42" fmla="*/ 11 w 39"/>
                  <a:gd name="T4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107">
                    <a:moveTo>
                      <a:pt x="11" y="0"/>
                    </a:moveTo>
                    <a:lnTo>
                      <a:pt x="11" y="0"/>
                    </a:lnTo>
                    <a:lnTo>
                      <a:pt x="25" y="0"/>
                    </a:lnTo>
                    <a:lnTo>
                      <a:pt x="25" y="23"/>
                    </a:lnTo>
                    <a:lnTo>
                      <a:pt x="39" y="23"/>
                    </a:lnTo>
                    <a:lnTo>
                      <a:pt x="39" y="34"/>
                    </a:lnTo>
                    <a:lnTo>
                      <a:pt x="25" y="34"/>
                    </a:lnTo>
                    <a:lnTo>
                      <a:pt x="25" y="88"/>
                    </a:lnTo>
                    <a:cubicBezTo>
                      <a:pt x="25" y="91"/>
                      <a:pt x="26" y="93"/>
                      <a:pt x="28" y="94"/>
                    </a:cubicBezTo>
                    <a:cubicBezTo>
                      <a:pt x="29" y="95"/>
                      <a:pt x="31" y="95"/>
                      <a:pt x="34" y="95"/>
                    </a:cubicBezTo>
                    <a:cubicBezTo>
                      <a:pt x="34" y="95"/>
                      <a:pt x="35" y="95"/>
                      <a:pt x="36" y="95"/>
                    </a:cubicBezTo>
                    <a:cubicBezTo>
                      <a:pt x="37" y="95"/>
                      <a:pt x="38" y="95"/>
                      <a:pt x="39" y="95"/>
                    </a:cubicBezTo>
                    <a:lnTo>
                      <a:pt x="39" y="106"/>
                    </a:lnTo>
                    <a:cubicBezTo>
                      <a:pt x="37" y="106"/>
                      <a:pt x="35" y="107"/>
                      <a:pt x="34" y="107"/>
                    </a:cubicBezTo>
                    <a:cubicBezTo>
                      <a:pt x="32" y="107"/>
                      <a:pt x="30" y="107"/>
                      <a:pt x="28" y="107"/>
                    </a:cubicBezTo>
                    <a:cubicBezTo>
                      <a:pt x="22" y="107"/>
                      <a:pt x="17" y="106"/>
                      <a:pt x="15" y="102"/>
                    </a:cubicBezTo>
                    <a:cubicBezTo>
                      <a:pt x="12" y="99"/>
                      <a:pt x="11" y="95"/>
                      <a:pt x="11" y="89"/>
                    </a:cubicBezTo>
                    <a:lnTo>
                      <a:pt x="11" y="34"/>
                    </a:lnTo>
                    <a:lnTo>
                      <a:pt x="0" y="34"/>
                    </a:lnTo>
                    <a:lnTo>
                      <a:pt x="0" y="23"/>
                    </a:lnTo>
                    <a:lnTo>
                      <a:pt x="11" y="23"/>
                    </a:lnTo>
                    <a:lnTo>
                      <a:pt x="11"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01" name="Freeform 294"/>
              <p:cNvSpPr>
                <a:spLocks noEditPoints="1"/>
              </p:cNvSpPr>
              <p:nvPr/>
            </p:nvSpPr>
            <p:spPr bwMode="auto">
              <a:xfrm>
                <a:off x="4444" y="3687"/>
                <a:ext cx="41" cy="47"/>
              </a:xfrm>
              <a:custGeom>
                <a:avLst/>
                <a:gdLst>
                  <a:gd name="T0" fmla="*/ 40 w 76"/>
                  <a:gd name="T1" fmla="*/ 0 h 88"/>
                  <a:gd name="T2" fmla="*/ 40 w 76"/>
                  <a:gd name="T3" fmla="*/ 0 h 88"/>
                  <a:gd name="T4" fmla="*/ 57 w 76"/>
                  <a:gd name="T5" fmla="*/ 4 h 88"/>
                  <a:gd name="T6" fmla="*/ 69 w 76"/>
                  <a:gd name="T7" fmla="*/ 15 h 88"/>
                  <a:gd name="T8" fmla="*/ 75 w 76"/>
                  <a:gd name="T9" fmla="*/ 29 h 88"/>
                  <a:gd name="T10" fmla="*/ 76 w 76"/>
                  <a:gd name="T11" fmla="*/ 48 h 88"/>
                  <a:gd name="T12" fmla="*/ 15 w 76"/>
                  <a:gd name="T13" fmla="*/ 48 h 88"/>
                  <a:gd name="T14" fmla="*/ 21 w 76"/>
                  <a:gd name="T15" fmla="*/ 68 h 88"/>
                  <a:gd name="T16" fmla="*/ 39 w 76"/>
                  <a:gd name="T17" fmla="*/ 76 h 88"/>
                  <a:gd name="T18" fmla="*/ 56 w 76"/>
                  <a:gd name="T19" fmla="*/ 69 h 88"/>
                  <a:gd name="T20" fmla="*/ 61 w 76"/>
                  <a:gd name="T21" fmla="*/ 59 h 88"/>
                  <a:gd name="T22" fmla="*/ 75 w 76"/>
                  <a:gd name="T23" fmla="*/ 59 h 88"/>
                  <a:gd name="T24" fmla="*/ 71 w 76"/>
                  <a:gd name="T25" fmla="*/ 69 h 88"/>
                  <a:gd name="T26" fmla="*/ 65 w 76"/>
                  <a:gd name="T27" fmla="*/ 78 h 88"/>
                  <a:gd name="T28" fmla="*/ 49 w 76"/>
                  <a:gd name="T29" fmla="*/ 87 h 88"/>
                  <a:gd name="T30" fmla="*/ 37 w 76"/>
                  <a:gd name="T31" fmla="*/ 88 h 88"/>
                  <a:gd name="T32" fmla="*/ 11 w 76"/>
                  <a:gd name="T33" fmla="*/ 77 h 88"/>
                  <a:gd name="T34" fmla="*/ 0 w 76"/>
                  <a:gd name="T35" fmla="*/ 45 h 88"/>
                  <a:gd name="T36" fmla="*/ 11 w 76"/>
                  <a:gd name="T37" fmla="*/ 12 h 88"/>
                  <a:gd name="T38" fmla="*/ 40 w 76"/>
                  <a:gd name="T39" fmla="*/ 0 h 88"/>
                  <a:gd name="T40" fmla="*/ 40 w 76"/>
                  <a:gd name="T41" fmla="*/ 0 h 88"/>
                  <a:gd name="T42" fmla="*/ 62 w 76"/>
                  <a:gd name="T43" fmla="*/ 37 h 88"/>
                  <a:gd name="T44" fmla="*/ 62 w 76"/>
                  <a:gd name="T45" fmla="*/ 37 h 88"/>
                  <a:gd name="T46" fmla="*/ 58 w 76"/>
                  <a:gd name="T47" fmla="*/ 22 h 88"/>
                  <a:gd name="T48" fmla="*/ 39 w 76"/>
                  <a:gd name="T49" fmla="*/ 12 h 88"/>
                  <a:gd name="T50" fmla="*/ 23 w 76"/>
                  <a:gd name="T51" fmla="*/ 19 h 88"/>
                  <a:gd name="T52" fmla="*/ 16 w 76"/>
                  <a:gd name="T53" fmla="*/ 37 h 88"/>
                  <a:gd name="T54" fmla="*/ 62 w 76"/>
                  <a:gd name="T55" fmla="*/ 37 h 88"/>
                  <a:gd name="T56" fmla="*/ 38 w 76"/>
                  <a:gd name="T57" fmla="*/ 0 h 88"/>
                  <a:gd name="T58" fmla="*/ 38 w 76"/>
                  <a:gd name="T59" fmla="*/ 0 h 88"/>
                  <a:gd name="T60" fmla="*/ 38 w 76"/>
                  <a:gd name="T6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88">
                    <a:moveTo>
                      <a:pt x="40" y="0"/>
                    </a:moveTo>
                    <a:lnTo>
                      <a:pt x="40" y="0"/>
                    </a:lnTo>
                    <a:cubicBezTo>
                      <a:pt x="45" y="0"/>
                      <a:pt x="51" y="1"/>
                      <a:pt x="57" y="4"/>
                    </a:cubicBezTo>
                    <a:cubicBezTo>
                      <a:pt x="62" y="7"/>
                      <a:pt x="66" y="10"/>
                      <a:pt x="69" y="15"/>
                    </a:cubicBezTo>
                    <a:cubicBezTo>
                      <a:pt x="72" y="19"/>
                      <a:pt x="74" y="24"/>
                      <a:pt x="75" y="29"/>
                    </a:cubicBezTo>
                    <a:cubicBezTo>
                      <a:pt x="76" y="33"/>
                      <a:pt x="76" y="39"/>
                      <a:pt x="76" y="48"/>
                    </a:cubicBezTo>
                    <a:lnTo>
                      <a:pt x="15" y="48"/>
                    </a:lnTo>
                    <a:cubicBezTo>
                      <a:pt x="16" y="56"/>
                      <a:pt x="18" y="63"/>
                      <a:pt x="21" y="68"/>
                    </a:cubicBezTo>
                    <a:cubicBezTo>
                      <a:pt x="25" y="73"/>
                      <a:pt x="31" y="76"/>
                      <a:pt x="39" y="76"/>
                    </a:cubicBezTo>
                    <a:cubicBezTo>
                      <a:pt x="46" y="76"/>
                      <a:pt x="52" y="73"/>
                      <a:pt x="56" y="69"/>
                    </a:cubicBezTo>
                    <a:cubicBezTo>
                      <a:pt x="59" y="66"/>
                      <a:pt x="60" y="62"/>
                      <a:pt x="61" y="59"/>
                    </a:cubicBezTo>
                    <a:lnTo>
                      <a:pt x="75" y="59"/>
                    </a:lnTo>
                    <a:cubicBezTo>
                      <a:pt x="75" y="62"/>
                      <a:pt x="73" y="65"/>
                      <a:pt x="71" y="69"/>
                    </a:cubicBezTo>
                    <a:cubicBezTo>
                      <a:pt x="69" y="73"/>
                      <a:pt x="67" y="76"/>
                      <a:pt x="65" y="78"/>
                    </a:cubicBezTo>
                    <a:cubicBezTo>
                      <a:pt x="60" y="82"/>
                      <a:pt x="55" y="85"/>
                      <a:pt x="49" y="87"/>
                    </a:cubicBezTo>
                    <a:cubicBezTo>
                      <a:pt x="45" y="87"/>
                      <a:pt x="42" y="88"/>
                      <a:pt x="37" y="88"/>
                    </a:cubicBezTo>
                    <a:cubicBezTo>
                      <a:pt x="27" y="88"/>
                      <a:pt x="18" y="84"/>
                      <a:pt x="11" y="77"/>
                    </a:cubicBezTo>
                    <a:cubicBezTo>
                      <a:pt x="4" y="69"/>
                      <a:pt x="0" y="58"/>
                      <a:pt x="0" y="45"/>
                    </a:cubicBezTo>
                    <a:cubicBezTo>
                      <a:pt x="0" y="32"/>
                      <a:pt x="4" y="21"/>
                      <a:pt x="11" y="12"/>
                    </a:cubicBezTo>
                    <a:cubicBezTo>
                      <a:pt x="18" y="4"/>
                      <a:pt x="28" y="0"/>
                      <a:pt x="40" y="0"/>
                    </a:cubicBezTo>
                    <a:lnTo>
                      <a:pt x="40" y="0"/>
                    </a:lnTo>
                    <a:close/>
                    <a:moveTo>
                      <a:pt x="62" y="37"/>
                    </a:moveTo>
                    <a:lnTo>
                      <a:pt x="62" y="37"/>
                    </a:lnTo>
                    <a:cubicBezTo>
                      <a:pt x="61" y="31"/>
                      <a:pt x="60" y="26"/>
                      <a:pt x="58" y="22"/>
                    </a:cubicBezTo>
                    <a:cubicBezTo>
                      <a:pt x="54" y="15"/>
                      <a:pt x="48" y="12"/>
                      <a:pt x="39" y="12"/>
                    </a:cubicBezTo>
                    <a:cubicBezTo>
                      <a:pt x="32" y="12"/>
                      <a:pt x="27" y="14"/>
                      <a:pt x="23" y="19"/>
                    </a:cubicBezTo>
                    <a:cubicBezTo>
                      <a:pt x="18" y="24"/>
                      <a:pt x="16" y="30"/>
                      <a:pt x="16" y="37"/>
                    </a:cubicBezTo>
                    <a:lnTo>
                      <a:pt x="62" y="37"/>
                    </a:lnTo>
                    <a:close/>
                    <a:moveTo>
                      <a:pt x="38" y="0"/>
                    </a:moveTo>
                    <a:lnTo>
                      <a:pt x="38" y="0"/>
                    </a:lnTo>
                    <a:lnTo>
                      <a:pt x="38"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02" name="Freeform 295"/>
              <p:cNvSpPr>
                <a:spLocks/>
              </p:cNvSpPr>
              <p:nvPr/>
            </p:nvSpPr>
            <p:spPr bwMode="auto">
              <a:xfrm>
                <a:off x="4493" y="3687"/>
                <a:ext cx="24" cy="47"/>
              </a:xfrm>
              <a:custGeom>
                <a:avLst/>
                <a:gdLst>
                  <a:gd name="T0" fmla="*/ 0 w 41"/>
                  <a:gd name="T1" fmla="*/ 2 h 85"/>
                  <a:gd name="T2" fmla="*/ 0 w 41"/>
                  <a:gd name="T3" fmla="*/ 2 h 85"/>
                  <a:gd name="T4" fmla="*/ 14 w 41"/>
                  <a:gd name="T5" fmla="*/ 2 h 85"/>
                  <a:gd name="T6" fmla="*/ 14 w 41"/>
                  <a:gd name="T7" fmla="*/ 16 h 85"/>
                  <a:gd name="T8" fmla="*/ 22 w 41"/>
                  <a:gd name="T9" fmla="*/ 6 h 85"/>
                  <a:gd name="T10" fmla="*/ 36 w 41"/>
                  <a:gd name="T11" fmla="*/ 0 h 85"/>
                  <a:gd name="T12" fmla="*/ 38 w 41"/>
                  <a:gd name="T13" fmla="*/ 0 h 85"/>
                  <a:gd name="T14" fmla="*/ 41 w 41"/>
                  <a:gd name="T15" fmla="*/ 0 h 85"/>
                  <a:gd name="T16" fmla="*/ 41 w 41"/>
                  <a:gd name="T17" fmla="*/ 15 h 85"/>
                  <a:gd name="T18" fmla="*/ 39 w 41"/>
                  <a:gd name="T19" fmla="*/ 15 h 85"/>
                  <a:gd name="T20" fmla="*/ 36 w 41"/>
                  <a:gd name="T21" fmla="*/ 15 h 85"/>
                  <a:gd name="T22" fmla="*/ 20 w 41"/>
                  <a:gd name="T23" fmla="*/ 21 h 85"/>
                  <a:gd name="T24" fmla="*/ 14 w 41"/>
                  <a:gd name="T25" fmla="*/ 37 h 85"/>
                  <a:gd name="T26" fmla="*/ 14 w 41"/>
                  <a:gd name="T27" fmla="*/ 85 h 85"/>
                  <a:gd name="T28" fmla="*/ 0 w 41"/>
                  <a:gd name="T29" fmla="*/ 85 h 85"/>
                  <a:gd name="T30" fmla="*/ 0 w 41"/>
                  <a:gd name="T31" fmla="*/ 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85">
                    <a:moveTo>
                      <a:pt x="0" y="2"/>
                    </a:moveTo>
                    <a:lnTo>
                      <a:pt x="0" y="2"/>
                    </a:lnTo>
                    <a:lnTo>
                      <a:pt x="14" y="2"/>
                    </a:lnTo>
                    <a:lnTo>
                      <a:pt x="14" y="16"/>
                    </a:lnTo>
                    <a:cubicBezTo>
                      <a:pt x="15" y="13"/>
                      <a:pt x="17" y="10"/>
                      <a:pt x="22" y="6"/>
                    </a:cubicBezTo>
                    <a:cubicBezTo>
                      <a:pt x="26" y="2"/>
                      <a:pt x="31" y="0"/>
                      <a:pt x="36" y="0"/>
                    </a:cubicBezTo>
                    <a:cubicBezTo>
                      <a:pt x="37" y="0"/>
                      <a:pt x="37" y="0"/>
                      <a:pt x="38" y="0"/>
                    </a:cubicBezTo>
                    <a:cubicBezTo>
                      <a:pt x="38" y="0"/>
                      <a:pt x="39" y="0"/>
                      <a:pt x="41" y="0"/>
                    </a:cubicBezTo>
                    <a:lnTo>
                      <a:pt x="41" y="15"/>
                    </a:lnTo>
                    <a:cubicBezTo>
                      <a:pt x="40" y="15"/>
                      <a:pt x="39" y="15"/>
                      <a:pt x="39" y="15"/>
                    </a:cubicBezTo>
                    <a:cubicBezTo>
                      <a:pt x="38" y="15"/>
                      <a:pt x="37" y="15"/>
                      <a:pt x="36" y="15"/>
                    </a:cubicBezTo>
                    <a:cubicBezTo>
                      <a:pt x="29" y="15"/>
                      <a:pt x="24" y="17"/>
                      <a:pt x="20" y="21"/>
                    </a:cubicBezTo>
                    <a:cubicBezTo>
                      <a:pt x="16" y="26"/>
                      <a:pt x="14" y="31"/>
                      <a:pt x="14" y="37"/>
                    </a:cubicBezTo>
                    <a:lnTo>
                      <a:pt x="14" y="85"/>
                    </a:lnTo>
                    <a:lnTo>
                      <a:pt x="0" y="85"/>
                    </a:lnTo>
                    <a:lnTo>
                      <a:pt x="0" y="2"/>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03" name="Freeform 296"/>
              <p:cNvSpPr>
                <a:spLocks/>
              </p:cNvSpPr>
              <p:nvPr/>
            </p:nvSpPr>
            <p:spPr bwMode="auto">
              <a:xfrm>
                <a:off x="4524" y="3687"/>
                <a:ext cx="24" cy="47"/>
              </a:xfrm>
              <a:custGeom>
                <a:avLst/>
                <a:gdLst>
                  <a:gd name="T0" fmla="*/ 0 w 40"/>
                  <a:gd name="T1" fmla="*/ 2 h 85"/>
                  <a:gd name="T2" fmla="*/ 0 w 40"/>
                  <a:gd name="T3" fmla="*/ 2 h 85"/>
                  <a:gd name="T4" fmla="*/ 13 w 40"/>
                  <a:gd name="T5" fmla="*/ 2 h 85"/>
                  <a:gd name="T6" fmla="*/ 13 w 40"/>
                  <a:gd name="T7" fmla="*/ 16 h 85"/>
                  <a:gd name="T8" fmla="*/ 21 w 40"/>
                  <a:gd name="T9" fmla="*/ 6 h 85"/>
                  <a:gd name="T10" fmla="*/ 36 w 40"/>
                  <a:gd name="T11" fmla="*/ 0 h 85"/>
                  <a:gd name="T12" fmla="*/ 37 w 40"/>
                  <a:gd name="T13" fmla="*/ 0 h 85"/>
                  <a:gd name="T14" fmla="*/ 40 w 40"/>
                  <a:gd name="T15" fmla="*/ 0 h 85"/>
                  <a:gd name="T16" fmla="*/ 40 w 40"/>
                  <a:gd name="T17" fmla="*/ 15 h 85"/>
                  <a:gd name="T18" fmla="*/ 38 w 40"/>
                  <a:gd name="T19" fmla="*/ 15 h 85"/>
                  <a:gd name="T20" fmla="*/ 35 w 40"/>
                  <a:gd name="T21" fmla="*/ 15 h 85"/>
                  <a:gd name="T22" fmla="*/ 19 w 40"/>
                  <a:gd name="T23" fmla="*/ 21 h 85"/>
                  <a:gd name="T24" fmla="*/ 14 w 40"/>
                  <a:gd name="T25" fmla="*/ 37 h 85"/>
                  <a:gd name="T26" fmla="*/ 14 w 40"/>
                  <a:gd name="T27" fmla="*/ 85 h 85"/>
                  <a:gd name="T28" fmla="*/ 0 w 40"/>
                  <a:gd name="T29" fmla="*/ 85 h 85"/>
                  <a:gd name="T30" fmla="*/ 0 w 40"/>
                  <a:gd name="T31" fmla="*/ 2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 h="85">
                    <a:moveTo>
                      <a:pt x="0" y="2"/>
                    </a:moveTo>
                    <a:lnTo>
                      <a:pt x="0" y="2"/>
                    </a:lnTo>
                    <a:lnTo>
                      <a:pt x="13" y="2"/>
                    </a:lnTo>
                    <a:lnTo>
                      <a:pt x="13" y="16"/>
                    </a:lnTo>
                    <a:cubicBezTo>
                      <a:pt x="14" y="13"/>
                      <a:pt x="17" y="10"/>
                      <a:pt x="21" y="6"/>
                    </a:cubicBezTo>
                    <a:cubicBezTo>
                      <a:pt x="25" y="2"/>
                      <a:pt x="30" y="0"/>
                      <a:pt x="36" y="0"/>
                    </a:cubicBezTo>
                    <a:cubicBezTo>
                      <a:pt x="36" y="0"/>
                      <a:pt x="36" y="0"/>
                      <a:pt x="37" y="0"/>
                    </a:cubicBezTo>
                    <a:cubicBezTo>
                      <a:pt x="38" y="0"/>
                      <a:pt x="39" y="0"/>
                      <a:pt x="40" y="0"/>
                    </a:cubicBezTo>
                    <a:lnTo>
                      <a:pt x="40" y="15"/>
                    </a:lnTo>
                    <a:cubicBezTo>
                      <a:pt x="39" y="15"/>
                      <a:pt x="38" y="15"/>
                      <a:pt x="38" y="15"/>
                    </a:cubicBezTo>
                    <a:cubicBezTo>
                      <a:pt x="37" y="15"/>
                      <a:pt x="36" y="15"/>
                      <a:pt x="35" y="15"/>
                    </a:cubicBezTo>
                    <a:cubicBezTo>
                      <a:pt x="28" y="15"/>
                      <a:pt x="23" y="17"/>
                      <a:pt x="19" y="21"/>
                    </a:cubicBezTo>
                    <a:cubicBezTo>
                      <a:pt x="15" y="26"/>
                      <a:pt x="14" y="31"/>
                      <a:pt x="14" y="37"/>
                    </a:cubicBezTo>
                    <a:lnTo>
                      <a:pt x="14" y="85"/>
                    </a:lnTo>
                    <a:lnTo>
                      <a:pt x="0" y="85"/>
                    </a:lnTo>
                    <a:lnTo>
                      <a:pt x="0" y="2"/>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04" name="Freeform 297"/>
              <p:cNvSpPr>
                <a:spLocks noEditPoints="1"/>
              </p:cNvSpPr>
              <p:nvPr/>
            </p:nvSpPr>
            <p:spPr bwMode="auto">
              <a:xfrm>
                <a:off x="4552" y="3687"/>
                <a:ext cx="36" cy="47"/>
              </a:xfrm>
              <a:custGeom>
                <a:avLst/>
                <a:gdLst>
                  <a:gd name="T0" fmla="*/ 14 w 67"/>
                  <a:gd name="T1" fmla="*/ 2 h 87"/>
                  <a:gd name="T2" fmla="*/ 14 w 67"/>
                  <a:gd name="T3" fmla="*/ 2 h 87"/>
                  <a:gd name="T4" fmla="*/ 14 w 67"/>
                  <a:gd name="T5" fmla="*/ 57 h 87"/>
                  <a:gd name="T6" fmla="*/ 17 w 67"/>
                  <a:gd name="T7" fmla="*/ 67 h 87"/>
                  <a:gd name="T8" fmla="*/ 30 w 67"/>
                  <a:gd name="T9" fmla="*/ 75 h 87"/>
                  <a:gd name="T10" fmla="*/ 50 w 67"/>
                  <a:gd name="T11" fmla="*/ 62 h 87"/>
                  <a:gd name="T12" fmla="*/ 53 w 67"/>
                  <a:gd name="T13" fmla="*/ 43 h 87"/>
                  <a:gd name="T14" fmla="*/ 53 w 67"/>
                  <a:gd name="T15" fmla="*/ 2 h 87"/>
                  <a:gd name="T16" fmla="*/ 67 w 67"/>
                  <a:gd name="T17" fmla="*/ 2 h 87"/>
                  <a:gd name="T18" fmla="*/ 67 w 67"/>
                  <a:gd name="T19" fmla="*/ 85 h 87"/>
                  <a:gd name="T20" fmla="*/ 54 w 67"/>
                  <a:gd name="T21" fmla="*/ 85 h 87"/>
                  <a:gd name="T22" fmla="*/ 54 w 67"/>
                  <a:gd name="T23" fmla="*/ 73 h 87"/>
                  <a:gd name="T24" fmla="*/ 47 w 67"/>
                  <a:gd name="T25" fmla="*/ 81 h 87"/>
                  <a:gd name="T26" fmla="*/ 28 w 67"/>
                  <a:gd name="T27" fmla="*/ 87 h 87"/>
                  <a:gd name="T28" fmla="*/ 4 w 67"/>
                  <a:gd name="T29" fmla="*/ 75 h 87"/>
                  <a:gd name="T30" fmla="*/ 0 w 67"/>
                  <a:gd name="T31" fmla="*/ 58 h 87"/>
                  <a:gd name="T32" fmla="*/ 0 w 67"/>
                  <a:gd name="T33" fmla="*/ 2 h 87"/>
                  <a:gd name="T34" fmla="*/ 14 w 67"/>
                  <a:gd name="T35" fmla="*/ 2 h 87"/>
                  <a:gd name="T36" fmla="*/ 34 w 67"/>
                  <a:gd name="T37" fmla="*/ 0 h 87"/>
                  <a:gd name="T38" fmla="*/ 34 w 67"/>
                  <a:gd name="T39" fmla="*/ 0 h 87"/>
                  <a:gd name="T40" fmla="*/ 34 w 67"/>
                  <a:gd name="T41"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 h="87">
                    <a:moveTo>
                      <a:pt x="14" y="2"/>
                    </a:moveTo>
                    <a:lnTo>
                      <a:pt x="14" y="2"/>
                    </a:lnTo>
                    <a:lnTo>
                      <a:pt x="14" y="57"/>
                    </a:lnTo>
                    <a:cubicBezTo>
                      <a:pt x="14" y="61"/>
                      <a:pt x="15" y="65"/>
                      <a:pt x="17" y="67"/>
                    </a:cubicBezTo>
                    <a:cubicBezTo>
                      <a:pt x="19" y="72"/>
                      <a:pt x="24" y="75"/>
                      <a:pt x="30" y="75"/>
                    </a:cubicBezTo>
                    <a:cubicBezTo>
                      <a:pt x="40" y="75"/>
                      <a:pt x="47" y="70"/>
                      <a:pt x="50" y="62"/>
                    </a:cubicBezTo>
                    <a:cubicBezTo>
                      <a:pt x="52" y="57"/>
                      <a:pt x="53" y="51"/>
                      <a:pt x="53" y="43"/>
                    </a:cubicBezTo>
                    <a:lnTo>
                      <a:pt x="53" y="2"/>
                    </a:lnTo>
                    <a:lnTo>
                      <a:pt x="67" y="2"/>
                    </a:lnTo>
                    <a:lnTo>
                      <a:pt x="67" y="85"/>
                    </a:lnTo>
                    <a:lnTo>
                      <a:pt x="54" y="85"/>
                    </a:lnTo>
                    <a:lnTo>
                      <a:pt x="54" y="73"/>
                    </a:lnTo>
                    <a:cubicBezTo>
                      <a:pt x="52" y="76"/>
                      <a:pt x="50" y="78"/>
                      <a:pt x="47" y="81"/>
                    </a:cubicBezTo>
                    <a:cubicBezTo>
                      <a:pt x="42" y="85"/>
                      <a:pt x="36" y="87"/>
                      <a:pt x="28" y="87"/>
                    </a:cubicBezTo>
                    <a:cubicBezTo>
                      <a:pt x="16" y="87"/>
                      <a:pt x="8" y="83"/>
                      <a:pt x="4" y="75"/>
                    </a:cubicBezTo>
                    <a:cubicBezTo>
                      <a:pt x="1" y="71"/>
                      <a:pt x="0" y="65"/>
                      <a:pt x="0" y="58"/>
                    </a:cubicBezTo>
                    <a:lnTo>
                      <a:pt x="0" y="2"/>
                    </a:lnTo>
                    <a:lnTo>
                      <a:pt x="14" y="2"/>
                    </a:lnTo>
                    <a:close/>
                    <a:moveTo>
                      <a:pt x="34" y="0"/>
                    </a:moveTo>
                    <a:lnTo>
                      <a:pt x="34" y="0"/>
                    </a:lnTo>
                    <a:lnTo>
                      <a:pt x="34"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05" name="Freeform 298"/>
              <p:cNvSpPr>
                <a:spLocks noEditPoints="1"/>
              </p:cNvSpPr>
              <p:nvPr/>
            </p:nvSpPr>
            <p:spPr bwMode="auto">
              <a:xfrm>
                <a:off x="4600" y="3687"/>
                <a:ext cx="41" cy="63"/>
              </a:xfrm>
              <a:custGeom>
                <a:avLst/>
                <a:gdLst>
                  <a:gd name="T0" fmla="*/ 37 w 74"/>
                  <a:gd name="T1" fmla="*/ 76 h 118"/>
                  <a:gd name="T2" fmla="*/ 37 w 74"/>
                  <a:gd name="T3" fmla="*/ 76 h 118"/>
                  <a:gd name="T4" fmla="*/ 53 w 74"/>
                  <a:gd name="T5" fmla="*/ 67 h 118"/>
                  <a:gd name="T6" fmla="*/ 59 w 74"/>
                  <a:gd name="T7" fmla="*/ 43 h 118"/>
                  <a:gd name="T8" fmla="*/ 56 w 74"/>
                  <a:gd name="T9" fmla="*/ 26 h 118"/>
                  <a:gd name="T10" fmla="*/ 37 w 74"/>
                  <a:gd name="T11" fmla="*/ 12 h 118"/>
                  <a:gd name="T12" fmla="*/ 17 w 74"/>
                  <a:gd name="T13" fmla="*/ 27 h 118"/>
                  <a:gd name="T14" fmla="*/ 14 w 74"/>
                  <a:gd name="T15" fmla="*/ 46 h 118"/>
                  <a:gd name="T16" fmla="*/ 17 w 74"/>
                  <a:gd name="T17" fmla="*/ 63 h 118"/>
                  <a:gd name="T18" fmla="*/ 37 w 74"/>
                  <a:gd name="T19" fmla="*/ 76 h 118"/>
                  <a:gd name="T20" fmla="*/ 37 w 74"/>
                  <a:gd name="T21" fmla="*/ 76 h 118"/>
                  <a:gd name="T22" fmla="*/ 0 w 74"/>
                  <a:gd name="T23" fmla="*/ 2 h 118"/>
                  <a:gd name="T24" fmla="*/ 0 w 74"/>
                  <a:gd name="T25" fmla="*/ 2 h 118"/>
                  <a:gd name="T26" fmla="*/ 14 w 74"/>
                  <a:gd name="T27" fmla="*/ 2 h 118"/>
                  <a:gd name="T28" fmla="*/ 14 w 74"/>
                  <a:gd name="T29" fmla="*/ 13 h 118"/>
                  <a:gd name="T30" fmla="*/ 23 w 74"/>
                  <a:gd name="T31" fmla="*/ 4 h 118"/>
                  <a:gd name="T32" fmla="*/ 40 w 74"/>
                  <a:gd name="T33" fmla="*/ 0 h 118"/>
                  <a:gd name="T34" fmla="*/ 64 w 74"/>
                  <a:gd name="T35" fmla="*/ 11 h 118"/>
                  <a:gd name="T36" fmla="*/ 74 w 74"/>
                  <a:gd name="T37" fmla="*/ 41 h 118"/>
                  <a:gd name="T38" fmla="*/ 59 w 74"/>
                  <a:gd name="T39" fmla="*/ 80 h 118"/>
                  <a:gd name="T40" fmla="*/ 38 w 74"/>
                  <a:gd name="T41" fmla="*/ 88 h 118"/>
                  <a:gd name="T42" fmla="*/ 23 w 74"/>
                  <a:gd name="T43" fmla="*/ 84 h 118"/>
                  <a:gd name="T44" fmla="*/ 14 w 74"/>
                  <a:gd name="T45" fmla="*/ 76 h 118"/>
                  <a:gd name="T46" fmla="*/ 14 w 74"/>
                  <a:gd name="T47" fmla="*/ 118 h 118"/>
                  <a:gd name="T48" fmla="*/ 0 w 74"/>
                  <a:gd name="T49" fmla="*/ 118 h 118"/>
                  <a:gd name="T50" fmla="*/ 0 w 74"/>
                  <a:gd name="T51" fmla="*/ 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118">
                    <a:moveTo>
                      <a:pt x="37" y="76"/>
                    </a:moveTo>
                    <a:lnTo>
                      <a:pt x="37" y="76"/>
                    </a:lnTo>
                    <a:cubicBezTo>
                      <a:pt x="43" y="76"/>
                      <a:pt x="49" y="73"/>
                      <a:pt x="53" y="67"/>
                    </a:cubicBezTo>
                    <a:cubicBezTo>
                      <a:pt x="57" y="62"/>
                      <a:pt x="59" y="54"/>
                      <a:pt x="59" y="43"/>
                    </a:cubicBezTo>
                    <a:cubicBezTo>
                      <a:pt x="59" y="36"/>
                      <a:pt x="58" y="31"/>
                      <a:pt x="56" y="26"/>
                    </a:cubicBezTo>
                    <a:cubicBezTo>
                      <a:pt x="53" y="17"/>
                      <a:pt x="46" y="12"/>
                      <a:pt x="37" y="12"/>
                    </a:cubicBezTo>
                    <a:cubicBezTo>
                      <a:pt x="27" y="12"/>
                      <a:pt x="20" y="17"/>
                      <a:pt x="17" y="27"/>
                    </a:cubicBezTo>
                    <a:cubicBezTo>
                      <a:pt x="15" y="32"/>
                      <a:pt x="14" y="38"/>
                      <a:pt x="14" y="46"/>
                    </a:cubicBezTo>
                    <a:cubicBezTo>
                      <a:pt x="14" y="53"/>
                      <a:pt x="15" y="58"/>
                      <a:pt x="17" y="63"/>
                    </a:cubicBezTo>
                    <a:cubicBezTo>
                      <a:pt x="20" y="71"/>
                      <a:pt x="27" y="76"/>
                      <a:pt x="37" y="76"/>
                    </a:cubicBezTo>
                    <a:lnTo>
                      <a:pt x="37" y="76"/>
                    </a:lnTo>
                    <a:close/>
                    <a:moveTo>
                      <a:pt x="0" y="2"/>
                    </a:moveTo>
                    <a:lnTo>
                      <a:pt x="0" y="2"/>
                    </a:lnTo>
                    <a:lnTo>
                      <a:pt x="14" y="2"/>
                    </a:lnTo>
                    <a:lnTo>
                      <a:pt x="14" y="13"/>
                    </a:lnTo>
                    <a:cubicBezTo>
                      <a:pt x="17" y="9"/>
                      <a:pt x="20" y="6"/>
                      <a:pt x="23" y="4"/>
                    </a:cubicBezTo>
                    <a:cubicBezTo>
                      <a:pt x="28" y="1"/>
                      <a:pt x="33" y="0"/>
                      <a:pt x="40" y="0"/>
                    </a:cubicBezTo>
                    <a:cubicBezTo>
                      <a:pt x="49" y="0"/>
                      <a:pt x="57" y="3"/>
                      <a:pt x="64" y="11"/>
                    </a:cubicBezTo>
                    <a:cubicBezTo>
                      <a:pt x="70" y="18"/>
                      <a:pt x="74" y="28"/>
                      <a:pt x="74" y="41"/>
                    </a:cubicBezTo>
                    <a:cubicBezTo>
                      <a:pt x="74" y="60"/>
                      <a:pt x="69" y="73"/>
                      <a:pt x="59" y="80"/>
                    </a:cubicBezTo>
                    <a:cubicBezTo>
                      <a:pt x="53" y="85"/>
                      <a:pt x="46" y="88"/>
                      <a:pt x="38" y="88"/>
                    </a:cubicBezTo>
                    <a:cubicBezTo>
                      <a:pt x="32" y="88"/>
                      <a:pt x="27" y="86"/>
                      <a:pt x="23" y="84"/>
                    </a:cubicBezTo>
                    <a:cubicBezTo>
                      <a:pt x="20" y="82"/>
                      <a:pt x="17" y="79"/>
                      <a:pt x="14" y="76"/>
                    </a:cubicBezTo>
                    <a:lnTo>
                      <a:pt x="14" y="118"/>
                    </a:lnTo>
                    <a:lnTo>
                      <a:pt x="0" y="118"/>
                    </a:lnTo>
                    <a:lnTo>
                      <a:pt x="0" y="2"/>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06" name="Freeform 299"/>
              <p:cNvSpPr>
                <a:spLocks/>
              </p:cNvSpPr>
              <p:nvPr/>
            </p:nvSpPr>
            <p:spPr bwMode="auto">
              <a:xfrm>
                <a:off x="4646" y="3676"/>
                <a:ext cx="21" cy="57"/>
              </a:xfrm>
              <a:custGeom>
                <a:avLst/>
                <a:gdLst>
                  <a:gd name="T0" fmla="*/ 11 w 39"/>
                  <a:gd name="T1" fmla="*/ 0 h 107"/>
                  <a:gd name="T2" fmla="*/ 11 w 39"/>
                  <a:gd name="T3" fmla="*/ 0 h 107"/>
                  <a:gd name="T4" fmla="*/ 25 w 39"/>
                  <a:gd name="T5" fmla="*/ 0 h 107"/>
                  <a:gd name="T6" fmla="*/ 25 w 39"/>
                  <a:gd name="T7" fmla="*/ 23 h 107"/>
                  <a:gd name="T8" fmla="*/ 39 w 39"/>
                  <a:gd name="T9" fmla="*/ 23 h 107"/>
                  <a:gd name="T10" fmla="*/ 39 w 39"/>
                  <a:gd name="T11" fmla="*/ 34 h 107"/>
                  <a:gd name="T12" fmla="*/ 25 w 39"/>
                  <a:gd name="T13" fmla="*/ 34 h 107"/>
                  <a:gd name="T14" fmla="*/ 25 w 39"/>
                  <a:gd name="T15" fmla="*/ 88 h 107"/>
                  <a:gd name="T16" fmla="*/ 28 w 39"/>
                  <a:gd name="T17" fmla="*/ 94 h 107"/>
                  <a:gd name="T18" fmla="*/ 34 w 39"/>
                  <a:gd name="T19" fmla="*/ 95 h 107"/>
                  <a:gd name="T20" fmla="*/ 36 w 39"/>
                  <a:gd name="T21" fmla="*/ 95 h 107"/>
                  <a:gd name="T22" fmla="*/ 39 w 39"/>
                  <a:gd name="T23" fmla="*/ 95 h 107"/>
                  <a:gd name="T24" fmla="*/ 39 w 39"/>
                  <a:gd name="T25" fmla="*/ 106 h 107"/>
                  <a:gd name="T26" fmla="*/ 34 w 39"/>
                  <a:gd name="T27" fmla="*/ 107 h 107"/>
                  <a:gd name="T28" fmla="*/ 28 w 39"/>
                  <a:gd name="T29" fmla="*/ 107 h 107"/>
                  <a:gd name="T30" fmla="*/ 15 w 39"/>
                  <a:gd name="T31" fmla="*/ 102 h 107"/>
                  <a:gd name="T32" fmla="*/ 11 w 39"/>
                  <a:gd name="T33" fmla="*/ 89 h 107"/>
                  <a:gd name="T34" fmla="*/ 11 w 39"/>
                  <a:gd name="T35" fmla="*/ 34 h 107"/>
                  <a:gd name="T36" fmla="*/ 0 w 39"/>
                  <a:gd name="T37" fmla="*/ 34 h 107"/>
                  <a:gd name="T38" fmla="*/ 0 w 39"/>
                  <a:gd name="T39" fmla="*/ 23 h 107"/>
                  <a:gd name="T40" fmla="*/ 11 w 39"/>
                  <a:gd name="T41" fmla="*/ 23 h 107"/>
                  <a:gd name="T42" fmla="*/ 11 w 39"/>
                  <a:gd name="T4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 h="107">
                    <a:moveTo>
                      <a:pt x="11" y="0"/>
                    </a:moveTo>
                    <a:lnTo>
                      <a:pt x="11" y="0"/>
                    </a:lnTo>
                    <a:lnTo>
                      <a:pt x="25" y="0"/>
                    </a:lnTo>
                    <a:lnTo>
                      <a:pt x="25" y="23"/>
                    </a:lnTo>
                    <a:lnTo>
                      <a:pt x="39" y="23"/>
                    </a:lnTo>
                    <a:lnTo>
                      <a:pt x="39" y="34"/>
                    </a:lnTo>
                    <a:lnTo>
                      <a:pt x="25" y="34"/>
                    </a:lnTo>
                    <a:lnTo>
                      <a:pt x="25" y="88"/>
                    </a:lnTo>
                    <a:cubicBezTo>
                      <a:pt x="25" y="91"/>
                      <a:pt x="26" y="93"/>
                      <a:pt x="28" y="94"/>
                    </a:cubicBezTo>
                    <a:cubicBezTo>
                      <a:pt x="29" y="95"/>
                      <a:pt x="31" y="95"/>
                      <a:pt x="34" y="95"/>
                    </a:cubicBezTo>
                    <a:cubicBezTo>
                      <a:pt x="34" y="95"/>
                      <a:pt x="35" y="95"/>
                      <a:pt x="36" y="95"/>
                    </a:cubicBezTo>
                    <a:cubicBezTo>
                      <a:pt x="37" y="95"/>
                      <a:pt x="38" y="95"/>
                      <a:pt x="39" y="95"/>
                    </a:cubicBezTo>
                    <a:lnTo>
                      <a:pt x="39" y="106"/>
                    </a:lnTo>
                    <a:cubicBezTo>
                      <a:pt x="37" y="106"/>
                      <a:pt x="35" y="107"/>
                      <a:pt x="34" y="107"/>
                    </a:cubicBezTo>
                    <a:cubicBezTo>
                      <a:pt x="32" y="107"/>
                      <a:pt x="30" y="107"/>
                      <a:pt x="28" y="107"/>
                    </a:cubicBezTo>
                    <a:cubicBezTo>
                      <a:pt x="22" y="107"/>
                      <a:pt x="17" y="106"/>
                      <a:pt x="15" y="102"/>
                    </a:cubicBezTo>
                    <a:cubicBezTo>
                      <a:pt x="12" y="99"/>
                      <a:pt x="11" y="95"/>
                      <a:pt x="11" y="89"/>
                    </a:cubicBezTo>
                    <a:lnTo>
                      <a:pt x="11" y="34"/>
                    </a:lnTo>
                    <a:lnTo>
                      <a:pt x="0" y="34"/>
                    </a:lnTo>
                    <a:lnTo>
                      <a:pt x="0" y="23"/>
                    </a:lnTo>
                    <a:lnTo>
                      <a:pt x="11" y="23"/>
                    </a:lnTo>
                    <a:lnTo>
                      <a:pt x="11"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07" name="Freeform 300"/>
              <p:cNvSpPr>
                <a:spLocks/>
              </p:cNvSpPr>
              <p:nvPr/>
            </p:nvSpPr>
            <p:spPr bwMode="auto">
              <a:xfrm>
                <a:off x="4346" y="3771"/>
                <a:ext cx="38" cy="60"/>
              </a:xfrm>
              <a:custGeom>
                <a:avLst/>
                <a:gdLst>
                  <a:gd name="T0" fmla="*/ 0 w 67"/>
                  <a:gd name="T1" fmla="*/ 0 h 115"/>
                  <a:gd name="T2" fmla="*/ 0 w 67"/>
                  <a:gd name="T3" fmla="*/ 0 h 115"/>
                  <a:gd name="T4" fmla="*/ 14 w 67"/>
                  <a:gd name="T5" fmla="*/ 0 h 115"/>
                  <a:gd name="T6" fmla="*/ 14 w 67"/>
                  <a:gd name="T7" fmla="*/ 43 h 115"/>
                  <a:gd name="T8" fmla="*/ 22 w 67"/>
                  <a:gd name="T9" fmla="*/ 34 h 115"/>
                  <a:gd name="T10" fmla="*/ 39 w 67"/>
                  <a:gd name="T11" fmla="*/ 29 h 115"/>
                  <a:gd name="T12" fmla="*/ 64 w 67"/>
                  <a:gd name="T13" fmla="*/ 42 h 115"/>
                  <a:gd name="T14" fmla="*/ 67 w 67"/>
                  <a:gd name="T15" fmla="*/ 61 h 115"/>
                  <a:gd name="T16" fmla="*/ 67 w 67"/>
                  <a:gd name="T17" fmla="*/ 115 h 115"/>
                  <a:gd name="T18" fmla="*/ 53 w 67"/>
                  <a:gd name="T19" fmla="*/ 115 h 115"/>
                  <a:gd name="T20" fmla="*/ 53 w 67"/>
                  <a:gd name="T21" fmla="*/ 62 h 115"/>
                  <a:gd name="T22" fmla="*/ 51 w 67"/>
                  <a:gd name="T23" fmla="*/ 49 h 115"/>
                  <a:gd name="T24" fmla="*/ 36 w 67"/>
                  <a:gd name="T25" fmla="*/ 42 h 115"/>
                  <a:gd name="T26" fmla="*/ 21 w 67"/>
                  <a:gd name="T27" fmla="*/ 48 h 115"/>
                  <a:gd name="T28" fmla="*/ 14 w 67"/>
                  <a:gd name="T29" fmla="*/ 70 h 115"/>
                  <a:gd name="T30" fmla="*/ 14 w 67"/>
                  <a:gd name="T31" fmla="*/ 115 h 115"/>
                  <a:gd name="T32" fmla="*/ 0 w 67"/>
                  <a:gd name="T33" fmla="*/ 115 h 115"/>
                  <a:gd name="T34" fmla="*/ 0 w 67"/>
                  <a:gd name="T35"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115">
                    <a:moveTo>
                      <a:pt x="0" y="0"/>
                    </a:moveTo>
                    <a:lnTo>
                      <a:pt x="0" y="0"/>
                    </a:lnTo>
                    <a:lnTo>
                      <a:pt x="14" y="0"/>
                    </a:lnTo>
                    <a:lnTo>
                      <a:pt x="14" y="43"/>
                    </a:lnTo>
                    <a:cubicBezTo>
                      <a:pt x="17" y="38"/>
                      <a:pt x="20" y="36"/>
                      <a:pt x="22" y="34"/>
                    </a:cubicBezTo>
                    <a:cubicBezTo>
                      <a:pt x="27" y="31"/>
                      <a:pt x="33" y="29"/>
                      <a:pt x="39" y="29"/>
                    </a:cubicBezTo>
                    <a:cubicBezTo>
                      <a:pt x="51" y="29"/>
                      <a:pt x="60" y="34"/>
                      <a:pt x="64" y="42"/>
                    </a:cubicBezTo>
                    <a:cubicBezTo>
                      <a:pt x="66" y="47"/>
                      <a:pt x="67" y="53"/>
                      <a:pt x="67" y="61"/>
                    </a:cubicBezTo>
                    <a:lnTo>
                      <a:pt x="67" y="115"/>
                    </a:lnTo>
                    <a:lnTo>
                      <a:pt x="53" y="115"/>
                    </a:lnTo>
                    <a:lnTo>
                      <a:pt x="53" y="62"/>
                    </a:lnTo>
                    <a:cubicBezTo>
                      <a:pt x="53" y="56"/>
                      <a:pt x="52" y="52"/>
                      <a:pt x="51" y="49"/>
                    </a:cubicBezTo>
                    <a:cubicBezTo>
                      <a:pt x="48" y="44"/>
                      <a:pt x="43" y="42"/>
                      <a:pt x="36" y="42"/>
                    </a:cubicBezTo>
                    <a:cubicBezTo>
                      <a:pt x="31" y="42"/>
                      <a:pt x="25" y="44"/>
                      <a:pt x="21" y="48"/>
                    </a:cubicBezTo>
                    <a:cubicBezTo>
                      <a:pt x="16" y="52"/>
                      <a:pt x="14" y="59"/>
                      <a:pt x="14" y="70"/>
                    </a:cubicBezTo>
                    <a:lnTo>
                      <a:pt x="14" y="115"/>
                    </a:lnTo>
                    <a:lnTo>
                      <a:pt x="0" y="115"/>
                    </a:lnTo>
                    <a:lnTo>
                      <a:pt x="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08" name="Freeform 301"/>
              <p:cNvSpPr>
                <a:spLocks noEditPoints="1"/>
              </p:cNvSpPr>
              <p:nvPr/>
            </p:nvSpPr>
            <p:spPr bwMode="auto">
              <a:xfrm>
                <a:off x="4392" y="3786"/>
                <a:ext cx="42" cy="47"/>
              </a:xfrm>
              <a:custGeom>
                <a:avLst/>
                <a:gdLst>
                  <a:gd name="T0" fmla="*/ 14 w 78"/>
                  <a:gd name="T1" fmla="*/ 63 h 88"/>
                  <a:gd name="T2" fmla="*/ 14 w 78"/>
                  <a:gd name="T3" fmla="*/ 63 h 88"/>
                  <a:gd name="T4" fmla="*/ 19 w 78"/>
                  <a:gd name="T5" fmla="*/ 73 h 88"/>
                  <a:gd name="T6" fmla="*/ 29 w 78"/>
                  <a:gd name="T7" fmla="*/ 76 h 88"/>
                  <a:gd name="T8" fmla="*/ 43 w 78"/>
                  <a:gd name="T9" fmla="*/ 73 h 88"/>
                  <a:gd name="T10" fmla="*/ 55 w 78"/>
                  <a:gd name="T11" fmla="*/ 55 h 88"/>
                  <a:gd name="T12" fmla="*/ 55 w 78"/>
                  <a:gd name="T13" fmla="*/ 43 h 88"/>
                  <a:gd name="T14" fmla="*/ 49 w 78"/>
                  <a:gd name="T15" fmla="*/ 46 h 88"/>
                  <a:gd name="T16" fmla="*/ 41 w 78"/>
                  <a:gd name="T17" fmla="*/ 48 h 88"/>
                  <a:gd name="T18" fmla="*/ 32 w 78"/>
                  <a:gd name="T19" fmla="*/ 49 h 88"/>
                  <a:gd name="T20" fmla="*/ 21 w 78"/>
                  <a:gd name="T21" fmla="*/ 52 h 88"/>
                  <a:gd name="T22" fmla="*/ 14 w 78"/>
                  <a:gd name="T23" fmla="*/ 63 h 88"/>
                  <a:gd name="T24" fmla="*/ 14 w 78"/>
                  <a:gd name="T25" fmla="*/ 63 h 88"/>
                  <a:gd name="T26" fmla="*/ 48 w 78"/>
                  <a:gd name="T27" fmla="*/ 35 h 88"/>
                  <a:gd name="T28" fmla="*/ 48 w 78"/>
                  <a:gd name="T29" fmla="*/ 35 h 88"/>
                  <a:gd name="T30" fmla="*/ 55 w 78"/>
                  <a:gd name="T31" fmla="*/ 31 h 88"/>
                  <a:gd name="T32" fmla="*/ 56 w 78"/>
                  <a:gd name="T33" fmla="*/ 26 h 88"/>
                  <a:gd name="T34" fmla="*/ 50 w 78"/>
                  <a:gd name="T35" fmla="*/ 15 h 88"/>
                  <a:gd name="T36" fmla="*/ 36 w 78"/>
                  <a:gd name="T37" fmla="*/ 12 h 88"/>
                  <a:gd name="T38" fmla="*/ 20 w 78"/>
                  <a:gd name="T39" fmla="*/ 18 h 88"/>
                  <a:gd name="T40" fmla="*/ 17 w 78"/>
                  <a:gd name="T41" fmla="*/ 28 h 88"/>
                  <a:gd name="T42" fmla="*/ 4 w 78"/>
                  <a:gd name="T43" fmla="*/ 28 h 88"/>
                  <a:gd name="T44" fmla="*/ 14 w 78"/>
                  <a:gd name="T45" fmla="*/ 6 h 88"/>
                  <a:gd name="T46" fmla="*/ 36 w 78"/>
                  <a:gd name="T47" fmla="*/ 0 h 88"/>
                  <a:gd name="T48" fmla="*/ 60 w 78"/>
                  <a:gd name="T49" fmla="*/ 6 h 88"/>
                  <a:gd name="T50" fmla="*/ 69 w 78"/>
                  <a:gd name="T51" fmla="*/ 23 h 88"/>
                  <a:gd name="T52" fmla="*/ 69 w 78"/>
                  <a:gd name="T53" fmla="*/ 71 h 88"/>
                  <a:gd name="T54" fmla="*/ 70 w 78"/>
                  <a:gd name="T55" fmla="*/ 75 h 88"/>
                  <a:gd name="T56" fmla="*/ 74 w 78"/>
                  <a:gd name="T57" fmla="*/ 76 h 88"/>
                  <a:gd name="T58" fmla="*/ 76 w 78"/>
                  <a:gd name="T59" fmla="*/ 76 h 88"/>
                  <a:gd name="T60" fmla="*/ 78 w 78"/>
                  <a:gd name="T61" fmla="*/ 76 h 88"/>
                  <a:gd name="T62" fmla="*/ 78 w 78"/>
                  <a:gd name="T63" fmla="*/ 86 h 88"/>
                  <a:gd name="T64" fmla="*/ 73 w 78"/>
                  <a:gd name="T65" fmla="*/ 87 h 88"/>
                  <a:gd name="T66" fmla="*/ 69 w 78"/>
                  <a:gd name="T67" fmla="*/ 87 h 88"/>
                  <a:gd name="T68" fmla="*/ 58 w 78"/>
                  <a:gd name="T69" fmla="*/ 82 h 88"/>
                  <a:gd name="T70" fmla="*/ 56 w 78"/>
                  <a:gd name="T71" fmla="*/ 75 h 88"/>
                  <a:gd name="T72" fmla="*/ 44 w 78"/>
                  <a:gd name="T73" fmla="*/ 84 h 88"/>
                  <a:gd name="T74" fmla="*/ 26 w 78"/>
                  <a:gd name="T75" fmla="*/ 88 h 88"/>
                  <a:gd name="T76" fmla="*/ 7 w 78"/>
                  <a:gd name="T77" fmla="*/ 81 h 88"/>
                  <a:gd name="T78" fmla="*/ 0 w 78"/>
                  <a:gd name="T79" fmla="*/ 64 h 88"/>
                  <a:gd name="T80" fmla="*/ 7 w 78"/>
                  <a:gd name="T81" fmla="*/ 46 h 88"/>
                  <a:gd name="T82" fmla="*/ 26 w 78"/>
                  <a:gd name="T83" fmla="*/ 38 h 88"/>
                  <a:gd name="T84" fmla="*/ 48 w 78"/>
                  <a:gd name="T85" fmla="*/ 35 h 88"/>
                  <a:gd name="T86" fmla="*/ 37 w 78"/>
                  <a:gd name="T87" fmla="*/ 0 h 88"/>
                  <a:gd name="T88" fmla="*/ 37 w 78"/>
                  <a:gd name="T89" fmla="*/ 0 h 88"/>
                  <a:gd name="T90" fmla="*/ 37 w 78"/>
                  <a:gd name="T9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8" h="88">
                    <a:moveTo>
                      <a:pt x="14" y="63"/>
                    </a:moveTo>
                    <a:lnTo>
                      <a:pt x="14" y="63"/>
                    </a:lnTo>
                    <a:cubicBezTo>
                      <a:pt x="14" y="67"/>
                      <a:pt x="16" y="71"/>
                      <a:pt x="19" y="73"/>
                    </a:cubicBezTo>
                    <a:cubicBezTo>
                      <a:pt x="22" y="75"/>
                      <a:pt x="25" y="76"/>
                      <a:pt x="29" y="76"/>
                    </a:cubicBezTo>
                    <a:cubicBezTo>
                      <a:pt x="34" y="76"/>
                      <a:pt x="39" y="75"/>
                      <a:pt x="43" y="73"/>
                    </a:cubicBezTo>
                    <a:cubicBezTo>
                      <a:pt x="51" y="69"/>
                      <a:pt x="55" y="63"/>
                      <a:pt x="55" y="55"/>
                    </a:cubicBezTo>
                    <a:lnTo>
                      <a:pt x="55" y="43"/>
                    </a:lnTo>
                    <a:cubicBezTo>
                      <a:pt x="53" y="44"/>
                      <a:pt x="51" y="45"/>
                      <a:pt x="49" y="46"/>
                    </a:cubicBezTo>
                    <a:cubicBezTo>
                      <a:pt x="46" y="47"/>
                      <a:pt x="43" y="47"/>
                      <a:pt x="41" y="48"/>
                    </a:cubicBezTo>
                    <a:lnTo>
                      <a:pt x="32" y="49"/>
                    </a:lnTo>
                    <a:cubicBezTo>
                      <a:pt x="27" y="49"/>
                      <a:pt x="23" y="50"/>
                      <a:pt x="21" y="52"/>
                    </a:cubicBezTo>
                    <a:cubicBezTo>
                      <a:pt x="16" y="54"/>
                      <a:pt x="14" y="58"/>
                      <a:pt x="14" y="63"/>
                    </a:cubicBezTo>
                    <a:lnTo>
                      <a:pt x="14" y="63"/>
                    </a:lnTo>
                    <a:close/>
                    <a:moveTo>
                      <a:pt x="48" y="35"/>
                    </a:moveTo>
                    <a:lnTo>
                      <a:pt x="48" y="35"/>
                    </a:lnTo>
                    <a:cubicBezTo>
                      <a:pt x="51" y="35"/>
                      <a:pt x="53" y="33"/>
                      <a:pt x="55" y="31"/>
                    </a:cubicBezTo>
                    <a:cubicBezTo>
                      <a:pt x="55" y="30"/>
                      <a:pt x="56" y="28"/>
                      <a:pt x="56" y="26"/>
                    </a:cubicBezTo>
                    <a:cubicBezTo>
                      <a:pt x="56" y="21"/>
                      <a:pt x="54" y="18"/>
                      <a:pt x="50" y="15"/>
                    </a:cubicBezTo>
                    <a:cubicBezTo>
                      <a:pt x="47" y="13"/>
                      <a:pt x="42" y="12"/>
                      <a:pt x="36" y="12"/>
                    </a:cubicBezTo>
                    <a:cubicBezTo>
                      <a:pt x="29" y="12"/>
                      <a:pt x="23" y="14"/>
                      <a:pt x="20" y="18"/>
                    </a:cubicBezTo>
                    <a:cubicBezTo>
                      <a:pt x="19" y="20"/>
                      <a:pt x="18" y="24"/>
                      <a:pt x="17" y="28"/>
                    </a:cubicBezTo>
                    <a:lnTo>
                      <a:pt x="4" y="28"/>
                    </a:lnTo>
                    <a:cubicBezTo>
                      <a:pt x="4" y="18"/>
                      <a:pt x="8" y="10"/>
                      <a:pt x="14" y="6"/>
                    </a:cubicBezTo>
                    <a:cubicBezTo>
                      <a:pt x="20" y="2"/>
                      <a:pt x="28" y="0"/>
                      <a:pt x="36" y="0"/>
                    </a:cubicBezTo>
                    <a:cubicBezTo>
                      <a:pt x="46" y="0"/>
                      <a:pt x="54" y="2"/>
                      <a:pt x="60" y="6"/>
                    </a:cubicBezTo>
                    <a:cubicBezTo>
                      <a:pt x="66" y="10"/>
                      <a:pt x="69" y="16"/>
                      <a:pt x="69" y="23"/>
                    </a:cubicBezTo>
                    <a:lnTo>
                      <a:pt x="69" y="71"/>
                    </a:lnTo>
                    <a:cubicBezTo>
                      <a:pt x="69" y="73"/>
                      <a:pt x="69" y="74"/>
                      <a:pt x="70" y="75"/>
                    </a:cubicBezTo>
                    <a:cubicBezTo>
                      <a:pt x="71" y="76"/>
                      <a:pt x="72" y="76"/>
                      <a:pt x="74" y="76"/>
                    </a:cubicBezTo>
                    <a:cubicBezTo>
                      <a:pt x="74" y="76"/>
                      <a:pt x="75" y="76"/>
                      <a:pt x="76" y="76"/>
                    </a:cubicBezTo>
                    <a:cubicBezTo>
                      <a:pt x="77" y="76"/>
                      <a:pt x="77" y="76"/>
                      <a:pt x="78" y="76"/>
                    </a:cubicBezTo>
                    <a:lnTo>
                      <a:pt x="78" y="86"/>
                    </a:lnTo>
                    <a:cubicBezTo>
                      <a:pt x="76" y="87"/>
                      <a:pt x="74" y="87"/>
                      <a:pt x="73" y="87"/>
                    </a:cubicBezTo>
                    <a:cubicBezTo>
                      <a:pt x="72" y="87"/>
                      <a:pt x="71" y="87"/>
                      <a:pt x="69" y="87"/>
                    </a:cubicBezTo>
                    <a:cubicBezTo>
                      <a:pt x="64" y="87"/>
                      <a:pt x="60" y="86"/>
                      <a:pt x="58" y="82"/>
                    </a:cubicBezTo>
                    <a:cubicBezTo>
                      <a:pt x="57" y="80"/>
                      <a:pt x="56" y="78"/>
                      <a:pt x="56" y="75"/>
                    </a:cubicBezTo>
                    <a:cubicBezTo>
                      <a:pt x="53" y="78"/>
                      <a:pt x="49" y="82"/>
                      <a:pt x="44" y="84"/>
                    </a:cubicBezTo>
                    <a:cubicBezTo>
                      <a:pt x="38" y="87"/>
                      <a:pt x="32" y="88"/>
                      <a:pt x="26" y="88"/>
                    </a:cubicBezTo>
                    <a:cubicBezTo>
                      <a:pt x="18" y="88"/>
                      <a:pt x="12" y="86"/>
                      <a:pt x="7" y="81"/>
                    </a:cubicBezTo>
                    <a:cubicBezTo>
                      <a:pt x="2" y="77"/>
                      <a:pt x="0" y="71"/>
                      <a:pt x="0" y="64"/>
                    </a:cubicBezTo>
                    <a:cubicBezTo>
                      <a:pt x="0" y="56"/>
                      <a:pt x="2" y="50"/>
                      <a:pt x="7" y="46"/>
                    </a:cubicBezTo>
                    <a:cubicBezTo>
                      <a:pt x="12" y="42"/>
                      <a:pt x="18" y="39"/>
                      <a:pt x="26" y="38"/>
                    </a:cubicBezTo>
                    <a:lnTo>
                      <a:pt x="48" y="35"/>
                    </a:lnTo>
                    <a:close/>
                    <a:moveTo>
                      <a:pt x="37" y="0"/>
                    </a:moveTo>
                    <a:lnTo>
                      <a:pt x="37" y="0"/>
                    </a:lnTo>
                    <a:lnTo>
                      <a:pt x="37"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09" name="Freeform 302"/>
              <p:cNvSpPr>
                <a:spLocks noEditPoints="1"/>
              </p:cNvSpPr>
              <p:nvPr/>
            </p:nvSpPr>
            <p:spPr bwMode="auto">
              <a:xfrm>
                <a:off x="4444" y="3786"/>
                <a:ext cx="36" cy="45"/>
              </a:xfrm>
              <a:custGeom>
                <a:avLst/>
                <a:gdLst>
                  <a:gd name="T0" fmla="*/ 0 w 67"/>
                  <a:gd name="T1" fmla="*/ 2 h 86"/>
                  <a:gd name="T2" fmla="*/ 0 w 67"/>
                  <a:gd name="T3" fmla="*/ 2 h 86"/>
                  <a:gd name="T4" fmla="*/ 13 w 67"/>
                  <a:gd name="T5" fmla="*/ 2 h 86"/>
                  <a:gd name="T6" fmla="*/ 13 w 67"/>
                  <a:gd name="T7" fmla="*/ 14 h 86"/>
                  <a:gd name="T8" fmla="*/ 25 w 67"/>
                  <a:gd name="T9" fmla="*/ 4 h 86"/>
                  <a:gd name="T10" fmla="*/ 40 w 67"/>
                  <a:gd name="T11" fmla="*/ 1 h 86"/>
                  <a:gd name="T12" fmla="*/ 64 w 67"/>
                  <a:gd name="T13" fmla="*/ 13 h 86"/>
                  <a:gd name="T14" fmla="*/ 67 w 67"/>
                  <a:gd name="T15" fmla="*/ 32 h 86"/>
                  <a:gd name="T16" fmla="*/ 67 w 67"/>
                  <a:gd name="T17" fmla="*/ 86 h 86"/>
                  <a:gd name="T18" fmla="*/ 53 w 67"/>
                  <a:gd name="T19" fmla="*/ 86 h 86"/>
                  <a:gd name="T20" fmla="*/ 53 w 67"/>
                  <a:gd name="T21" fmla="*/ 33 h 86"/>
                  <a:gd name="T22" fmla="*/ 51 w 67"/>
                  <a:gd name="T23" fmla="*/ 21 h 86"/>
                  <a:gd name="T24" fmla="*/ 37 w 67"/>
                  <a:gd name="T25" fmla="*/ 13 h 86"/>
                  <a:gd name="T26" fmla="*/ 29 w 67"/>
                  <a:gd name="T27" fmla="*/ 14 h 86"/>
                  <a:gd name="T28" fmla="*/ 19 w 67"/>
                  <a:gd name="T29" fmla="*/ 21 h 86"/>
                  <a:gd name="T30" fmla="*/ 15 w 67"/>
                  <a:gd name="T31" fmla="*/ 29 h 86"/>
                  <a:gd name="T32" fmla="*/ 14 w 67"/>
                  <a:gd name="T33" fmla="*/ 42 h 86"/>
                  <a:gd name="T34" fmla="*/ 14 w 67"/>
                  <a:gd name="T35" fmla="*/ 86 h 86"/>
                  <a:gd name="T36" fmla="*/ 0 w 67"/>
                  <a:gd name="T37" fmla="*/ 86 h 86"/>
                  <a:gd name="T38" fmla="*/ 0 w 67"/>
                  <a:gd name="T39" fmla="*/ 2 h 86"/>
                  <a:gd name="T40" fmla="*/ 32 w 67"/>
                  <a:gd name="T41" fmla="*/ 0 h 86"/>
                  <a:gd name="T42" fmla="*/ 32 w 67"/>
                  <a:gd name="T43" fmla="*/ 0 h 86"/>
                  <a:gd name="T44" fmla="*/ 32 w 67"/>
                  <a:gd name="T4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 h="86">
                    <a:moveTo>
                      <a:pt x="0" y="2"/>
                    </a:moveTo>
                    <a:lnTo>
                      <a:pt x="0" y="2"/>
                    </a:lnTo>
                    <a:lnTo>
                      <a:pt x="13" y="2"/>
                    </a:lnTo>
                    <a:lnTo>
                      <a:pt x="13" y="14"/>
                    </a:lnTo>
                    <a:cubicBezTo>
                      <a:pt x="17" y="9"/>
                      <a:pt x="21" y="6"/>
                      <a:pt x="25" y="4"/>
                    </a:cubicBezTo>
                    <a:cubicBezTo>
                      <a:pt x="30" y="2"/>
                      <a:pt x="35" y="1"/>
                      <a:pt x="40" y="1"/>
                    </a:cubicBezTo>
                    <a:cubicBezTo>
                      <a:pt x="52" y="1"/>
                      <a:pt x="60" y="5"/>
                      <a:pt x="64" y="13"/>
                    </a:cubicBezTo>
                    <a:cubicBezTo>
                      <a:pt x="66" y="17"/>
                      <a:pt x="67" y="24"/>
                      <a:pt x="67" y="32"/>
                    </a:cubicBezTo>
                    <a:lnTo>
                      <a:pt x="67" y="86"/>
                    </a:lnTo>
                    <a:lnTo>
                      <a:pt x="53" y="86"/>
                    </a:lnTo>
                    <a:lnTo>
                      <a:pt x="53" y="33"/>
                    </a:lnTo>
                    <a:cubicBezTo>
                      <a:pt x="53" y="28"/>
                      <a:pt x="52" y="24"/>
                      <a:pt x="51" y="21"/>
                    </a:cubicBezTo>
                    <a:cubicBezTo>
                      <a:pt x="48" y="16"/>
                      <a:pt x="44" y="13"/>
                      <a:pt x="37" y="13"/>
                    </a:cubicBezTo>
                    <a:cubicBezTo>
                      <a:pt x="34" y="13"/>
                      <a:pt x="31" y="13"/>
                      <a:pt x="29" y="14"/>
                    </a:cubicBezTo>
                    <a:cubicBezTo>
                      <a:pt x="25" y="15"/>
                      <a:pt x="22" y="18"/>
                      <a:pt x="19" y="21"/>
                    </a:cubicBezTo>
                    <a:cubicBezTo>
                      <a:pt x="17" y="24"/>
                      <a:pt x="15" y="27"/>
                      <a:pt x="15" y="29"/>
                    </a:cubicBezTo>
                    <a:cubicBezTo>
                      <a:pt x="14" y="32"/>
                      <a:pt x="14" y="37"/>
                      <a:pt x="14" y="42"/>
                    </a:cubicBezTo>
                    <a:lnTo>
                      <a:pt x="14" y="86"/>
                    </a:lnTo>
                    <a:lnTo>
                      <a:pt x="0" y="86"/>
                    </a:lnTo>
                    <a:lnTo>
                      <a:pt x="0" y="2"/>
                    </a:lnTo>
                    <a:close/>
                    <a:moveTo>
                      <a:pt x="32" y="0"/>
                    </a:moveTo>
                    <a:lnTo>
                      <a:pt x="32" y="0"/>
                    </a:lnTo>
                    <a:lnTo>
                      <a:pt x="32"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10" name="Freeform 303"/>
              <p:cNvSpPr>
                <a:spLocks noEditPoints="1"/>
              </p:cNvSpPr>
              <p:nvPr/>
            </p:nvSpPr>
            <p:spPr bwMode="auto">
              <a:xfrm>
                <a:off x="4489" y="3771"/>
                <a:ext cx="41" cy="63"/>
              </a:xfrm>
              <a:custGeom>
                <a:avLst/>
                <a:gdLst>
                  <a:gd name="T0" fmla="*/ 14 w 73"/>
                  <a:gd name="T1" fmla="*/ 74 h 118"/>
                  <a:gd name="T2" fmla="*/ 14 w 73"/>
                  <a:gd name="T3" fmla="*/ 74 h 118"/>
                  <a:gd name="T4" fmla="*/ 20 w 73"/>
                  <a:gd name="T5" fmla="*/ 96 h 118"/>
                  <a:gd name="T6" fmla="*/ 38 w 73"/>
                  <a:gd name="T7" fmla="*/ 105 h 118"/>
                  <a:gd name="T8" fmla="*/ 54 w 73"/>
                  <a:gd name="T9" fmla="*/ 97 h 118"/>
                  <a:gd name="T10" fmla="*/ 60 w 73"/>
                  <a:gd name="T11" fmla="*/ 73 h 118"/>
                  <a:gd name="T12" fmla="*/ 54 w 73"/>
                  <a:gd name="T13" fmla="*/ 50 h 118"/>
                  <a:gd name="T14" fmla="*/ 38 w 73"/>
                  <a:gd name="T15" fmla="*/ 42 h 118"/>
                  <a:gd name="T16" fmla="*/ 21 w 73"/>
                  <a:gd name="T17" fmla="*/ 50 h 118"/>
                  <a:gd name="T18" fmla="*/ 14 w 73"/>
                  <a:gd name="T19" fmla="*/ 74 h 118"/>
                  <a:gd name="T20" fmla="*/ 14 w 73"/>
                  <a:gd name="T21" fmla="*/ 74 h 118"/>
                  <a:gd name="T22" fmla="*/ 35 w 73"/>
                  <a:gd name="T23" fmla="*/ 30 h 118"/>
                  <a:gd name="T24" fmla="*/ 35 w 73"/>
                  <a:gd name="T25" fmla="*/ 30 h 118"/>
                  <a:gd name="T26" fmla="*/ 51 w 73"/>
                  <a:gd name="T27" fmla="*/ 34 h 118"/>
                  <a:gd name="T28" fmla="*/ 60 w 73"/>
                  <a:gd name="T29" fmla="*/ 42 h 118"/>
                  <a:gd name="T30" fmla="*/ 60 w 73"/>
                  <a:gd name="T31" fmla="*/ 0 h 118"/>
                  <a:gd name="T32" fmla="*/ 73 w 73"/>
                  <a:gd name="T33" fmla="*/ 0 h 118"/>
                  <a:gd name="T34" fmla="*/ 73 w 73"/>
                  <a:gd name="T35" fmla="*/ 115 h 118"/>
                  <a:gd name="T36" fmla="*/ 61 w 73"/>
                  <a:gd name="T37" fmla="*/ 115 h 118"/>
                  <a:gd name="T38" fmla="*/ 61 w 73"/>
                  <a:gd name="T39" fmla="*/ 103 h 118"/>
                  <a:gd name="T40" fmla="*/ 49 w 73"/>
                  <a:gd name="T41" fmla="*/ 114 h 118"/>
                  <a:gd name="T42" fmla="*/ 34 w 73"/>
                  <a:gd name="T43" fmla="*/ 118 h 118"/>
                  <a:gd name="T44" fmla="*/ 10 w 73"/>
                  <a:gd name="T45" fmla="*/ 106 h 118"/>
                  <a:gd name="T46" fmla="*/ 0 w 73"/>
                  <a:gd name="T47" fmla="*/ 75 h 118"/>
                  <a:gd name="T48" fmla="*/ 9 w 73"/>
                  <a:gd name="T49" fmla="*/ 43 h 118"/>
                  <a:gd name="T50" fmla="*/ 35 w 73"/>
                  <a:gd name="T51" fmla="*/ 30 h 118"/>
                  <a:gd name="T52" fmla="*/ 35 w 73"/>
                  <a:gd name="T53" fmla="*/ 3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 h="118">
                    <a:moveTo>
                      <a:pt x="14" y="74"/>
                    </a:moveTo>
                    <a:lnTo>
                      <a:pt x="14" y="74"/>
                    </a:lnTo>
                    <a:cubicBezTo>
                      <a:pt x="14" y="83"/>
                      <a:pt x="16" y="90"/>
                      <a:pt x="20" y="96"/>
                    </a:cubicBezTo>
                    <a:cubicBezTo>
                      <a:pt x="24" y="102"/>
                      <a:pt x="30" y="105"/>
                      <a:pt x="38" y="105"/>
                    </a:cubicBezTo>
                    <a:cubicBezTo>
                      <a:pt x="45" y="105"/>
                      <a:pt x="50" y="103"/>
                      <a:pt x="54" y="97"/>
                    </a:cubicBezTo>
                    <a:cubicBezTo>
                      <a:pt x="58" y="91"/>
                      <a:pt x="60" y="83"/>
                      <a:pt x="60" y="73"/>
                    </a:cubicBezTo>
                    <a:cubicBezTo>
                      <a:pt x="60" y="63"/>
                      <a:pt x="58" y="55"/>
                      <a:pt x="54" y="50"/>
                    </a:cubicBezTo>
                    <a:cubicBezTo>
                      <a:pt x="50" y="45"/>
                      <a:pt x="44" y="42"/>
                      <a:pt x="38" y="42"/>
                    </a:cubicBezTo>
                    <a:cubicBezTo>
                      <a:pt x="31" y="42"/>
                      <a:pt x="25" y="45"/>
                      <a:pt x="21" y="50"/>
                    </a:cubicBezTo>
                    <a:cubicBezTo>
                      <a:pt x="17" y="56"/>
                      <a:pt x="14" y="64"/>
                      <a:pt x="14" y="74"/>
                    </a:cubicBezTo>
                    <a:lnTo>
                      <a:pt x="14" y="74"/>
                    </a:lnTo>
                    <a:close/>
                    <a:moveTo>
                      <a:pt x="35" y="30"/>
                    </a:moveTo>
                    <a:lnTo>
                      <a:pt x="35" y="30"/>
                    </a:lnTo>
                    <a:cubicBezTo>
                      <a:pt x="42" y="30"/>
                      <a:pt x="47" y="31"/>
                      <a:pt x="51" y="34"/>
                    </a:cubicBezTo>
                    <a:cubicBezTo>
                      <a:pt x="54" y="36"/>
                      <a:pt x="57" y="38"/>
                      <a:pt x="60" y="42"/>
                    </a:cubicBezTo>
                    <a:lnTo>
                      <a:pt x="60" y="0"/>
                    </a:lnTo>
                    <a:lnTo>
                      <a:pt x="73" y="0"/>
                    </a:lnTo>
                    <a:lnTo>
                      <a:pt x="73" y="115"/>
                    </a:lnTo>
                    <a:lnTo>
                      <a:pt x="61" y="115"/>
                    </a:lnTo>
                    <a:lnTo>
                      <a:pt x="61" y="103"/>
                    </a:lnTo>
                    <a:cubicBezTo>
                      <a:pt x="57" y="108"/>
                      <a:pt x="54" y="112"/>
                      <a:pt x="49" y="114"/>
                    </a:cubicBezTo>
                    <a:cubicBezTo>
                      <a:pt x="45" y="116"/>
                      <a:pt x="40" y="118"/>
                      <a:pt x="34" y="118"/>
                    </a:cubicBezTo>
                    <a:cubicBezTo>
                      <a:pt x="25" y="118"/>
                      <a:pt x="17" y="114"/>
                      <a:pt x="10" y="106"/>
                    </a:cubicBezTo>
                    <a:cubicBezTo>
                      <a:pt x="3" y="98"/>
                      <a:pt x="0" y="88"/>
                      <a:pt x="0" y="75"/>
                    </a:cubicBezTo>
                    <a:cubicBezTo>
                      <a:pt x="0" y="63"/>
                      <a:pt x="3" y="52"/>
                      <a:pt x="9" y="43"/>
                    </a:cubicBezTo>
                    <a:cubicBezTo>
                      <a:pt x="15" y="34"/>
                      <a:pt x="24" y="30"/>
                      <a:pt x="35" y="30"/>
                    </a:cubicBezTo>
                    <a:lnTo>
                      <a:pt x="35" y="3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11" name="Freeform 304"/>
              <p:cNvSpPr>
                <a:spLocks/>
              </p:cNvSpPr>
              <p:nvPr/>
            </p:nvSpPr>
            <p:spPr bwMode="auto">
              <a:xfrm>
                <a:off x="4542" y="3773"/>
                <a:ext cx="9" cy="59"/>
              </a:xfrm>
              <a:custGeom>
                <a:avLst/>
                <a:gdLst>
                  <a:gd name="T0" fmla="*/ 0 w 14"/>
                  <a:gd name="T1" fmla="*/ 0 h 114"/>
                  <a:gd name="T2" fmla="*/ 0 w 14"/>
                  <a:gd name="T3" fmla="*/ 0 h 114"/>
                  <a:gd name="T4" fmla="*/ 14 w 14"/>
                  <a:gd name="T5" fmla="*/ 0 h 114"/>
                  <a:gd name="T6" fmla="*/ 14 w 14"/>
                  <a:gd name="T7" fmla="*/ 114 h 114"/>
                  <a:gd name="T8" fmla="*/ 0 w 14"/>
                  <a:gd name="T9" fmla="*/ 114 h 114"/>
                  <a:gd name="T10" fmla="*/ 0 w 14"/>
                  <a:gd name="T11" fmla="*/ 0 h 114"/>
                </a:gdLst>
                <a:ahLst/>
                <a:cxnLst>
                  <a:cxn ang="0">
                    <a:pos x="T0" y="T1"/>
                  </a:cxn>
                  <a:cxn ang="0">
                    <a:pos x="T2" y="T3"/>
                  </a:cxn>
                  <a:cxn ang="0">
                    <a:pos x="T4" y="T5"/>
                  </a:cxn>
                  <a:cxn ang="0">
                    <a:pos x="T6" y="T7"/>
                  </a:cxn>
                  <a:cxn ang="0">
                    <a:pos x="T8" y="T9"/>
                  </a:cxn>
                  <a:cxn ang="0">
                    <a:pos x="T10" y="T11"/>
                  </a:cxn>
                </a:cxnLst>
                <a:rect l="0" t="0" r="r" b="b"/>
                <a:pathLst>
                  <a:path w="14" h="114">
                    <a:moveTo>
                      <a:pt x="0" y="0"/>
                    </a:moveTo>
                    <a:lnTo>
                      <a:pt x="0" y="0"/>
                    </a:lnTo>
                    <a:lnTo>
                      <a:pt x="14" y="0"/>
                    </a:lnTo>
                    <a:lnTo>
                      <a:pt x="14" y="114"/>
                    </a:lnTo>
                    <a:lnTo>
                      <a:pt x="0" y="114"/>
                    </a:lnTo>
                    <a:lnTo>
                      <a:pt x="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12" name="Freeform 305"/>
              <p:cNvSpPr>
                <a:spLocks noEditPoints="1"/>
              </p:cNvSpPr>
              <p:nvPr/>
            </p:nvSpPr>
            <p:spPr bwMode="auto">
              <a:xfrm>
                <a:off x="4557" y="3786"/>
                <a:ext cx="42" cy="48"/>
              </a:xfrm>
              <a:custGeom>
                <a:avLst/>
                <a:gdLst>
                  <a:gd name="T0" fmla="*/ 40 w 76"/>
                  <a:gd name="T1" fmla="*/ 1 h 89"/>
                  <a:gd name="T2" fmla="*/ 40 w 76"/>
                  <a:gd name="T3" fmla="*/ 1 h 89"/>
                  <a:gd name="T4" fmla="*/ 57 w 76"/>
                  <a:gd name="T5" fmla="*/ 5 h 89"/>
                  <a:gd name="T6" fmla="*/ 70 w 76"/>
                  <a:gd name="T7" fmla="*/ 15 h 89"/>
                  <a:gd name="T8" fmla="*/ 75 w 76"/>
                  <a:gd name="T9" fmla="*/ 30 h 89"/>
                  <a:gd name="T10" fmla="*/ 76 w 76"/>
                  <a:gd name="T11" fmla="*/ 48 h 89"/>
                  <a:gd name="T12" fmla="*/ 15 w 76"/>
                  <a:gd name="T13" fmla="*/ 48 h 89"/>
                  <a:gd name="T14" fmla="*/ 21 w 76"/>
                  <a:gd name="T15" fmla="*/ 69 h 89"/>
                  <a:gd name="T16" fmla="*/ 39 w 76"/>
                  <a:gd name="T17" fmla="*/ 76 h 89"/>
                  <a:gd name="T18" fmla="*/ 56 w 76"/>
                  <a:gd name="T19" fmla="*/ 69 h 89"/>
                  <a:gd name="T20" fmla="*/ 61 w 76"/>
                  <a:gd name="T21" fmla="*/ 59 h 89"/>
                  <a:gd name="T22" fmla="*/ 75 w 76"/>
                  <a:gd name="T23" fmla="*/ 59 h 89"/>
                  <a:gd name="T24" fmla="*/ 72 w 76"/>
                  <a:gd name="T25" fmla="*/ 70 h 89"/>
                  <a:gd name="T26" fmla="*/ 65 w 76"/>
                  <a:gd name="T27" fmla="*/ 79 h 89"/>
                  <a:gd name="T28" fmla="*/ 49 w 76"/>
                  <a:gd name="T29" fmla="*/ 87 h 89"/>
                  <a:gd name="T30" fmla="*/ 38 w 76"/>
                  <a:gd name="T31" fmla="*/ 89 h 89"/>
                  <a:gd name="T32" fmla="*/ 11 w 76"/>
                  <a:gd name="T33" fmla="*/ 77 h 89"/>
                  <a:gd name="T34" fmla="*/ 0 w 76"/>
                  <a:gd name="T35" fmla="*/ 46 h 89"/>
                  <a:gd name="T36" fmla="*/ 11 w 76"/>
                  <a:gd name="T37" fmla="*/ 13 h 89"/>
                  <a:gd name="T38" fmla="*/ 40 w 76"/>
                  <a:gd name="T39" fmla="*/ 1 h 89"/>
                  <a:gd name="T40" fmla="*/ 40 w 76"/>
                  <a:gd name="T41" fmla="*/ 1 h 89"/>
                  <a:gd name="T42" fmla="*/ 62 w 76"/>
                  <a:gd name="T43" fmla="*/ 37 h 89"/>
                  <a:gd name="T44" fmla="*/ 62 w 76"/>
                  <a:gd name="T45" fmla="*/ 37 h 89"/>
                  <a:gd name="T46" fmla="*/ 58 w 76"/>
                  <a:gd name="T47" fmla="*/ 23 h 89"/>
                  <a:gd name="T48" fmla="*/ 39 w 76"/>
                  <a:gd name="T49" fmla="*/ 13 h 89"/>
                  <a:gd name="T50" fmla="*/ 23 w 76"/>
                  <a:gd name="T51" fmla="*/ 20 h 89"/>
                  <a:gd name="T52" fmla="*/ 16 w 76"/>
                  <a:gd name="T53" fmla="*/ 37 h 89"/>
                  <a:gd name="T54" fmla="*/ 62 w 76"/>
                  <a:gd name="T55" fmla="*/ 37 h 89"/>
                  <a:gd name="T56" fmla="*/ 38 w 76"/>
                  <a:gd name="T57" fmla="*/ 0 h 89"/>
                  <a:gd name="T58" fmla="*/ 38 w 76"/>
                  <a:gd name="T59" fmla="*/ 0 h 89"/>
                  <a:gd name="T60" fmla="*/ 38 w 76"/>
                  <a:gd name="T6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89">
                    <a:moveTo>
                      <a:pt x="40" y="1"/>
                    </a:moveTo>
                    <a:lnTo>
                      <a:pt x="40" y="1"/>
                    </a:lnTo>
                    <a:cubicBezTo>
                      <a:pt x="46" y="1"/>
                      <a:pt x="51" y="2"/>
                      <a:pt x="57" y="5"/>
                    </a:cubicBezTo>
                    <a:cubicBezTo>
                      <a:pt x="62" y="7"/>
                      <a:pt x="67" y="11"/>
                      <a:pt x="70" y="15"/>
                    </a:cubicBezTo>
                    <a:cubicBezTo>
                      <a:pt x="72" y="20"/>
                      <a:pt x="74" y="25"/>
                      <a:pt x="75" y="30"/>
                    </a:cubicBezTo>
                    <a:cubicBezTo>
                      <a:pt x="76" y="34"/>
                      <a:pt x="76" y="40"/>
                      <a:pt x="76" y="48"/>
                    </a:cubicBezTo>
                    <a:lnTo>
                      <a:pt x="15" y="48"/>
                    </a:lnTo>
                    <a:cubicBezTo>
                      <a:pt x="16" y="57"/>
                      <a:pt x="18" y="64"/>
                      <a:pt x="21" y="69"/>
                    </a:cubicBezTo>
                    <a:cubicBezTo>
                      <a:pt x="25" y="74"/>
                      <a:pt x="31" y="76"/>
                      <a:pt x="39" y="76"/>
                    </a:cubicBezTo>
                    <a:cubicBezTo>
                      <a:pt x="46" y="76"/>
                      <a:pt x="52" y="74"/>
                      <a:pt x="56" y="69"/>
                    </a:cubicBezTo>
                    <a:cubicBezTo>
                      <a:pt x="59" y="66"/>
                      <a:pt x="60" y="63"/>
                      <a:pt x="61" y="59"/>
                    </a:cubicBezTo>
                    <a:lnTo>
                      <a:pt x="75" y="59"/>
                    </a:lnTo>
                    <a:cubicBezTo>
                      <a:pt x="75" y="63"/>
                      <a:pt x="74" y="66"/>
                      <a:pt x="72" y="70"/>
                    </a:cubicBezTo>
                    <a:cubicBezTo>
                      <a:pt x="70" y="73"/>
                      <a:pt x="67" y="77"/>
                      <a:pt x="65" y="79"/>
                    </a:cubicBezTo>
                    <a:cubicBezTo>
                      <a:pt x="60" y="83"/>
                      <a:pt x="55" y="86"/>
                      <a:pt x="49" y="87"/>
                    </a:cubicBezTo>
                    <a:cubicBezTo>
                      <a:pt x="46" y="88"/>
                      <a:pt x="42" y="89"/>
                      <a:pt x="38" y="89"/>
                    </a:cubicBezTo>
                    <a:cubicBezTo>
                      <a:pt x="27" y="89"/>
                      <a:pt x="18" y="85"/>
                      <a:pt x="11" y="77"/>
                    </a:cubicBezTo>
                    <a:cubicBezTo>
                      <a:pt x="4" y="70"/>
                      <a:pt x="0" y="59"/>
                      <a:pt x="0" y="46"/>
                    </a:cubicBezTo>
                    <a:cubicBezTo>
                      <a:pt x="0" y="32"/>
                      <a:pt x="4" y="21"/>
                      <a:pt x="11" y="13"/>
                    </a:cubicBezTo>
                    <a:cubicBezTo>
                      <a:pt x="19" y="5"/>
                      <a:pt x="28" y="1"/>
                      <a:pt x="40" y="1"/>
                    </a:cubicBezTo>
                    <a:lnTo>
                      <a:pt x="40" y="1"/>
                    </a:lnTo>
                    <a:close/>
                    <a:moveTo>
                      <a:pt x="62" y="37"/>
                    </a:moveTo>
                    <a:lnTo>
                      <a:pt x="62" y="37"/>
                    </a:lnTo>
                    <a:cubicBezTo>
                      <a:pt x="61" y="31"/>
                      <a:pt x="60" y="26"/>
                      <a:pt x="58" y="23"/>
                    </a:cubicBezTo>
                    <a:cubicBezTo>
                      <a:pt x="54" y="16"/>
                      <a:pt x="48" y="13"/>
                      <a:pt x="39" y="13"/>
                    </a:cubicBezTo>
                    <a:cubicBezTo>
                      <a:pt x="32" y="13"/>
                      <a:pt x="27" y="15"/>
                      <a:pt x="23" y="20"/>
                    </a:cubicBezTo>
                    <a:cubicBezTo>
                      <a:pt x="18" y="24"/>
                      <a:pt x="16" y="30"/>
                      <a:pt x="16" y="37"/>
                    </a:cubicBezTo>
                    <a:lnTo>
                      <a:pt x="62" y="37"/>
                    </a:lnTo>
                    <a:close/>
                    <a:moveTo>
                      <a:pt x="38" y="0"/>
                    </a:moveTo>
                    <a:lnTo>
                      <a:pt x="38" y="0"/>
                    </a:lnTo>
                    <a:lnTo>
                      <a:pt x="38"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13" name="Freeform 306"/>
              <p:cNvSpPr>
                <a:spLocks/>
              </p:cNvSpPr>
              <p:nvPr/>
            </p:nvSpPr>
            <p:spPr bwMode="auto">
              <a:xfrm>
                <a:off x="4609" y="3788"/>
                <a:ext cx="21" cy="44"/>
              </a:xfrm>
              <a:custGeom>
                <a:avLst/>
                <a:gdLst>
                  <a:gd name="T0" fmla="*/ 0 w 41"/>
                  <a:gd name="T1" fmla="*/ 1 h 85"/>
                  <a:gd name="T2" fmla="*/ 0 w 41"/>
                  <a:gd name="T3" fmla="*/ 1 h 85"/>
                  <a:gd name="T4" fmla="*/ 14 w 41"/>
                  <a:gd name="T5" fmla="*/ 1 h 85"/>
                  <a:gd name="T6" fmla="*/ 14 w 41"/>
                  <a:gd name="T7" fmla="*/ 16 h 85"/>
                  <a:gd name="T8" fmla="*/ 22 w 41"/>
                  <a:gd name="T9" fmla="*/ 6 h 85"/>
                  <a:gd name="T10" fmla="*/ 36 w 41"/>
                  <a:gd name="T11" fmla="*/ 0 h 85"/>
                  <a:gd name="T12" fmla="*/ 38 w 41"/>
                  <a:gd name="T13" fmla="*/ 0 h 85"/>
                  <a:gd name="T14" fmla="*/ 41 w 41"/>
                  <a:gd name="T15" fmla="*/ 0 h 85"/>
                  <a:gd name="T16" fmla="*/ 41 w 41"/>
                  <a:gd name="T17" fmla="*/ 15 h 85"/>
                  <a:gd name="T18" fmla="*/ 39 w 41"/>
                  <a:gd name="T19" fmla="*/ 14 h 85"/>
                  <a:gd name="T20" fmla="*/ 36 w 41"/>
                  <a:gd name="T21" fmla="*/ 14 h 85"/>
                  <a:gd name="T22" fmla="*/ 20 w 41"/>
                  <a:gd name="T23" fmla="*/ 21 h 85"/>
                  <a:gd name="T24" fmla="*/ 14 w 41"/>
                  <a:gd name="T25" fmla="*/ 37 h 85"/>
                  <a:gd name="T26" fmla="*/ 14 w 41"/>
                  <a:gd name="T27" fmla="*/ 85 h 85"/>
                  <a:gd name="T28" fmla="*/ 0 w 41"/>
                  <a:gd name="T29" fmla="*/ 85 h 85"/>
                  <a:gd name="T30" fmla="*/ 0 w 41"/>
                  <a:gd name="T31" fmla="*/ 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85">
                    <a:moveTo>
                      <a:pt x="0" y="1"/>
                    </a:moveTo>
                    <a:lnTo>
                      <a:pt x="0" y="1"/>
                    </a:lnTo>
                    <a:lnTo>
                      <a:pt x="14" y="1"/>
                    </a:lnTo>
                    <a:lnTo>
                      <a:pt x="14" y="16"/>
                    </a:lnTo>
                    <a:cubicBezTo>
                      <a:pt x="15" y="13"/>
                      <a:pt x="17" y="10"/>
                      <a:pt x="22" y="6"/>
                    </a:cubicBezTo>
                    <a:cubicBezTo>
                      <a:pt x="26" y="2"/>
                      <a:pt x="31" y="0"/>
                      <a:pt x="36" y="0"/>
                    </a:cubicBezTo>
                    <a:cubicBezTo>
                      <a:pt x="37" y="0"/>
                      <a:pt x="37" y="0"/>
                      <a:pt x="38" y="0"/>
                    </a:cubicBezTo>
                    <a:cubicBezTo>
                      <a:pt x="38" y="0"/>
                      <a:pt x="39" y="0"/>
                      <a:pt x="41" y="0"/>
                    </a:cubicBezTo>
                    <a:lnTo>
                      <a:pt x="41" y="15"/>
                    </a:lnTo>
                    <a:cubicBezTo>
                      <a:pt x="40" y="15"/>
                      <a:pt x="39" y="14"/>
                      <a:pt x="39" y="14"/>
                    </a:cubicBezTo>
                    <a:cubicBezTo>
                      <a:pt x="38" y="14"/>
                      <a:pt x="37" y="14"/>
                      <a:pt x="36" y="14"/>
                    </a:cubicBezTo>
                    <a:cubicBezTo>
                      <a:pt x="29" y="14"/>
                      <a:pt x="24" y="17"/>
                      <a:pt x="20" y="21"/>
                    </a:cubicBezTo>
                    <a:cubicBezTo>
                      <a:pt x="16" y="26"/>
                      <a:pt x="14" y="31"/>
                      <a:pt x="14" y="37"/>
                    </a:cubicBezTo>
                    <a:lnTo>
                      <a:pt x="14" y="85"/>
                    </a:lnTo>
                    <a:lnTo>
                      <a:pt x="0" y="85"/>
                    </a:lnTo>
                    <a:lnTo>
                      <a:pt x="0" y="1"/>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14" name="Freeform 307"/>
              <p:cNvSpPr>
                <a:spLocks noEditPoints="1"/>
              </p:cNvSpPr>
              <p:nvPr/>
            </p:nvSpPr>
            <p:spPr bwMode="auto">
              <a:xfrm>
                <a:off x="4635" y="3786"/>
                <a:ext cx="38" cy="48"/>
              </a:xfrm>
              <a:custGeom>
                <a:avLst/>
                <a:gdLst>
                  <a:gd name="T0" fmla="*/ 14 w 69"/>
                  <a:gd name="T1" fmla="*/ 59 h 89"/>
                  <a:gd name="T2" fmla="*/ 14 w 69"/>
                  <a:gd name="T3" fmla="*/ 59 h 89"/>
                  <a:gd name="T4" fmla="*/ 17 w 69"/>
                  <a:gd name="T5" fmla="*/ 70 h 89"/>
                  <a:gd name="T6" fmla="*/ 35 w 69"/>
                  <a:gd name="T7" fmla="*/ 77 h 89"/>
                  <a:gd name="T8" fmla="*/ 49 w 69"/>
                  <a:gd name="T9" fmla="*/ 74 h 89"/>
                  <a:gd name="T10" fmla="*/ 55 w 69"/>
                  <a:gd name="T11" fmla="*/ 63 h 89"/>
                  <a:gd name="T12" fmla="*/ 50 w 69"/>
                  <a:gd name="T13" fmla="*/ 55 h 89"/>
                  <a:gd name="T14" fmla="*/ 38 w 69"/>
                  <a:gd name="T15" fmla="*/ 51 h 89"/>
                  <a:gd name="T16" fmla="*/ 27 w 69"/>
                  <a:gd name="T17" fmla="*/ 48 h 89"/>
                  <a:gd name="T18" fmla="*/ 12 w 69"/>
                  <a:gd name="T19" fmla="*/ 42 h 89"/>
                  <a:gd name="T20" fmla="*/ 3 w 69"/>
                  <a:gd name="T21" fmla="*/ 27 h 89"/>
                  <a:gd name="T22" fmla="*/ 11 w 69"/>
                  <a:gd name="T23" fmla="*/ 8 h 89"/>
                  <a:gd name="T24" fmla="*/ 34 w 69"/>
                  <a:gd name="T25" fmla="*/ 0 h 89"/>
                  <a:gd name="T26" fmla="*/ 61 w 69"/>
                  <a:gd name="T27" fmla="*/ 11 h 89"/>
                  <a:gd name="T28" fmla="*/ 66 w 69"/>
                  <a:gd name="T29" fmla="*/ 26 h 89"/>
                  <a:gd name="T30" fmla="*/ 53 w 69"/>
                  <a:gd name="T31" fmla="*/ 26 h 89"/>
                  <a:gd name="T32" fmla="*/ 50 w 69"/>
                  <a:gd name="T33" fmla="*/ 18 h 89"/>
                  <a:gd name="T34" fmla="*/ 33 w 69"/>
                  <a:gd name="T35" fmla="*/ 12 h 89"/>
                  <a:gd name="T36" fmla="*/ 21 w 69"/>
                  <a:gd name="T37" fmla="*/ 15 h 89"/>
                  <a:gd name="T38" fmla="*/ 17 w 69"/>
                  <a:gd name="T39" fmla="*/ 23 h 89"/>
                  <a:gd name="T40" fmla="*/ 22 w 69"/>
                  <a:gd name="T41" fmla="*/ 32 h 89"/>
                  <a:gd name="T42" fmla="*/ 31 w 69"/>
                  <a:gd name="T43" fmla="*/ 35 h 89"/>
                  <a:gd name="T44" fmla="*/ 41 w 69"/>
                  <a:gd name="T45" fmla="*/ 38 h 89"/>
                  <a:gd name="T46" fmla="*/ 61 w 69"/>
                  <a:gd name="T47" fmla="*/ 45 h 89"/>
                  <a:gd name="T48" fmla="*/ 69 w 69"/>
                  <a:gd name="T49" fmla="*/ 62 h 89"/>
                  <a:gd name="T50" fmla="*/ 60 w 69"/>
                  <a:gd name="T51" fmla="*/ 81 h 89"/>
                  <a:gd name="T52" fmla="*/ 35 w 69"/>
                  <a:gd name="T53" fmla="*/ 89 h 89"/>
                  <a:gd name="T54" fmla="*/ 9 w 69"/>
                  <a:gd name="T55" fmla="*/ 80 h 89"/>
                  <a:gd name="T56" fmla="*/ 0 w 69"/>
                  <a:gd name="T57" fmla="*/ 59 h 89"/>
                  <a:gd name="T58" fmla="*/ 14 w 69"/>
                  <a:gd name="T59" fmla="*/ 59 h 89"/>
                  <a:gd name="T60" fmla="*/ 34 w 69"/>
                  <a:gd name="T61" fmla="*/ 0 h 89"/>
                  <a:gd name="T62" fmla="*/ 34 w 69"/>
                  <a:gd name="T63" fmla="*/ 0 h 89"/>
                  <a:gd name="T64" fmla="*/ 34 w 69"/>
                  <a:gd name="T6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89">
                    <a:moveTo>
                      <a:pt x="14" y="59"/>
                    </a:moveTo>
                    <a:lnTo>
                      <a:pt x="14" y="59"/>
                    </a:lnTo>
                    <a:cubicBezTo>
                      <a:pt x="14" y="64"/>
                      <a:pt x="15" y="68"/>
                      <a:pt x="17" y="70"/>
                    </a:cubicBezTo>
                    <a:cubicBezTo>
                      <a:pt x="21" y="75"/>
                      <a:pt x="27" y="77"/>
                      <a:pt x="35" y="77"/>
                    </a:cubicBezTo>
                    <a:cubicBezTo>
                      <a:pt x="41" y="77"/>
                      <a:pt x="45" y="76"/>
                      <a:pt x="49" y="74"/>
                    </a:cubicBezTo>
                    <a:cubicBezTo>
                      <a:pt x="53" y="71"/>
                      <a:pt x="55" y="68"/>
                      <a:pt x="55" y="63"/>
                    </a:cubicBezTo>
                    <a:cubicBezTo>
                      <a:pt x="55" y="60"/>
                      <a:pt x="53" y="57"/>
                      <a:pt x="50" y="55"/>
                    </a:cubicBezTo>
                    <a:cubicBezTo>
                      <a:pt x="48" y="54"/>
                      <a:pt x="44" y="53"/>
                      <a:pt x="38" y="51"/>
                    </a:cubicBezTo>
                    <a:lnTo>
                      <a:pt x="27" y="48"/>
                    </a:lnTo>
                    <a:cubicBezTo>
                      <a:pt x="20" y="46"/>
                      <a:pt x="15" y="45"/>
                      <a:pt x="12" y="42"/>
                    </a:cubicBezTo>
                    <a:cubicBezTo>
                      <a:pt x="6" y="39"/>
                      <a:pt x="3" y="33"/>
                      <a:pt x="3" y="27"/>
                    </a:cubicBezTo>
                    <a:cubicBezTo>
                      <a:pt x="3" y="19"/>
                      <a:pt x="5" y="12"/>
                      <a:pt x="11" y="8"/>
                    </a:cubicBezTo>
                    <a:cubicBezTo>
                      <a:pt x="17" y="3"/>
                      <a:pt x="24" y="0"/>
                      <a:pt x="34" y="0"/>
                    </a:cubicBezTo>
                    <a:cubicBezTo>
                      <a:pt x="46" y="0"/>
                      <a:pt x="55" y="4"/>
                      <a:pt x="61" y="11"/>
                    </a:cubicBezTo>
                    <a:cubicBezTo>
                      <a:pt x="64" y="16"/>
                      <a:pt x="66" y="21"/>
                      <a:pt x="66" y="26"/>
                    </a:cubicBezTo>
                    <a:lnTo>
                      <a:pt x="53" y="26"/>
                    </a:lnTo>
                    <a:cubicBezTo>
                      <a:pt x="53" y="23"/>
                      <a:pt x="52" y="20"/>
                      <a:pt x="50" y="18"/>
                    </a:cubicBezTo>
                    <a:cubicBezTo>
                      <a:pt x="46" y="14"/>
                      <a:pt x="41" y="12"/>
                      <a:pt x="33" y="12"/>
                    </a:cubicBezTo>
                    <a:cubicBezTo>
                      <a:pt x="28" y="12"/>
                      <a:pt x="24" y="13"/>
                      <a:pt x="21" y="15"/>
                    </a:cubicBezTo>
                    <a:cubicBezTo>
                      <a:pt x="18" y="17"/>
                      <a:pt x="17" y="20"/>
                      <a:pt x="17" y="23"/>
                    </a:cubicBezTo>
                    <a:cubicBezTo>
                      <a:pt x="17" y="27"/>
                      <a:pt x="19" y="30"/>
                      <a:pt x="22" y="32"/>
                    </a:cubicBezTo>
                    <a:cubicBezTo>
                      <a:pt x="24" y="33"/>
                      <a:pt x="27" y="34"/>
                      <a:pt x="31" y="35"/>
                    </a:cubicBezTo>
                    <a:lnTo>
                      <a:pt x="41" y="38"/>
                    </a:lnTo>
                    <a:cubicBezTo>
                      <a:pt x="51" y="40"/>
                      <a:pt x="57" y="42"/>
                      <a:pt x="61" y="45"/>
                    </a:cubicBezTo>
                    <a:cubicBezTo>
                      <a:pt x="66" y="48"/>
                      <a:pt x="69" y="54"/>
                      <a:pt x="69" y="62"/>
                    </a:cubicBezTo>
                    <a:cubicBezTo>
                      <a:pt x="69" y="69"/>
                      <a:pt x="66" y="75"/>
                      <a:pt x="60" y="81"/>
                    </a:cubicBezTo>
                    <a:cubicBezTo>
                      <a:pt x="55" y="86"/>
                      <a:pt x="46" y="89"/>
                      <a:pt x="35" y="89"/>
                    </a:cubicBezTo>
                    <a:cubicBezTo>
                      <a:pt x="22" y="89"/>
                      <a:pt x="14" y="86"/>
                      <a:pt x="9" y="80"/>
                    </a:cubicBezTo>
                    <a:cubicBezTo>
                      <a:pt x="3" y="75"/>
                      <a:pt x="1" y="68"/>
                      <a:pt x="0" y="59"/>
                    </a:cubicBezTo>
                    <a:lnTo>
                      <a:pt x="14" y="59"/>
                    </a:lnTo>
                    <a:close/>
                    <a:moveTo>
                      <a:pt x="34" y="0"/>
                    </a:moveTo>
                    <a:lnTo>
                      <a:pt x="34" y="0"/>
                    </a:lnTo>
                    <a:lnTo>
                      <a:pt x="34"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15" name="Freeform 308"/>
              <p:cNvSpPr>
                <a:spLocks noEditPoints="1"/>
              </p:cNvSpPr>
              <p:nvPr/>
            </p:nvSpPr>
            <p:spPr bwMode="auto">
              <a:xfrm>
                <a:off x="3783" y="2447"/>
                <a:ext cx="621" cy="202"/>
              </a:xfrm>
              <a:custGeom>
                <a:avLst/>
                <a:gdLst>
                  <a:gd name="T0" fmla="*/ 0 w 1134"/>
                  <a:gd name="T1" fmla="*/ 0 h 378"/>
                  <a:gd name="T2" fmla="*/ 0 w 1134"/>
                  <a:gd name="T3" fmla="*/ 0 h 378"/>
                  <a:gd name="T4" fmla="*/ 1134 w 1134"/>
                  <a:gd name="T5" fmla="*/ 0 h 378"/>
                  <a:gd name="T6" fmla="*/ 1134 w 1134"/>
                  <a:gd name="T7" fmla="*/ 378 h 378"/>
                  <a:gd name="T8" fmla="*/ 0 w 1134"/>
                  <a:gd name="T9" fmla="*/ 378 h 378"/>
                  <a:gd name="T10" fmla="*/ 0 w 1134"/>
                  <a:gd name="T11" fmla="*/ 0 h 378"/>
                  <a:gd name="T12" fmla="*/ 0 w 1134"/>
                  <a:gd name="T13" fmla="*/ 0 h 378"/>
                  <a:gd name="T14" fmla="*/ 0 w 1134"/>
                  <a:gd name="T15" fmla="*/ 0 h 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4" h="378">
                    <a:moveTo>
                      <a:pt x="0" y="0"/>
                    </a:moveTo>
                    <a:lnTo>
                      <a:pt x="0" y="0"/>
                    </a:lnTo>
                    <a:lnTo>
                      <a:pt x="1134" y="0"/>
                    </a:lnTo>
                    <a:lnTo>
                      <a:pt x="1134" y="378"/>
                    </a:lnTo>
                    <a:lnTo>
                      <a:pt x="0" y="378"/>
                    </a:lnTo>
                    <a:lnTo>
                      <a:pt x="0" y="0"/>
                    </a:lnTo>
                    <a:close/>
                    <a:moveTo>
                      <a:pt x="0" y="0"/>
                    </a:moveTo>
                    <a:lnTo>
                      <a:pt x="0" y="0"/>
                    </a:lnTo>
                    <a:close/>
                  </a:path>
                </a:pathLst>
              </a:custGeom>
              <a:solidFill>
                <a:srgbClr val="FFFFFF"/>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16" name="Freeform 309"/>
              <p:cNvSpPr>
                <a:spLocks noEditPoints="1"/>
              </p:cNvSpPr>
              <p:nvPr/>
            </p:nvSpPr>
            <p:spPr bwMode="auto">
              <a:xfrm>
                <a:off x="3788" y="2447"/>
                <a:ext cx="621" cy="200"/>
              </a:xfrm>
              <a:custGeom>
                <a:avLst/>
                <a:gdLst>
                  <a:gd name="T0" fmla="*/ 0 w 1134"/>
                  <a:gd name="T1" fmla="*/ 4 h 377"/>
                  <a:gd name="T2" fmla="*/ 0 w 1134"/>
                  <a:gd name="T3" fmla="*/ 4 h 377"/>
                  <a:gd name="T4" fmla="*/ 1134 w 1134"/>
                  <a:gd name="T5" fmla="*/ 4 h 377"/>
                  <a:gd name="T6" fmla="*/ 1134 w 1134"/>
                  <a:gd name="T7" fmla="*/ 377 h 377"/>
                  <a:gd name="T8" fmla="*/ 0 w 1134"/>
                  <a:gd name="T9" fmla="*/ 377 h 377"/>
                  <a:gd name="T10" fmla="*/ 0 w 1134"/>
                  <a:gd name="T11" fmla="*/ 4 h 377"/>
                  <a:gd name="T12" fmla="*/ 0 w 1134"/>
                  <a:gd name="T13" fmla="*/ 0 h 377"/>
                  <a:gd name="T14" fmla="*/ 0 w 1134"/>
                  <a:gd name="T15" fmla="*/ 0 h 3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4" h="377">
                    <a:moveTo>
                      <a:pt x="0" y="4"/>
                    </a:moveTo>
                    <a:lnTo>
                      <a:pt x="0" y="4"/>
                    </a:lnTo>
                    <a:lnTo>
                      <a:pt x="1134" y="4"/>
                    </a:lnTo>
                    <a:lnTo>
                      <a:pt x="1134" y="377"/>
                    </a:lnTo>
                    <a:lnTo>
                      <a:pt x="0" y="377"/>
                    </a:lnTo>
                    <a:lnTo>
                      <a:pt x="0" y="4"/>
                    </a:lnTo>
                    <a:close/>
                    <a:moveTo>
                      <a:pt x="0" y="0"/>
                    </a:moveTo>
                    <a:lnTo>
                      <a:pt x="0" y="0"/>
                    </a:lnTo>
                    <a:close/>
                  </a:path>
                </a:pathLst>
              </a:custGeom>
              <a:solidFill>
                <a:srgbClr val="00B050"/>
              </a:solidFill>
              <a:ln w="11113" cap="rnd">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17" name="Freeform 310"/>
              <p:cNvSpPr>
                <a:spLocks noEditPoints="1"/>
              </p:cNvSpPr>
              <p:nvPr/>
            </p:nvSpPr>
            <p:spPr bwMode="auto">
              <a:xfrm>
                <a:off x="3924" y="2468"/>
                <a:ext cx="42" cy="59"/>
              </a:xfrm>
              <a:custGeom>
                <a:avLst/>
                <a:gdLst>
                  <a:gd name="T0" fmla="*/ 38 w 76"/>
                  <a:gd name="T1" fmla="*/ 47 h 114"/>
                  <a:gd name="T2" fmla="*/ 38 w 76"/>
                  <a:gd name="T3" fmla="*/ 47 h 114"/>
                  <a:gd name="T4" fmla="*/ 52 w 76"/>
                  <a:gd name="T5" fmla="*/ 41 h 114"/>
                  <a:gd name="T6" fmla="*/ 57 w 76"/>
                  <a:gd name="T7" fmla="*/ 29 h 114"/>
                  <a:gd name="T8" fmla="*/ 52 w 76"/>
                  <a:gd name="T9" fmla="*/ 18 h 114"/>
                  <a:gd name="T10" fmla="*/ 37 w 76"/>
                  <a:gd name="T11" fmla="*/ 13 h 114"/>
                  <a:gd name="T12" fmla="*/ 23 w 76"/>
                  <a:gd name="T13" fmla="*/ 18 h 114"/>
                  <a:gd name="T14" fmla="*/ 18 w 76"/>
                  <a:gd name="T15" fmla="*/ 30 h 114"/>
                  <a:gd name="T16" fmla="*/ 24 w 76"/>
                  <a:gd name="T17" fmla="*/ 42 h 114"/>
                  <a:gd name="T18" fmla="*/ 38 w 76"/>
                  <a:gd name="T19" fmla="*/ 47 h 114"/>
                  <a:gd name="T20" fmla="*/ 38 w 76"/>
                  <a:gd name="T21" fmla="*/ 47 h 114"/>
                  <a:gd name="T22" fmla="*/ 39 w 76"/>
                  <a:gd name="T23" fmla="*/ 102 h 114"/>
                  <a:gd name="T24" fmla="*/ 39 w 76"/>
                  <a:gd name="T25" fmla="*/ 102 h 114"/>
                  <a:gd name="T26" fmla="*/ 55 w 76"/>
                  <a:gd name="T27" fmla="*/ 96 h 114"/>
                  <a:gd name="T28" fmla="*/ 61 w 76"/>
                  <a:gd name="T29" fmla="*/ 81 h 114"/>
                  <a:gd name="T30" fmla="*/ 55 w 76"/>
                  <a:gd name="T31" fmla="*/ 64 h 114"/>
                  <a:gd name="T32" fmla="*/ 38 w 76"/>
                  <a:gd name="T33" fmla="*/ 59 h 114"/>
                  <a:gd name="T34" fmla="*/ 21 w 76"/>
                  <a:gd name="T35" fmla="*/ 64 h 114"/>
                  <a:gd name="T36" fmla="*/ 15 w 76"/>
                  <a:gd name="T37" fmla="*/ 80 h 114"/>
                  <a:gd name="T38" fmla="*/ 21 w 76"/>
                  <a:gd name="T39" fmla="*/ 95 h 114"/>
                  <a:gd name="T40" fmla="*/ 39 w 76"/>
                  <a:gd name="T41" fmla="*/ 102 h 114"/>
                  <a:gd name="T42" fmla="*/ 39 w 76"/>
                  <a:gd name="T43" fmla="*/ 102 h 114"/>
                  <a:gd name="T44" fmla="*/ 19 w 76"/>
                  <a:gd name="T45" fmla="*/ 52 h 114"/>
                  <a:gd name="T46" fmla="*/ 19 w 76"/>
                  <a:gd name="T47" fmla="*/ 52 h 114"/>
                  <a:gd name="T48" fmla="*/ 10 w 76"/>
                  <a:gd name="T49" fmla="*/ 46 h 114"/>
                  <a:gd name="T50" fmla="*/ 4 w 76"/>
                  <a:gd name="T51" fmla="*/ 30 h 114"/>
                  <a:gd name="T52" fmla="*/ 13 w 76"/>
                  <a:gd name="T53" fmla="*/ 9 h 114"/>
                  <a:gd name="T54" fmla="*/ 38 w 76"/>
                  <a:gd name="T55" fmla="*/ 0 h 114"/>
                  <a:gd name="T56" fmla="*/ 63 w 76"/>
                  <a:gd name="T57" fmla="*/ 8 h 114"/>
                  <a:gd name="T58" fmla="*/ 72 w 76"/>
                  <a:gd name="T59" fmla="*/ 28 h 114"/>
                  <a:gd name="T60" fmla="*/ 67 w 76"/>
                  <a:gd name="T61" fmla="*/ 45 h 114"/>
                  <a:gd name="T62" fmla="*/ 58 w 76"/>
                  <a:gd name="T63" fmla="*/ 52 h 114"/>
                  <a:gd name="T64" fmla="*/ 69 w 76"/>
                  <a:gd name="T65" fmla="*/ 59 h 114"/>
                  <a:gd name="T66" fmla="*/ 76 w 76"/>
                  <a:gd name="T67" fmla="*/ 79 h 114"/>
                  <a:gd name="T68" fmla="*/ 66 w 76"/>
                  <a:gd name="T69" fmla="*/ 104 h 114"/>
                  <a:gd name="T70" fmla="*/ 38 w 76"/>
                  <a:gd name="T71" fmla="*/ 114 h 114"/>
                  <a:gd name="T72" fmla="*/ 11 w 76"/>
                  <a:gd name="T73" fmla="*/ 106 h 114"/>
                  <a:gd name="T74" fmla="*/ 0 w 76"/>
                  <a:gd name="T75" fmla="*/ 80 h 114"/>
                  <a:gd name="T76" fmla="*/ 4 w 76"/>
                  <a:gd name="T77" fmla="*/ 63 h 114"/>
                  <a:gd name="T78" fmla="*/ 19 w 76"/>
                  <a:gd name="T79" fmla="*/ 52 h 114"/>
                  <a:gd name="T80" fmla="*/ 19 w 76"/>
                  <a:gd name="T81"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 h="114">
                    <a:moveTo>
                      <a:pt x="38" y="47"/>
                    </a:moveTo>
                    <a:lnTo>
                      <a:pt x="38" y="47"/>
                    </a:lnTo>
                    <a:cubicBezTo>
                      <a:pt x="44" y="47"/>
                      <a:pt x="49" y="45"/>
                      <a:pt x="52" y="41"/>
                    </a:cubicBezTo>
                    <a:cubicBezTo>
                      <a:pt x="56" y="38"/>
                      <a:pt x="57" y="34"/>
                      <a:pt x="57" y="29"/>
                    </a:cubicBezTo>
                    <a:cubicBezTo>
                      <a:pt x="57" y="25"/>
                      <a:pt x="56" y="21"/>
                      <a:pt x="52" y="18"/>
                    </a:cubicBezTo>
                    <a:cubicBezTo>
                      <a:pt x="49" y="14"/>
                      <a:pt x="44" y="13"/>
                      <a:pt x="37" y="13"/>
                    </a:cubicBezTo>
                    <a:cubicBezTo>
                      <a:pt x="31" y="13"/>
                      <a:pt x="26" y="14"/>
                      <a:pt x="23" y="18"/>
                    </a:cubicBezTo>
                    <a:cubicBezTo>
                      <a:pt x="20" y="21"/>
                      <a:pt x="18" y="25"/>
                      <a:pt x="18" y="30"/>
                    </a:cubicBezTo>
                    <a:cubicBezTo>
                      <a:pt x="18" y="35"/>
                      <a:pt x="20" y="39"/>
                      <a:pt x="24" y="42"/>
                    </a:cubicBezTo>
                    <a:cubicBezTo>
                      <a:pt x="28" y="45"/>
                      <a:pt x="32" y="47"/>
                      <a:pt x="38" y="47"/>
                    </a:cubicBezTo>
                    <a:lnTo>
                      <a:pt x="38" y="47"/>
                    </a:lnTo>
                    <a:close/>
                    <a:moveTo>
                      <a:pt x="39" y="102"/>
                    </a:moveTo>
                    <a:lnTo>
                      <a:pt x="39" y="102"/>
                    </a:lnTo>
                    <a:cubicBezTo>
                      <a:pt x="45" y="102"/>
                      <a:pt x="50" y="100"/>
                      <a:pt x="55" y="96"/>
                    </a:cubicBezTo>
                    <a:cubicBezTo>
                      <a:pt x="59" y="93"/>
                      <a:pt x="61" y="88"/>
                      <a:pt x="61" y="81"/>
                    </a:cubicBezTo>
                    <a:cubicBezTo>
                      <a:pt x="61" y="74"/>
                      <a:pt x="59" y="68"/>
                      <a:pt x="55" y="64"/>
                    </a:cubicBezTo>
                    <a:cubicBezTo>
                      <a:pt x="50" y="61"/>
                      <a:pt x="44" y="59"/>
                      <a:pt x="38" y="59"/>
                    </a:cubicBezTo>
                    <a:cubicBezTo>
                      <a:pt x="31" y="59"/>
                      <a:pt x="25" y="61"/>
                      <a:pt x="21" y="64"/>
                    </a:cubicBezTo>
                    <a:cubicBezTo>
                      <a:pt x="17" y="68"/>
                      <a:pt x="15" y="74"/>
                      <a:pt x="15" y="80"/>
                    </a:cubicBezTo>
                    <a:cubicBezTo>
                      <a:pt x="15" y="86"/>
                      <a:pt x="17" y="91"/>
                      <a:pt x="21" y="95"/>
                    </a:cubicBezTo>
                    <a:cubicBezTo>
                      <a:pt x="25" y="100"/>
                      <a:pt x="31" y="102"/>
                      <a:pt x="39" y="102"/>
                    </a:cubicBezTo>
                    <a:lnTo>
                      <a:pt x="39" y="102"/>
                    </a:lnTo>
                    <a:close/>
                    <a:moveTo>
                      <a:pt x="19" y="52"/>
                    </a:moveTo>
                    <a:lnTo>
                      <a:pt x="19" y="52"/>
                    </a:lnTo>
                    <a:cubicBezTo>
                      <a:pt x="15" y="50"/>
                      <a:pt x="12" y="48"/>
                      <a:pt x="10" y="46"/>
                    </a:cubicBezTo>
                    <a:cubicBezTo>
                      <a:pt x="6" y="42"/>
                      <a:pt x="4" y="37"/>
                      <a:pt x="4" y="30"/>
                    </a:cubicBezTo>
                    <a:cubicBezTo>
                      <a:pt x="4" y="22"/>
                      <a:pt x="7" y="15"/>
                      <a:pt x="13" y="9"/>
                    </a:cubicBezTo>
                    <a:cubicBezTo>
                      <a:pt x="19" y="3"/>
                      <a:pt x="27" y="0"/>
                      <a:pt x="38" y="0"/>
                    </a:cubicBezTo>
                    <a:cubicBezTo>
                      <a:pt x="49" y="0"/>
                      <a:pt x="57" y="3"/>
                      <a:pt x="63" y="8"/>
                    </a:cubicBezTo>
                    <a:cubicBezTo>
                      <a:pt x="69" y="14"/>
                      <a:pt x="72" y="20"/>
                      <a:pt x="72" y="28"/>
                    </a:cubicBezTo>
                    <a:cubicBezTo>
                      <a:pt x="72" y="35"/>
                      <a:pt x="70" y="40"/>
                      <a:pt x="67" y="45"/>
                    </a:cubicBezTo>
                    <a:cubicBezTo>
                      <a:pt x="65" y="47"/>
                      <a:pt x="62" y="49"/>
                      <a:pt x="58" y="52"/>
                    </a:cubicBezTo>
                    <a:cubicBezTo>
                      <a:pt x="62" y="54"/>
                      <a:pt x="66" y="56"/>
                      <a:pt x="69" y="59"/>
                    </a:cubicBezTo>
                    <a:cubicBezTo>
                      <a:pt x="74" y="64"/>
                      <a:pt x="76" y="71"/>
                      <a:pt x="76" y="79"/>
                    </a:cubicBezTo>
                    <a:cubicBezTo>
                      <a:pt x="76" y="89"/>
                      <a:pt x="73" y="97"/>
                      <a:pt x="66" y="104"/>
                    </a:cubicBezTo>
                    <a:cubicBezTo>
                      <a:pt x="60" y="111"/>
                      <a:pt x="50" y="114"/>
                      <a:pt x="38" y="114"/>
                    </a:cubicBezTo>
                    <a:cubicBezTo>
                      <a:pt x="27" y="114"/>
                      <a:pt x="18" y="111"/>
                      <a:pt x="11" y="106"/>
                    </a:cubicBezTo>
                    <a:cubicBezTo>
                      <a:pt x="3" y="100"/>
                      <a:pt x="0" y="91"/>
                      <a:pt x="0" y="80"/>
                    </a:cubicBezTo>
                    <a:cubicBezTo>
                      <a:pt x="0" y="73"/>
                      <a:pt x="1" y="68"/>
                      <a:pt x="4" y="63"/>
                    </a:cubicBezTo>
                    <a:cubicBezTo>
                      <a:pt x="8" y="58"/>
                      <a:pt x="12" y="54"/>
                      <a:pt x="19" y="52"/>
                    </a:cubicBezTo>
                    <a:lnTo>
                      <a:pt x="19" y="52"/>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18" name="Freeform 311"/>
              <p:cNvSpPr>
                <a:spLocks noEditPoints="1"/>
              </p:cNvSpPr>
              <p:nvPr/>
            </p:nvSpPr>
            <p:spPr bwMode="auto">
              <a:xfrm>
                <a:off x="3972" y="2468"/>
                <a:ext cx="42" cy="59"/>
              </a:xfrm>
              <a:custGeom>
                <a:avLst/>
                <a:gdLst>
                  <a:gd name="T0" fmla="*/ 39 w 77"/>
                  <a:gd name="T1" fmla="*/ 0 h 114"/>
                  <a:gd name="T2" fmla="*/ 39 w 77"/>
                  <a:gd name="T3" fmla="*/ 0 h 114"/>
                  <a:gd name="T4" fmla="*/ 70 w 77"/>
                  <a:gd name="T5" fmla="*/ 18 h 114"/>
                  <a:gd name="T6" fmla="*/ 77 w 77"/>
                  <a:gd name="T7" fmla="*/ 55 h 114"/>
                  <a:gd name="T8" fmla="*/ 70 w 77"/>
                  <a:gd name="T9" fmla="*/ 93 h 114"/>
                  <a:gd name="T10" fmla="*/ 38 w 77"/>
                  <a:gd name="T11" fmla="*/ 114 h 114"/>
                  <a:gd name="T12" fmla="*/ 9 w 77"/>
                  <a:gd name="T13" fmla="*/ 97 h 114"/>
                  <a:gd name="T14" fmla="*/ 0 w 77"/>
                  <a:gd name="T15" fmla="*/ 58 h 114"/>
                  <a:gd name="T16" fmla="*/ 5 w 77"/>
                  <a:gd name="T17" fmla="*/ 25 h 114"/>
                  <a:gd name="T18" fmla="*/ 39 w 77"/>
                  <a:gd name="T19" fmla="*/ 0 h 114"/>
                  <a:gd name="T20" fmla="*/ 39 w 77"/>
                  <a:gd name="T21" fmla="*/ 0 h 114"/>
                  <a:gd name="T22" fmla="*/ 38 w 77"/>
                  <a:gd name="T23" fmla="*/ 101 h 114"/>
                  <a:gd name="T24" fmla="*/ 38 w 77"/>
                  <a:gd name="T25" fmla="*/ 101 h 114"/>
                  <a:gd name="T26" fmla="*/ 56 w 77"/>
                  <a:gd name="T27" fmla="*/ 92 h 114"/>
                  <a:gd name="T28" fmla="*/ 62 w 77"/>
                  <a:gd name="T29" fmla="*/ 56 h 114"/>
                  <a:gd name="T30" fmla="*/ 57 w 77"/>
                  <a:gd name="T31" fmla="*/ 25 h 114"/>
                  <a:gd name="T32" fmla="*/ 39 w 77"/>
                  <a:gd name="T33" fmla="*/ 13 h 114"/>
                  <a:gd name="T34" fmla="*/ 21 w 77"/>
                  <a:gd name="T35" fmla="*/ 24 h 114"/>
                  <a:gd name="T36" fmla="*/ 16 w 77"/>
                  <a:gd name="T37" fmla="*/ 58 h 114"/>
                  <a:gd name="T38" fmla="*/ 19 w 77"/>
                  <a:gd name="T39" fmla="*/ 86 h 114"/>
                  <a:gd name="T40" fmla="*/ 38 w 77"/>
                  <a:gd name="T41" fmla="*/ 101 h 114"/>
                  <a:gd name="T42" fmla="*/ 38 w 77"/>
                  <a:gd name="T43" fmla="*/ 10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 h="114">
                    <a:moveTo>
                      <a:pt x="39" y="0"/>
                    </a:moveTo>
                    <a:lnTo>
                      <a:pt x="39" y="0"/>
                    </a:lnTo>
                    <a:cubicBezTo>
                      <a:pt x="53" y="0"/>
                      <a:pt x="63" y="6"/>
                      <a:pt x="70" y="18"/>
                    </a:cubicBezTo>
                    <a:cubicBezTo>
                      <a:pt x="75" y="27"/>
                      <a:pt x="77" y="40"/>
                      <a:pt x="77" y="55"/>
                    </a:cubicBezTo>
                    <a:cubicBezTo>
                      <a:pt x="77" y="71"/>
                      <a:pt x="75" y="83"/>
                      <a:pt x="70" y="93"/>
                    </a:cubicBezTo>
                    <a:cubicBezTo>
                      <a:pt x="64" y="107"/>
                      <a:pt x="53" y="114"/>
                      <a:pt x="38" y="114"/>
                    </a:cubicBezTo>
                    <a:cubicBezTo>
                      <a:pt x="25" y="114"/>
                      <a:pt x="15" y="108"/>
                      <a:pt x="9" y="97"/>
                    </a:cubicBezTo>
                    <a:cubicBezTo>
                      <a:pt x="3" y="87"/>
                      <a:pt x="0" y="74"/>
                      <a:pt x="0" y="58"/>
                    </a:cubicBezTo>
                    <a:cubicBezTo>
                      <a:pt x="0" y="45"/>
                      <a:pt x="2" y="34"/>
                      <a:pt x="5" y="25"/>
                    </a:cubicBezTo>
                    <a:cubicBezTo>
                      <a:pt x="11" y="8"/>
                      <a:pt x="23" y="0"/>
                      <a:pt x="39" y="0"/>
                    </a:cubicBezTo>
                    <a:lnTo>
                      <a:pt x="39" y="0"/>
                    </a:lnTo>
                    <a:close/>
                    <a:moveTo>
                      <a:pt x="38" y="101"/>
                    </a:moveTo>
                    <a:lnTo>
                      <a:pt x="38" y="101"/>
                    </a:lnTo>
                    <a:cubicBezTo>
                      <a:pt x="46" y="101"/>
                      <a:pt x="51" y="98"/>
                      <a:pt x="56" y="92"/>
                    </a:cubicBezTo>
                    <a:cubicBezTo>
                      <a:pt x="60" y="85"/>
                      <a:pt x="62" y="73"/>
                      <a:pt x="62" y="56"/>
                    </a:cubicBezTo>
                    <a:cubicBezTo>
                      <a:pt x="62" y="43"/>
                      <a:pt x="61" y="33"/>
                      <a:pt x="57" y="25"/>
                    </a:cubicBezTo>
                    <a:cubicBezTo>
                      <a:pt x="54" y="17"/>
                      <a:pt x="48" y="13"/>
                      <a:pt x="39" y="13"/>
                    </a:cubicBezTo>
                    <a:cubicBezTo>
                      <a:pt x="31" y="13"/>
                      <a:pt x="25" y="16"/>
                      <a:pt x="21" y="24"/>
                    </a:cubicBezTo>
                    <a:cubicBezTo>
                      <a:pt x="18" y="32"/>
                      <a:pt x="16" y="43"/>
                      <a:pt x="16" y="58"/>
                    </a:cubicBezTo>
                    <a:cubicBezTo>
                      <a:pt x="16" y="70"/>
                      <a:pt x="17" y="79"/>
                      <a:pt x="19" y="86"/>
                    </a:cubicBezTo>
                    <a:cubicBezTo>
                      <a:pt x="23" y="96"/>
                      <a:pt x="29" y="101"/>
                      <a:pt x="38" y="101"/>
                    </a:cubicBezTo>
                    <a:lnTo>
                      <a:pt x="38" y="101"/>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19" name="Freeform 312"/>
              <p:cNvSpPr>
                <a:spLocks/>
              </p:cNvSpPr>
              <p:nvPr/>
            </p:nvSpPr>
            <p:spPr bwMode="auto">
              <a:xfrm>
                <a:off x="4022" y="2468"/>
                <a:ext cx="41" cy="59"/>
              </a:xfrm>
              <a:custGeom>
                <a:avLst/>
                <a:gdLst>
                  <a:gd name="T0" fmla="*/ 0 w 77"/>
                  <a:gd name="T1" fmla="*/ 111 h 111"/>
                  <a:gd name="T2" fmla="*/ 0 w 77"/>
                  <a:gd name="T3" fmla="*/ 111 h 111"/>
                  <a:gd name="T4" fmla="*/ 6 w 77"/>
                  <a:gd name="T5" fmla="*/ 86 h 111"/>
                  <a:gd name="T6" fmla="*/ 27 w 77"/>
                  <a:gd name="T7" fmla="*/ 67 h 111"/>
                  <a:gd name="T8" fmla="*/ 41 w 77"/>
                  <a:gd name="T9" fmla="*/ 58 h 111"/>
                  <a:gd name="T10" fmla="*/ 56 w 77"/>
                  <a:gd name="T11" fmla="*/ 48 h 111"/>
                  <a:gd name="T12" fmla="*/ 62 w 77"/>
                  <a:gd name="T13" fmla="*/ 34 h 111"/>
                  <a:gd name="T14" fmla="*/ 56 w 77"/>
                  <a:gd name="T15" fmla="*/ 18 h 111"/>
                  <a:gd name="T16" fmla="*/ 41 w 77"/>
                  <a:gd name="T17" fmla="*/ 12 h 111"/>
                  <a:gd name="T18" fmla="*/ 21 w 77"/>
                  <a:gd name="T19" fmla="*/ 23 h 111"/>
                  <a:gd name="T20" fmla="*/ 17 w 77"/>
                  <a:gd name="T21" fmla="*/ 39 h 111"/>
                  <a:gd name="T22" fmla="*/ 3 w 77"/>
                  <a:gd name="T23" fmla="*/ 39 h 111"/>
                  <a:gd name="T24" fmla="*/ 9 w 77"/>
                  <a:gd name="T25" fmla="*/ 16 h 111"/>
                  <a:gd name="T26" fmla="*/ 41 w 77"/>
                  <a:gd name="T27" fmla="*/ 0 h 111"/>
                  <a:gd name="T28" fmla="*/ 69 w 77"/>
                  <a:gd name="T29" fmla="*/ 10 h 111"/>
                  <a:gd name="T30" fmla="*/ 77 w 77"/>
                  <a:gd name="T31" fmla="*/ 33 h 111"/>
                  <a:gd name="T32" fmla="*/ 68 w 77"/>
                  <a:gd name="T33" fmla="*/ 56 h 111"/>
                  <a:gd name="T34" fmla="*/ 48 w 77"/>
                  <a:gd name="T35" fmla="*/ 69 h 111"/>
                  <a:gd name="T36" fmla="*/ 38 w 77"/>
                  <a:gd name="T37" fmla="*/ 75 h 111"/>
                  <a:gd name="T38" fmla="*/ 26 w 77"/>
                  <a:gd name="T39" fmla="*/ 83 h 111"/>
                  <a:gd name="T40" fmla="*/ 16 w 77"/>
                  <a:gd name="T41" fmla="*/ 98 h 111"/>
                  <a:gd name="T42" fmla="*/ 77 w 77"/>
                  <a:gd name="T43" fmla="*/ 98 h 111"/>
                  <a:gd name="T44" fmla="*/ 77 w 77"/>
                  <a:gd name="T45" fmla="*/ 111 h 111"/>
                  <a:gd name="T46" fmla="*/ 0 w 77"/>
                  <a:gd name="T4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111">
                    <a:moveTo>
                      <a:pt x="0" y="111"/>
                    </a:moveTo>
                    <a:lnTo>
                      <a:pt x="0" y="111"/>
                    </a:lnTo>
                    <a:cubicBezTo>
                      <a:pt x="1" y="102"/>
                      <a:pt x="3" y="93"/>
                      <a:pt x="6" y="86"/>
                    </a:cubicBezTo>
                    <a:cubicBezTo>
                      <a:pt x="10" y="79"/>
                      <a:pt x="17" y="73"/>
                      <a:pt x="27" y="67"/>
                    </a:cubicBezTo>
                    <a:lnTo>
                      <a:pt x="41" y="58"/>
                    </a:lnTo>
                    <a:cubicBezTo>
                      <a:pt x="48" y="54"/>
                      <a:pt x="53" y="51"/>
                      <a:pt x="56" y="48"/>
                    </a:cubicBezTo>
                    <a:cubicBezTo>
                      <a:pt x="60" y="44"/>
                      <a:pt x="62" y="39"/>
                      <a:pt x="62" y="34"/>
                    </a:cubicBezTo>
                    <a:cubicBezTo>
                      <a:pt x="62" y="27"/>
                      <a:pt x="60" y="22"/>
                      <a:pt x="56" y="18"/>
                    </a:cubicBezTo>
                    <a:cubicBezTo>
                      <a:pt x="52" y="14"/>
                      <a:pt x="47" y="12"/>
                      <a:pt x="41" y="12"/>
                    </a:cubicBezTo>
                    <a:cubicBezTo>
                      <a:pt x="31" y="12"/>
                      <a:pt x="24" y="16"/>
                      <a:pt x="21" y="23"/>
                    </a:cubicBezTo>
                    <a:cubicBezTo>
                      <a:pt x="19" y="27"/>
                      <a:pt x="18" y="33"/>
                      <a:pt x="17" y="39"/>
                    </a:cubicBezTo>
                    <a:lnTo>
                      <a:pt x="3" y="39"/>
                    </a:lnTo>
                    <a:cubicBezTo>
                      <a:pt x="3" y="30"/>
                      <a:pt x="5" y="22"/>
                      <a:pt x="9" y="16"/>
                    </a:cubicBezTo>
                    <a:cubicBezTo>
                      <a:pt x="15" y="5"/>
                      <a:pt x="25" y="0"/>
                      <a:pt x="41" y="0"/>
                    </a:cubicBezTo>
                    <a:cubicBezTo>
                      <a:pt x="53" y="0"/>
                      <a:pt x="63" y="3"/>
                      <a:pt x="69" y="10"/>
                    </a:cubicBezTo>
                    <a:cubicBezTo>
                      <a:pt x="74" y="17"/>
                      <a:pt x="77" y="25"/>
                      <a:pt x="77" y="33"/>
                    </a:cubicBezTo>
                    <a:cubicBezTo>
                      <a:pt x="77" y="42"/>
                      <a:pt x="74" y="49"/>
                      <a:pt x="68" y="56"/>
                    </a:cubicBezTo>
                    <a:cubicBezTo>
                      <a:pt x="64" y="59"/>
                      <a:pt x="58" y="64"/>
                      <a:pt x="48" y="69"/>
                    </a:cubicBezTo>
                    <a:lnTo>
                      <a:pt x="38" y="75"/>
                    </a:lnTo>
                    <a:cubicBezTo>
                      <a:pt x="33" y="78"/>
                      <a:pt x="29" y="80"/>
                      <a:pt x="26" y="83"/>
                    </a:cubicBezTo>
                    <a:cubicBezTo>
                      <a:pt x="21" y="88"/>
                      <a:pt x="17" y="93"/>
                      <a:pt x="16" y="98"/>
                    </a:cubicBezTo>
                    <a:lnTo>
                      <a:pt x="77" y="98"/>
                    </a:lnTo>
                    <a:lnTo>
                      <a:pt x="77" y="111"/>
                    </a:lnTo>
                    <a:lnTo>
                      <a:pt x="0" y="111"/>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20" name="Freeform 313"/>
              <p:cNvSpPr>
                <a:spLocks/>
              </p:cNvSpPr>
              <p:nvPr/>
            </p:nvSpPr>
            <p:spPr bwMode="auto">
              <a:xfrm>
                <a:off x="4074" y="2517"/>
                <a:ext cx="9" cy="9"/>
              </a:xfrm>
              <a:custGeom>
                <a:avLst/>
                <a:gdLst>
                  <a:gd name="T0" fmla="*/ 0 w 16"/>
                  <a:gd name="T1" fmla="*/ 0 h 17"/>
                  <a:gd name="T2" fmla="*/ 0 w 16"/>
                  <a:gd name="T3" fmla="*/ 0 h 17"/>
                  <a:gd name="T4" fmla="*/ 16 w 16"/>
                  <a:gd name="T5" fmla="*/ 0 h 17"/>
                  <a:gd name="T6" fmla="*/ 16 w 16"/>
                  <a:gd name="T7" fmla="*/ 17 h 17"/>
                  <a:gd name="T8" fmla="*/ 0 w 16"/>
                  <a:gd name="T9" fmla="*/ 17 h 17"/>
                  <a:gd name="T10" fmla="*/ 0 w 16"/>
                  <a:gd name="T11" fmla="*/ 0 h 17"/>
                </a:gdLst>
                <a:ahLst/>
                <a:cxnLst>
                  <a:cxn ang="0">
                    <a:pos x="T0" y="T1"/>
                  </a:cxn>
                  <a:cxn ang="0">
                    <a:pos x="T2" y="T3"/>
                  </a:cxn>
                  <a:cxn ang="0">
                    <a:pos x="T4" y="T5"/>
                  </a:cxn>
                  <a:cxn ang="0">
                    <a:pos x="T6" y="T7"/>
                  </a:cxn>
                  <a:cxn ang="0">
                    <a:pos x="T8" y="T9"/>
                  </a:cxn>
                  <a:cxn ang="0">
                    <a:pos x="T10" y="T11"/>
                  </a:cxn>
                </a:cxnLst>
                <a:rect l="0" t="0" r="r" b="b"/>
                <a:pathLst>
                  <a:path w="16" h="17">
                    <a:moveTo>
                      <a:pt x="0" y="0"/>
                    </a:moveTo>
                    <a:lnTo>
                      <a:pt x="0" y="0"/>
                    </a:lnTo>
                    <a:lnTo>
                      <a:pt x="16" y="0"/>
                    </a:lnTo>
                    <a:lnTo>
                      <a:pt x="16" y="17"/>
                    </a:lnTo>
                    <a:lnTo>
                      <a:pt x="0" y="17"/>
                    </a:lnTo>
                    <a:lnTo>
                      <a:pt x="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21" name="Freeform 314"/>
              <p:cNvSpPr>
                <a:spLocks/>
              </p:cNvSpPr>
              <p:nvPr/>
            </p:nvSpPr>
            <p:spPr bwMode="auto">
              <a:xfrm>
                <a:off x="4100" y="2468"/>
                <a:ext cx="23" cy="59"/>
              </a:xfrm>
              <a:custGeom>
                <a:avLst/>
                <a:gdLst>
                  <a:gd name="T0" fmla="*/ 0 w 41"/>
                  <a:gd name="T1" fmla="*/ 32 h 111"/>
                  <a:gd name="T2" fmla="*/ 0 w 41"/>
                  <a:gd name="T3" fmla="*/ 32 h 111"/>
                  <a:gd name="T4" fmla="*/ 0 w 41"/>
                  <a:gd name="T5" fmla="*/ 22 h 111"/>
                  <a:gd name="T6" fmla="*/ 21 w 41"/>
                  <a:gd name="T7" fmla="*/ 17 h 111"/>
                  <a:gd name="T8" fmla="*/ 30 w 41"/>
                  <a:gd name="T9" fmla="*/ 0 h 111"/>
                  <a:gd name="T10" fmla="*/ 41 w 41"/>
                  <a:gd name="T11" fmla="*/ 0 h 111"/>
                  <a:gd name="T12" fmla="*/ 41 w 41"/>
                  <a:gd name="T13" fmla="*/ 111 h 111"/>
                  <a:gd name="T14" fmla="*/ 26 w 41"/>
                  <a:gd name="T15" fmla="*/ 111 h 111"/>
                  <a:gd name="T16" fmla="*/ 26 w 41"/>
                  <a:gd name="T17" fmla="*/ 32 h 111"/>
                  <a:gd name="T18" fmla="*/ 0 w 41"/>
                  <a:gd name="T19" fmla="*/ 3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11">
                    <a:moveTo>
                      <a:pt x="0" y="32"/>
                    </a:moveTo>
                    <a:lnTo>
                      <a:pt x="0" y="32"/>
                    </a:lnTo>
                    <a:lnTo>
                      <a:pt x="0" y="22"/>
                    </a:lnTo>
                    <a:cubicBezTo>
                      <a:pt x="10" y="21"/>
                      <a:pt x="17" y="19"/>
                      <a:pt x="21" y="17"/>
                    </a:cubicBezTo>
                    <a:cubicBezTo>
                      <a:pt x="25" y="15"/>
                      <a:pt x="28" y="9"/>
                      <a:pt x="30" y="0"/>
                    </a:cubicBezTo>
                    <a:lnTo>
                      <a:pt x="41" y="0"/>
                    </a:lnTo>
                    <a:lnTo>
                      <a:pt x="41" y="111"/>
                    </a:lnTo>
                    <a:lnTo>
                      <a:pt x="26" y="111"/>
                    </a:lnTo>
                    <a:lnTo>
                      <a:pt x="26" y="32"/>
                    </a:lnTo>
                    <a:lnTo>
                      <a:pt x="0" y="32"/>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22" name="Freeform 315"/>
              <p:cNvSpPr>
                <a:spLocks/>
              </p:cNvSpPr>
              <p:nvPr/>
            </p:nvSpPr>
            <p:spPr bwMode="auto">
              <a:xfrm>
                <a:off x="4141" y="2483"/>
                <a:ext cx="42" cy="44"/>
              </a:xfrm>
              <a:custGeom>
                <a:avLst/>
                <a:gdLst>
                  <a:gd name="T0" fmla="*/ 1 w 76"/>
                  <a:gd name="T1" fmla="*/ 0 h 83"/>
                  <a:gd name="T2" fmla="*/ 1 w 76"/>
                  <a:gd name="T3" fmla="*/ 0 h 83"/>
                  <a:gd name="T4" fmla="*/ 19 w 76"/>
                  <a:gd name="T5" fmla="*/ 0 h 83"/>
                  <a:gd name="T6" fmla="*/ 38 w 76"/>
                  <a:gd name="T7" fmla="*/ 29 h 83"/>
                  <a:gd name="T8" fmla="*/ 58 w 76"/>
                  <a:gd name="T9" fmla="*/ 0 h 83"/>
                  <a:gd name="T10" fmla="*/ 75 w 76"/>
                  <a:gd name="T11" fmla="*/ 0 h 83"/>
                  <a:gd name="T12" fmla="*/ 47 w 76"/>
                  <a:gd name="T13" fmla="*/ 41 h 83"/>
                  <a:gd name="T14" fmla="*/ 76 w 76"/>
                  <a:gd name="T15" fmla="*/ 83 h 83"/>
                  <a:gd name="T16" fmla="*/ 58 w 76"/>
                  <a:gd name="T17" fmla="*/ 83 h 83"/>
                  <a:gd name="T18" fmla="*/ 38 w 76"/>
                  <a:gd name="T19" fmla="*/ 52 h 83"/>
                  <a:gd name="T20" fmla="*/ 17 w 76"/>
                  <a:gd name="T21" fmla="*/ 83 h 83"/>
                  <a:gd name="T22" fmla="*/ 0 w 76"/>
                  <a:gd name="T23" fmla="*/ 83 h 83"/>
                  <a:gd name="T24" fmla="*/ 29 w 76"/>
                  <a:gd name="T25" fmla="*/ 41 h 83"/>
                  <a:gd name="T26" fmla="*/ 1 w 76"/>
                  <a:gd name="T2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83">
                    <a:moveTo>
                      <a:pt x="1" y="0"/>
                    </a:moveTo>
                    <a:lnTo>
                      <a:pt x="1" y="0"/>
                    </a:lnTo>
                    <a:lnTo>
                      <a:pt x="19" y="0"/>
                    </a:lnTo>
                    <a:lnTo>
                      <a:pt x="38" y="29"/>
                    </a:lnTo>
                    <a:lnTo>
                      <a:pt x="58" y="0"/>
                    </a:lnTo>
                    <a:lnTo>
                      <a:pt x="75" y="0"/>
                    </a:lnTo>
                    <a:lnTo>
                      <a:pt x="47" y="41"/>
                    </a:lnTo>
                    <a:lnTo>
                      <a:pt x="76" y="83"/>
                    </a:lnTo>
                    <a:lnTo>
                      <a:pt x="58" y="83"/>
                    </a:lnTo>
                    <a:lnTo>
                      <a:pt x="38" y="52"/>
                    </a:lnTo>
                    <a:lnTo>
                      <a:pt x="17" y="83"/>
                    </a:lnTo>
                    <a:lnTo>
                      <a:pt x="0" y="83"/>
                    </a:lnTo>
                    <a:lnTo>
                      <a:pt x="29" y="41"/>
                    </a:lnTo>
                    <a:lnTo>
                      <a:pt x="1"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23" name="Freeform 326"/>
              <p:cNvSpPr>
                <a:spLocks noEditPoints="1"/>
              </p:cNvSpPr>
              <p:nvPr/>
            </p:nvSpPr>
            <p:spPr bwMode="auto">
              <a:xfrm>
                <a:off x="470" y="2849"/>
                <a:ext cx="621" cy="200"/>
              </a:xfrm>
              <a:custGeom>
                <a:avLst/>
                <a:gdLst>
                  <a:gd name="T0" fmla="*/ 0 w 1134"/>
                  <a:gd name="T1" fmla="*/ 0 h 378"/>
                  <a:gd name="T2" fmla="*/ 0 w 1134"/>
                  <a:gd name="T3" fmla="*/ 0 h 378"/>
                  <a:gd name="T4" fmla="*/ 1134 w 1134"/>
                  <a:gd name="T5" fmla="*/ 0 h 378"/>
                  <a:gd name="T6" fmla="*/ 1134 w 1134"/>
                  <a:gd name="T7" fmla="*/ 378 h 378"/>
                  <a:gd name="T8" fmla="*/ 0 w 1134"/>
                  <a:gd name="T9" fmla="*/ 378 h 378"/>
                  <a:gd name="T10" fmla="*/ 0 w 1134"/>
                  <a:gd name="T11" fmla="*/ 0 h 378"/>
                  <a:gd name="T12" fmla="*/ 0 w 1134"/>
                  <a:gd name="T13" fmla="*/ 0 h 378"/>
                  <a:gd name="T14" fmla="*/ 0 w 1134"/>
                  <a:gd name="T15" fmla="*/ 0 h 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4" h="378">
                    <a:moveTo>
                      <a:pt x="0" y="0"/>
                    </a:moveTo>
                    <a:lnTo>
                      <a:pt x="0" y="0"/>
                    </a:lnTo>
                    <a:lnTo>
                      <a:pt x="1134" y="0"/>
                    </a:lnTo>
                    <a:lnTo>
                      <a:pt x="1134" y="378"/>
                    </a:lnTo>
                    <a:lnTo>
                      <a:pt x="0" y="378"/>
                    </a:lnTo>
                    <a:lnTo>
                      <a:pt x="0" y="0"/>
                    </a:lnTo>
                    <a:close/>
                    <a:moveTo>
                      <a:pt x="0" y="0"/>
                    </a:moveTo>
                    <a:lnTo>
                      <a:pt x="0" y="0"/>
                    </a:lnTo>
                    <a:close/>
                  </a:path>
                </a:pathLst>
              </a:custGeom>
              <a:solidFill>
                <a:srgbClr val="00B05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24" name="Freeform 327"/>
              <p:cNvSpPr>
                <a:spLocks noEditPoints="1"/>
              </p:cNvSpPr>
              <p:nvPr/>
            </p:nvSpPr>
            <p:spPr bwMode="auto">
              <a:xfrm>
                <a:off x="470" y="2849"/>
                <a:ext cx="621" cy="203"/>
              </a:xfrm>
              <a:custGeom>
                <a:avLst/>
                <a:gdLst>
                  <a:gd name="T0" fmla="*/ 0 w 1133"/>
                  <a:gd name="T1" fmla="*/ 8 h 381"/>
                  <a:gd name="T2" fmla="*/ 0 w 1133"/>
                  <a:gd name="T3" fmla="*/ 8 h 381"/>
                  <a:gd name="T4" fmla="*/ 1133 w 1133"/>
                  <a:gd name="T5" fmla="*/ 8 h 381"/>
                  <a:gd name="T6" fmla="*/ 1133 w 1133"/>
                  <a:gd name="T7" fmla="*/ 381 h 381"/>
                  <a:gd name="T8" fmla="*/ 0 w 1133"/>
                  <a:gd name="T9" fmla="*/ 381 h 381"/>
                  <a:gd name="T10" fmla="*/ 0 w 1133"/>
                  <a:gd name="T11" fmla="*/ 8 h 381"/>
                  <a:gd name="T12" fmla="*/ 0 w 1133"/>
                  <a:gd name="T13" fmla="*/ 0 h 381"/>
                  <a:gd name="T14" fmla="*/ 0 w 1133"/>
                  <a:gd name="T15" fmla="*/ 0 h 3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3" h="381">
                    <a:moveTo>
                      <a:pt x="0" y="8"/>
                    </a:moveTo>
                    <a:lnTo>
                      <a:pt x="0" y="8"/>
                    </a:lnTo>
                    <a:lnTo>
                      <a:pt x="1133" y="8"/>
                    </a:lnTo>
                    <a:lnTo>
                      <a:pt x="1133" y="381"/>
                    </a:lnTo>
                    <a:lnTo>
                      <a:pt x="0" y="381"/>
                    </a:lnTo>
                    <a:lnTo>
                      <a:pt x="0" y="8"/>
                    </a:lnTo>
                    <a:close/>
                    <a:moveTo>
                      <a:pt x="0" y="0"/>
                    </a:moveTo>
                    <a:lnTo>
                      <a:pt x="0" y="0"/>
                    </a:lnTo>
                    <a:close/>
                  </a:path>
                </a:pathLst>
              </a:custGeom>
              <a:noFill/>
              <a:ln w="11113" cap="rnd">
                <a:solidFill>
                  <a:srgbClr val="000000"/>
                </a:solidFill>
                <a:prstDash val="solid"/>
                <a:round/>
                <a:headEnd/>
                <a:tailEnd/>
              </a:ln>
              <a:extLst/>
            </p:spPr>
            <p:txBody>
              <a:bodyPr lIns="68580" tIns="34290" rIns="68580" bIns="34290"/>
              <a:lstStyle/>
              <a:p>
                <a:pPr>
                  <a:defRPr/>
                </a:pPr>
                <a:endParaRPr lang="en-US" sz="1350">
                  <a:solidFill>
                    <a:prstClr val="black"/>
                  </a:solidFill>
                  <a:latin typeface="Calibri" panose="020F0502020204030204"/>
                </a:endParaRPr>
              </a:p>
            </p:txBody>
          </p:sp>
          <p:sp>
            <p:nvSpPr>
              <p:cNvPr id="125" name="Freeform 328"/>
              <p:cNvSpPr>
                <a:spLocks/>
              </p:cNvSpPr>
              <p:nvPr/>
            </p:nvSpPr>
            <p:spPr bwMode="auto">
              <a:xfrm>
                <a:off x="677" y="2917"/>
                <a:ext cx="9" cy="62"/>
              </a:xfrm>
              <a:custGeom>
                <a:avLst/>
                <a:gdLst>
                  <a:gd name="T0" fmla="*/ 0 w 16"/>
                  <a:gd name="T1" fmla="*/ 0 h 114"/>
                  <a:gd name="T2" fmla="*/ 0 w 16"/>
                  <a:gd name="T3" fmla="*/ 0 h 114"/>
                  <a:gd name="T4" fmla="*/ 16 w 16"/>
                  <a:gd name="T5" fmla="*/ 0 h 114"/>
                  <a:gd name="T6" fmla="*/ 16 w 16"/>
                  <a:gd name="T7" fmla="*/ 114 h 114"/>
                  <a:gd name="T8" fmla="*/ 0 w 16"/>
                  <a:gd name="T9" fmla="*/ 114 h 114"/>
                  <a:gd name="T10" fmla="*/ 0 w 16"/>
                  <a:gd name="T11" fmla="*/ 0 h 114"/>
                </a:gdLst>
                <a:ahLst/>
                <a:cxnLst>
                  <a:cxn ang="0">
                    <a:pos x="T0" y="T1"/>
                  </a:cxn>
                  <a:cxn ang="0">
                    <a:pos x="T2" y="T3"/>
                  </a:cxn>
                  <a:cxn ang="0">
                    <a:pos x="T4" y="T5"/>
                  </a:cxn>
                  <a:cxn ang="0">
                    <a:pos x="T6" y="T7"/>
                  </a:cxn>
                  <a:cxn ang="0">
                    <a:pos x="T8" y="T9"/>
                  </a:cxn>
                  <a:cxn ang="0">
                    <a:pos x="T10" y="T11"/>
                  </a:cxn>
                </a:cxnLst>
                <a:rect l="0" t="0" r="r" b="b"/>
                <a:pathLst>
                  <a:path w="16" h="114">
                    <a:moveTo>
                      <a:pt x="0" y="0"/>
                    </a:moveTo>
                    <a:lnTo>
                      <a:pt x="0" y="0"/>
                    </a:lnTo>
                    <a:lnTo>
                      <a:pt x="16" y="0"/>
                    </a:lnTo>
                    <a:lnTo>
                      <a:pt x="16" y="114"/>
                    </a:lnTo>
                    <a:lnTo>
                      <a:pt x="0" y="114"/>
                    </a:lnTo>
                    <a:lnTo>
                      <a:pt x="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26" name="Freeform 329"/>
              <p:cNvSpPr>
                <a:spLocks noEditPoints="1"/>
              </p:cNvSpPr>
              <p:nvPr/>
            </p:nvSpPr>
            <p:spPr bwMode="auto">
              <a:xfrm>
                <a:off x="698" y="2915"/>
                <a:ext cx="57" cy="63"/>
              </a:xfrm>
              <a:custGeom>
                <a:avLst/>
                <a:gdLst>
                  <a:gd name="T0" fmla="*/ 53 w 104"/>
                  <a:gd name="T1" fmla="*/ 0 h 120"/>
                  <a:gd name="T2" fmla="*/ 53 w 104"/>
                  <a:gd name="T3" fmla="*/ 0 h 120"/>
                  <a:gd name="T4" fmla="*/ 81 w 104"/>
                  <a:gd name="T5" fmla="*/ 7 h 120"/>
                  <a:gd name="T6" fmla="*/ 102 w 104"/>
                  <a:gd name="T7" fmla="*/ 38 h 120"/>
                  <a:gd name="T8" fmla="*/ 87 w 104"/>
                  <a:gd name="T9" fmla="*/ 38 h 120"/>
                  <a:gd name="T10" fmla="*/ 75 w 104"/>
                  <a:gd name="T11" fmla="*/ 20 h 120"/>
                  <a:gd name="T12" fmla="*/ 53 w 104"/>
                  <a:gd name="T13" fmla="*/ 14 h 120"/>
                  <a:gd name="T14" fmla="*/ 26 w 104"/>
                  <a:gd name="T15" fmla="*/ 26 h 120"/>
                  <a:gd name="T16" fmla="*/ 16 w 104"/>
                  <a:gd name="T17" fmla="*/ 61 h 120"/>
                  <a:gd name="T18" fmla="*/ 24 w 104"/>
                  <a:gd name="T19" fmla="*/ 94 h 120"/>
                  <a:gd name="T20" fmla="*/ 54 w 104"/>
                  <a:gd name="T21" fmla="*/ 107 h 120"/>
                  <a:gd name="T22" fmla="*/ 79 w 104"/>
                  <a:gd name="T23" fmla="*/ 98 h 120"/>
                  <a:gd name="T24" fmla="*/ 90 w 104"/>
                  <a:gd name="T25" fmla="*/ 69 h 120"/>
                  <a:gd name="T26" fmla="*/ 54 w 104"/>
                  <a:gd name="T27" fmla="*/ 69 h 120"/>
                  <a:gd name="T28" fmla="*/ 54 w 104"/>
                  <a:gd name="T29" fmla="*/ 56 h 120"/>
                  <a:gd name="T30" fmla="*/ 104 w 104"/>
                  <a:gd name="T31" fmla="*/ 56 h 120"/>
                  <a:gd name="T32" fmla="*/ 104 w 104"/>
                  <a:gd name="T33" fmla="*/ 117 h 120"/>
                  <a:gd name="T34" fmla="*/ 94 w 104"/>
                  <a:gd name="T35" fmla="*/ 117 h 120"/>
                  <a:gd name="T36" fmla="*/ 90 w 104"/>
                  <a:gd name="T37" fmla="*/ 103 h 120"/>
                  <a:gd name="T38" fmla="*/ 76 w 104"/>
                  <a:gd name="T39" fmla="*/ 115 h 120"/>
                  <a:gd name="T40" fmla="*/ 50 w 104"/>
                  <a:gd name="T41" fmla="*/ 120 h 120"/>
                  <a:gd name="T42" fmla="*/ 16 w 104"/>
                  <a:gd name="T43" fmla="*/ 107 h 120"/>
                  <a:gd name="T44" fmla="*/ 0 w 104"/>
                  <a:gd name="T45" fmla="*/ 62 h 120"/>
                  <a:gd name="T46" fmla="*/ 15 w 104"/>
                  <a:gd name="T47" fmla="*/ 17 h 120"/>
                  <a:gd name="T48" fmla="*/ 53 w 104"/>
                  <a:gd name="T49" fmla="*/ 0 h 120"/>
                  <a:gd name="T50" fmla="*/ 53 w 104"/>
                  <a:gd name="T51" fmla="*/ 0 h 120"/>
                  <a:gd name="T52" fmla="*/ 51 w 104"/>
                  <a:gd name="T53" fmla="*/ 0 h 120"/>
                  <a:gd name="T54" fmla="*/ 51 w 104"/>
                  <a:gd name="T55" fmla="*/ 0 h 120"/>
                  <a:gd name="T56" fmla="*/ 51 w 104"/>
                  <a:gd name="T5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4" h="120">
                    <a:moveTo>
                      <a:pt x="53" y="0"/>
                    </a:moveTo>
                    <a:lnTo>
                      <a:pt x="53" y="0"/>
                    </a:lnTo>
                    <a:cubicBezTo>
                      <a:pt x="64" y="0"/>
                      <a:pt x="73" y="3"/>
                      <a:pt x="81" y="7"/>
                    </a:cubicBezTo>
                    <a:cubicBezTo>
                      <a:pt x="93" y="13"/>
                      <a:pt x="100" y="23"/>
                      <a:pt x="102" y="38"/>
                    </a:cubicBezTo>
                    <a:lnTo>
                      <a:pt x="87" y="38"/>
                    </a:lnTo>
                    <a:cubicBezTo>
                      <a:pt x="85" y="30"/>
                      <a:pt x="81" y="24"/>
                      <a:pt x="75" y="20"/>
                    </a:cubicBezTo>
                    <a:cubicBezTo>
                      <a:pt x="69" y="16"/>
                      <a:pt x="62" y="14"/>
                      <a:pt x="53" y="14"/>
                    </a:cubicBezTo>
                    <a:cubicBezTo>
                      <a:pt x="42" y="14"/>
                      <a:pt x="34" y="18"/>
                      <a:pt x="26" y="26"/>
                    </a:cubicBezTo>
                    <a:cubicBezTo>
                      <a:pt x="19" y="34"/>
                      <a:pt x="16" y="46"/>
                      <a:pt x="16" y="61"/>
                    </a:cubicBezTo>
                    <a:cubicBezTo>
                      <a:pt x="16" y="75"/>
                      <a:pt x="19" y="86"/>
                      <a:pt x="24" y="94"/>
                    </a:cubicBezTo>
                    <a:cubicBezTo>
                      <a:pt x="30" y="103"/>
                      <a:pt x="40" y="107"/>
                      <a:pt x="54" y="107"/>
                    </a:cubicBezTo>
                    <a:cubicBezTo>
                      <a:pt x="64" y="107"/>
                      <a:pt x="72" y="104"/>
                      <a:pt x="79" y="98"/>
                    </a:cubicBezTo>
                    <a:cubicBezTo>
                      <a:pt x="86" y="92"/>
                      <a:pt x="89" y="83"/>
                      <a:pt x="90" y="69"/>
                    </a:cubicBezTo>
                    <a:lnTo>
                      <a:pt x="54" y="69"/>
                    </a:lnTo>
                    <a:lnTo>
                      <a:pt x="54" y="56"/>
                    </a:lnTo>
                    <a:lnTo>
                      <a:pt x="104" y="56"/>
                    </a:lnTo>
                    <a:lnTo>
                      <a:pt x="104" y="117"/>
                    </a:lnTo>
                    <a:lnTo>
                      <a:pt x="94" y="117"/>
                    </a:lnTo>
                    <a:lnTo>
                      <a:pt x="90" y="103"/>
                    </a:lnTo>
                    <a:cubicBezTo>
                      <a:pt x="85" y="109"/>
                      <a:pt x="80" y="112"/>
                      <a:pt x="76" y="115"/>
                    </a:cubicBezTo>
                    <a:cubicBezTo>
                      <a:pt x="70" y="119"/>
                      <a:pt x="61" y="120"/>
                      <a:pt x="50" y="120"/>
                    </a:cubicBezTo>
                    <a:cubicBezTo>
                      <a:pt x="37" y="120"/>
                      <a:pt x="25" y="116"/>
                      <a:pt x="16" y="107"/>
                    </a:cubicBezTo>
                    <a:cubicBezTo>
                      <a:pt x="5" y="96"/>
                      <a:pt x="0" y="81"/>
                      <a:pt x="0" y="62"/>
                    </a:cubicBezTo>
                    <a:cubicBezTo>
                      <a:pt x="0" y="43"/>
                      <a:pt x="5" y="28"/>
                      <a:pt x="15" y="17"/>
                    </a:cubicBezTo>
                    <a:cubicBezTo>
                      <a:pt x="25" y="6"/>
                      <a:pt x="38" y="0"/>
                      <a:pt x="53" y="0"/>
                    </a:cubicBezTo>
                    <a:lnTo>
                      <a:pt x="53" y="0"/>
                    </a:lnTo>
                    <a:close/>
                    <a:moveTo>
                      <a:pt x="51" y="0"/>
                    </a:moveTo>
                    <a:lnTo>
                      <a:pt x="51" y="0"/>
                    </a:lnTo>
                    <a:lnTo>
                      <a:pt x="51"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27" name="Freeform 330"/>
              <p:cNvSpPr>
                <a:spLocks/>
              </p:cNvSpPr>
              <p:nvPr/>
            </p:nvSpPr>
            <p:spPr bwMode="auto">
              <a:xfrm>
                <a:off x="767" y="2917"/>
                <a:ext cx="60" cy="62"/>
              </a:xfrm>
              <a:custGeom>
                <a:avLst/>
                <a:gdLst>
                  <a:gd name="T0" fmla="*/ 0 w 110"/>
                  <a:gd name="T1" fmla="*/ 0 h 114"/>
                  <a:gd name="T2" fmla="*/ 0 w 110"/>
                  <a:gd name="T3" fmla="*/ 0 h 114"/>
                  <a:gd name="T4" fmla="*/ 22 w 110"/>
                  <a:gd name="T5" fmla="*/ 0 h 114"/>
                  <a:gd name="T6" fmla="*/ 55 w 110"/>
                  <a:gd name="T7" fmla="*/ 97 h 114"/>
                  <a:gd name="T8" fmla="*/ 88 w 110"/>
                  <a:gd name="T9" fmla="*/ 0 h 114"/>
                  <a:gd name="T10" fmla="*/ 110 w 110"/>
                  <a:gd name="T11" fmla="*/ 0 h 114"/>
                  <a:gd name="T12" fmla="*/ 110 w 110"/>
                  <a:gd name="T13" fmla="*/ 114 h 114"/>
                  <a:gd name="T14" fmla="*/ 95 w 110"/>
                  <a:gd name="T15" fmla="*/ 114 h 114"/>
                  <a:gd name="T16" fmla="*/ 95 w 110"/>
                  <a:gd name="T17" fmla="*/ 47 h 114"/>
                  <a:gd name="T18" fmla="*/ 95 w 110"/>
                  <a:gd name="T19" fmla="*/ 36 h 114"/>
                  <a:gd name="T20" fmla="*/ 95 w 110"/>
                  <a:gd name="T21" fmla="*/ 18 h 114"/>
                  <a:gd name="T22" fmla="*/ 63 w 110"/>
                  <a:gd name="T23" fmla="*/ 114 h 114"/>
                  <a:gd name="T24" fmla="*/ 47 w 110"/>
                  <a:gd name="T25" fmla="*/ 114 h 114"/>
                  <a:gd name="T26" fmla="*/ 15 w 110"/>
                  <a:gd name="T27" fmla="*/ 18 h 114"/>
                  <a:gd name="T28" fmla="*/ 15 w 110"/>
                  <a:gd name="T29" fmla="*/ 22 h 114"/>
                  <a:gd name="T30" fmla="*/ 15 w 110"/>
                  <a:gd name="T31" fmla="*/ 35 h 114"/>
                  <a:gd name="T32" fmla="*/ 15 w 110"/>
                  <a:gd name="T33" fmla="*/ 47 h 114"/>
                  <a:gd name="T34" fmla="*/ 15 w 110"/>
                  <a:gd name="T35" fmla="*/ 114 h 114"/>
                  <a:gd name="T36" fmla="*/ 0 w 110"/>
                  <a:gd name="T37" fmla="*/ 114 h 114"/>
                  <a:gd name="T38" fmla="*/ 0 w 110"/>
                  <a:gd name="T3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 h="114">
                    <a:moveTo>
                      <a:pt x="0" y="0"/>
                    </a:moveTo>
                    <a:lnTo>
                      <a:pt x="0" y="0"/>
                    </a:lnTo>
                    <a:lnTo>
                      <a:pt x="22" y="0"/>
                    </a:lnTo>
                    <a:lnTo>
                      <a:pt x="55" y="97"/>
                    </a:lnTo>
                    <a:lnTo>
                      <a:pt x="88" y="0"/>
                    </a:lnTo>
                    <a:lnTo>
                      <a:pt x="110" y="0"/>
                    </a:lnTo>
                    <a:lnTo>
                      <a:pt x="110" y="114"/>
                    </a:lnTo>
                    <a:lnTo>
                      <a:pt x="95" y="114"/>
                    </a:lnTo>
                    <a:lnTo>
                      <a:pt x="95" y="47"/>
                    </a:lnTo>
                    <a:cubicBezTo>
                      <a:pt x="95" y="45"/>
                      <a:pt x="95" y="41"/>
                      <a:pt x="95" y="36"/>
                    </a:cubicBezTo>
                    <a:cubicBezTo>
                      <a:pt x="95" y="30"/>
                      <a:pt x="95" y="24"/>
                      <a:pt x="95" y="18"/>
                    </a:cubicBezTo>
                    <a:lnTo>
                      <a:pt x="63" y="114"/>
                    </a:lnTo>
                    <a:lnTo>
                      <a:pt x="47" y="114"/>
                    </a:lnTo>
                    <a:lnTo>
                      <a:pt x="15" y="18"/>
                    </a:lnTo>
                    <a:lnTo>
                      <a:pt x="15" y="22"/>
                    </a:lnTo>
                    <a:cubicBezTo>
                      <a:pt x="15" y="25"/>
                      <a:pt x="15" y="29"/>
                      <a:pt x="15" y="35"/>
                    </a:cubicBezTo>
                    <a:cubicBezTo>
                      <a:pt x="15" y="40"/>
                      <a:pt x="15" y="44"/>
                      <a:pt x="15" y="47"/>
                    </a:cubicBezTo>
                    <a:lnTo>
                      <a:pt x="15" y="114"/>
                    </a:lnTo>
                    <a:lnTo>
                      <a:pt x="0" y="114"/>
                    </a:lnTo>
                    <a:lnTo>
                      <a:pt x="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28" name="Freeform 331"/>
              <p:cNvSpPr>
                <a:spLocks noEditPoints="1"/>
              </p:cNvSpPr>
              <p:nvPr/>
            </p:nvSpPr>
            <p:spPr bwMode="auto">
              <a:xfrm>
                <a:off x="841" y="2917"/>
                <a:ext cx="48" cy="62"/>
              </a:xfrm>
              <a:custGeom>
                <a:avLst/>
                <a:gdLst>
                  <a:gd name="T0" fmla="*/ 0 w 86"/>
                  <a:gd name="T1" fmla="*/ 0 h 114"/>
                  <a:gd name="T2" fmla="*/ 0 w 86"/>
                  <a:gd name="T3" fmla="*/ 0 h 114"/>
                  <a:gd name="T4" fmla="*/ 52 w 86"/>
                  <a:gd name="T5" fmla="*/ 0 h 114"/>
                  <a:gd name="T6" fmla="*/ 76 w 86"/>
                  <a:gd name="T7" fmla="*/ 9 h 114"/>
                  <a:gd name="T8" fmla="*/ 86 w 86"/>
                  <a:gd name="T9" fmla="*/ 33 h 114"/>
                  <a:gd name="T10" fmla="*/ 77 w 86"/>
                  <a:gd name="T11" fmla="*/ 56 h 114"/>
                  <a:gd name="T12" fmla="*/ 52 w 86"/>
                  <a:gd name="T13" fmla="*/ 66 h 114"/>
                  <a:gd name="T14" fmla="*/ 16 w 86"/>
                  <a:gd name="T15" fmla="*/ 66 h 114"/>
                  <a:gd name="T16" fmla="*/ 16 w 86"/>
                  <a:gd name="T17" fmla="*/ 114 h 114"/>
                  <a:gd name="T18" fmla="*/ 0 w 86"/>
                  <a:gd name="T19" fmla="*/ 114 h 114"/>
                  <a:gd name="T20" fmla="*/ 0 w 86"/>
                  <a:gd name="T21" fmla="*/ 0 h 114"/>
                  <a:gd name="T22" fmla="*/ 70 w 86"/>
                  <a:gd name="T23" fmla="*/ 33 h 114"/>
                  <a:gd name="T24" fmla="*/ 70 w 86"/>
                  <a:gd name="T25" fmla="*/ 33 h 114"/>
                  <a:gd name="T26" fmla="*/ 61 w 86"/>
                  <a:gd name="T27" fmla="*/ 16 h 114"/>
                  <a:gd name="T28" fmla="*/ 47 w 86"/>
                  <a:gd name="T29" fmla="*/ 14 h 114"/>
                  <a:gd name="T30" fmla="*/ 16 w 86"/>
                  <a:gd name="T31" fmla="*/ 14 h 114"/>
                  <a:gd name="T32" fmla="*/ 16 w 86"/>
                  <a:gd name="T33" fmla="*/ 53 h 114"/>
                  <a:gd name="T34" fmla="*/ 47 w 86"/>
                  <a:gd name="T35" fmla="*/ 53 h 114"/>
                  <a:gd name="T36" fmla="*/ 63 w 86"/>
                  <a:gd name="T37" fmla="*/ 49 h 114"/>
                  <a:gd name="T38" fmla="*/ 70 w 86"/>
                  <a:gd name="T39" fmla="*/ 33 h 114"/>
                  <a:gd name="T40" fmla="*/ 70 w 86"/>
                  <a:gd name="T41" fmla="*/ 3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6" h="114">
                    <a:moveTo>
                      <a:pt x="0" y="0"/>
                    </a:moveTo>
                    <a:lnTo>
                      <a:pt x="0" y="0"/>
                    </a:lnTo>
                    <a:lnTo>
                      <a:pt x="52" y="0"/>
                    </a:lnTo>
                    <a:cubicBezTo>
                      <a:pt x="62" y="0"/>
                      <a:pt x="70" y="3"/>
                      <a:pt x="76" y="9"/>
                    </a:cubicBezTo>
                    <a:cubicBezTo>
                      <a:pt x="82" y="15"/>
                      <a:pt x="86" y="23"/>
                      <a:pt x="86" y="33"/>
                    </a:cubicBezTo>
                    <a:cubicBezTo>
                      <a:pt x="86" y="42"/>
                      <a:pt x="83" y="50"/>
                      <a:pt x="77" y="56"/>
                    </a:cubicBezTo>
                    <a:cubicBezTo>
                      <a:pt x="72" y="63"/>
                      <a:pt x="63" y="66"/>
                      <a:pt x="52" y="66"/>
                    </a:cubicBezTo>
                    <a:lnTo>
                      <a:pt x="16" y="66"/>
                    </a:lnTo>
                    <a:lnTo>
                      <a:pt x="16" y="114"/>
                    </a:lnTo>
                    <a:lnTo>
                      <a:pt x="0" y="114"/>
                    </a:lnTo>
                    <a:lnTo>
                      <a:pt x="0" y="0"/>
                    </a:lnTo>
                    <a:close/>
                    <a:moveTo>
                      <a:pt x="70" y="33"/>
                    </a:moveTo>
                    <a:lnTo>
                      <a:pt x="70" y="33"/>
                    </a:lnTo>
                    <a:cubicBezTo>
                      <a:pt x="70" y="25"/>
                      <a:pt x="67" y="19"/>
                      <a:pt x="61" y="16"/>
                    </a:cubicBezTo>
                    <a:cubicBezTo>
                      <a:pt x="57" y="14"/>
                      <a:pt x="52" y="14"/>
                      <a:pt x="47" y="14"/>
                    </a:cubicBezTo>
                    <a:lnTo>
                      <a:pt x="16" y="14"/>
                    </a:lnTo>
                    <a:lnTo>
                      <a:pt x="16" y="53"/>
                    </a:lnTo>
                    <a:lnTo>
                      <a:pt x="47" y="53"/>
                    </a:lnTo>
                    <a:cubicBezTo>
                      <a:pt x="53" y="53"/>
                      <a:pt x="59" y="52"/>
                      <a:pt x="63" y="49"/>
                    </a:cubicBezTo>
                    <a:cubicBezTo>
                      <a:pt x="68" y="46"/>
                      <a:pt x="70" y="41"/>
                      <a:pt x="70" y="33"/>
                    </a:cubicBezTo>
                    <a:lnTo>
                      <a:pt x="70" y="33"/>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29" name="Freeform 332"/>
              <p:cNvSpPr>
                <a:spLocks noEditPoints="1"/>
              </p:cNvSpPr>
              <p:nvPr/>
            </p:nvSpPr>
            <p:spPr bwMode="auto">
              <a:xfrm>
                <a:off x="1299" y="2849"/>
                <a:ext cx="621" cy="200"/>
              </a:xfrm>
              <a:custGeom>
                <a:avLst/>
                <a:gdLst>
                  <a:gd name="T0" fmla="*/ 0 w 1134"/>
                  <a:gd name="T1" fmla="*/ 0 h 378"/>
                  <a:gd name="T2" fmla="*/ 0 w 1134"/>
                  <a:gd name="T3" fmla="*/ 0 h 378"/>
                  <a:gd name="T4" fmla="*/ 1134 w 1134"/>
                  <a:gd name="T5" fmla="*/ 0 h 378"/>
                  <a:gd name="T6" fmla="*/ 1134 w 1134"/>
                  <a:gd name="T7" fmla="*/ 378 h 378"/>
                  <a:gd name="T8" fmla="*/ 0 w 1134"/>
                  <a:gd name="T9" fmla="*/ 378 h 378"/>
                  <a:gd name="T10" fmla="*/ 0 w 1134"/>
                  <a:gd name="T11" fmla="*/ 0 h 378"/>
                  <a:gd name="T12" fmla="*/ 0 w 1134"/>
                  <a:gd name="T13" fmla="*/ 0 h 378"/>
                  <a:gd name="T14" fmla="*/ 0 w 1134"/>
                  <a:gd name="T15" fmla="*/ 0 h 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4" h="378">
                    <a:moveTo>
                      <a:pt x="0" y="0"/>
                    </a:moveTo>
                    <a:lnTo>
                      <a:pt x="0" y="0"/>
                    </a:lnTo>
                    <a:lnTo>
                      <a:pt x="1134" y="0"/>
                    </a:lnTo>
                    <a:lnTo>
                      <a:pt x="1134" y="378"/>
                    </a:lnTo>
                    <a:lnTo>
                      <a:pt x="0" y="378"/>
                    </a:lnTo>
                    <a:lnTo>
                      <a:pt x="0" y="0"/>
                    </a:lnTo>
                    <a:close/>
                    <a:moveTo>
                      <a:pt x="0" y="0"/>
                    </a:moveTo>
                    <a:lnTo>
                      <a:pt x="0" y="0"/>
                    </a:lnTo>
                    <a:close/>
                  </a:path>
                </a:pathLst>
              </a:custGeom>
              <a:solidFill>
                <a:srgbClr val="00B05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30" name="Freeform 333"/>
              <p:cNvSpPr>
                <a:spLocks noEditPoints="1"/>
              </p:cNvSpPr>
              <p:nvPr/>
            </p:nvSpPr>
            <p:spPr bwMode="auto">
              <a:xfrm>
                <a:off x="1296" y="2849"/>
                <a:ext cx="629" cy="203"/>
              </a:xfrm>
              <a:custGeom>
                <a:avLst/>
                <a:gdLst>
                  <a:gd name="T0" fmla="*/ 0 w 1146"/>
                  <a:gd name="T1" fmla="*/ 8 h 381"/>
                  <a:gd name="T2" fmla="*/ 0 w 1146"/>
                  <a:gd name="T3" fmla="*/ 8 h 381"/>
                  <a:gd name="T4" fmla="*/ 1146 w 1146"/>
                  <a:gd name="T5" fmla="*/ 8 h 381"/>
                  <a:gd name="T6" fmla="*/ 1146 w 1146"/>
                  <a:gd name="T7" fmla="*/ 381 h 381"/>
                  <a:gd name="T8" fmla="*/ 0 w 1146"/>
                  <a:gd name="T9" fmla="*/ 381 h 381"/>
                  <a:gd name="T10" fmla="*/ 0 w 1146"/>
                  <a:gd name="T11" fmla="*/ 8 h 381"/>
                  <a:gd name="T12" fmla="*/ 0 w 1146"/>
                  <a:gd name="T13" fmla="*/ 0 h 381"/>
                  <a:gd name="T14" fmla="*/ 0 w 1146"/>
                  <a:gd name="T15" fmla="*/ 0 h 3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6" h="381">
                    <a:moveTo>
                      <a:pt x="0" y="8"/>
                    </a:moveTo>
                    <a:lnTo>
                      <a:pt x="0" y="8"/>
                    </a:lnTo>
                    <a:lnTo>
                      <a:pt x="1146" y="8"/>
                    </a:lnTo>
                    <a:lnTo>
                      <a:pt x="1146" y="381"/>
                    </a:lnTo>
                    <a:lnTo>
                      <a:pt x="0" y="381"/>
                    </a:lnTo>
                    <a:lnTo>
                      <a:pt x="0" y="8"/>
                    </a:lnTo>
                    <a:close/>
                    <a:moveTo>
                      <a:pt x="0" y="0"/>
                    </a:moveTo>
                    <a:lnTo>
                      <a:pt x="0" y="0"/>
                    </a:lnTo>
                    <a:close/>
                  </a:path>
                </a:pathLst>
              </a:custGeom>
              <a:noFill/>
              <a:ln w="11113" cap="rnd">
                <a:solidFill>
                  <a:srgbClr val="000000"/>
                </a:solidFill>
                <a:prstDash val="solid"/>
                <a:round/>
                <a:headEnd/>
                <a:tailEnd/>
              </a:ln>
              <a:extLst/>
            </p:spPr>
            <p:txBody>
              <a:bodyPr lIns="68580" tIns="34290" rIns="68580" bIns="34290"/>
              <a:lstStyle/>
              <a:p>
                <a:pPr>
                  <a:defRPr/>
                </a:pPr>
                <a:endParaRPr lang="en-US" sz="1350">
                  <a:solidFill>
                    <a:prstClr val="black"/>
                  </a:solidFill>
                  <a:latin typeface="Calibri" panose="020F0502020204030204"/>
                </a:endParaRPr>
              </a:p>
            </p:txBody>
          </p:sp>
          <p:sp>
            <p:nvSpPr>
              <p:cNvPr id="131" name="Freeform 334"/>
              <p:cNvSpPr>
                <a:spLocks/>
              </p:cNvSpPr>
              <p:nvPr/>
            </p:nvSpPr>
            <p:spPr bwMode="auto">
              <a:xfrm>
                <a:off x="1533" y="2917"/>
                <a:ext cx="51" cy="62"/>
              </a:xfrm>
              <a:custGeom>
                <a:avLst/>
                <a:gdLst>
                  <a:gd name="T0" fmla="*/ 93 w 93"/>
                  <a:gd name="T1" fmla="*/ 0 h 114"/>
                  <a:gd name="T2" fmla="*/ 93 w 93"/>
                  <a:gd name="T3" fmla="*/ 0 h 114"/>
                  <a:gd name="T4" fmla="*/ 93 w 93"/>
                  <a:gd name="T5" fmla="*/ 14 h 114"/>
                  <a:gd name="T6" fmla="*/ 54 w 93"/>
                  <a:gd name="T7" fmla="*/ 14 h 114"/>
                  <a:gd name="T8" fmla="*/ 54 w 93"/>
                  <a:gd name="T9" fmla="*/ 114 h 114"/>
                  <a:gd name="T10" fmla="*/ 39 w 93"/>
                  <a:gd name="T11" fmla="*/ 114 h 114"/>
                  <a:gd name="T12" fmla="*/ 39 w 93"/>
                  <a:gd name="T13" fmla="*/ 14 h 114"/>
                  <a:gd name="T14" fmla="*/ 0 w 93"/>
                  <a:gd name="T15" fmla="*/ 14 h 114"/>
                  <a:gd name="T16" fmla="*/ 0 w 93"/>
                  <a:gd name="T17" fmla="*/ 0 h 114"/>
                  <a:gd name="T18" fmla="*/ 93 w 93"/>
                  <a:gd name="T1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114">
                    <a:moveTo>
                      <a:pt x="93" y="0"/>
                    </a:moveTo>
                    <a:lnTo>
                      <a:pt x="93" y="0"/>
                    </a:lnTo>
                    <a:lnTo>
                      <a:pt x="93" y="14"/>
                    </a:lnTo>
                    <a:lnTo>
                      <a:pt x="54" y="14"/>
                    </a:lnTo>
                    <a:lnTo>
                      <a:pt x="54" y="114"/>
                    </a:lnTo>
                    <a:lnTo>
                      <a:pt x="39" y="114"/>
                    </a:lnTo>
                    <a:lnTo>
                      <a:pt x="39" y="14"/>
                    </a:lnTo>
                    <a:lnTo>
                      <a:pt x="0" y="14"/>
                    </a:lnTo>
                    <a:lnTo>
                      <a:pt x="0" y="0"/>
                    </a:lnTo>
                    <a:lnTo>
                      <a:pt x="93"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32" name="Freeform 335"/>
              <p:cNvSpPr>
                <a:spLocks noEditPoints="1"/>
              </p:cNvSpPr>
              <p:nvPr/>
            </p:nvSpPr>
            <p:spPr bwMode="auto">
              <a:xfrm>
                <a:off x="1578" y="2932"/>
                <a:ext cx="42" cy="47"/>
              </a:xfrm>
              <a:custGeom>
                <a:avLst/>
                <a:gdLst>
                  <a:gd name="T0" fmla="*/ 39 w 78"/>
                  <a:gd name="T1" fmla="*/ 76 h 88"/>
                  <a:gd name="T2" fmla="*/ 39 w 78"/>
                  <a:gd name="T3" fmla="*/ 76 h 88"/>
                  <a:gd name="T4" fmla="*/ 58 w 78"/>
                  <a:gd name="T5" fmla="*/ 66 h 88"/>
                  <a:gd name="T6" fmla="*/ 63 w 78"/>
                  <a:gd name="T7" fmla="*/ 42 h 88"/>
                  <a:gd name="T8" fmla="*/ 59 w 78"/>
                  <a:gd name="T9" fmla="*/ 24 h 88"/>
                  <a:gd name="T10" fmla="*/ 39 w 78"/>
                  <a:gd name="T11" fmla="*/ 12 h 88"/>
                  <a:gd name="T12" fmla="*/ 20 w 78"/>
                  <a:gd name="T13" fmla="*/ 22 h 88"/>
                  <a:gd name="T14" fmla="*/ 15 w 78"/>
                  <a:gd name="T15" fmla="*/ 45 h 88"/>
                  <a:gd name="T16" fmla="*/ 20 w 78"/>
                  <a:gd name="T17" fmla="*/ 68 h 88"/>
                  <a:gd name="T18" fmla="*/ 39 w 78"/>
                  <a:gd name="T19" fmla="*/ 76 h 88"/>
                  <a:gd name="T20" fmla="*/ 39 w 78"/>
                  <a:gd name="T21" fmla="*/ 76 h 88"/>
                  <a:gd name="T22" fmla="*/ 39 w 78"/>
                  <a:gd name="T23" fmla="*/ 0 h 88"/>
                  <a:gd name="T24" fmla="*/ 39 w 78"/>
                  <a:gd name="T25" fmla="*/ 0 h 88"/>
                  <a:gd name="T26" fmla="*/ 67 w 78"/>
                  <a:gd name="T27" fmla="*/ 11 h 88"/>
                  <a:gd name="T28" fmla="*/ 78 w 78"/>
                  <a:gd name="T29" fmla="*/ 42 h 88"/>
                  <a:gd name="T30" fmla="*/ 68 w 78"/>
                  <a:gd name="T31" fmla="*/ 75 h 88"/>
                  <a:gd name="T32" fmla="*/ 38 w 78"/>
                  <a:gd name="T33" fmla="*/ 88 h 88"/>
                  <a:gd name="T34" fmla="*/ 10 w 78"/>
                  <a:gd name="T35" fmla="*/ 77 h 88"/>
                  <a:gd name="T36" fmla="*/ 0 w 78"/>
                  <a:gd name="T37" fmla="*/ 46 h 88"/>
                  <a:gd name="T38" fmla="*/ 11 w 78"/>
                  <a:gd name="T39" fmla="*/ 12 h 88"/>
                  <a:gd name="T40" fmla="*/ 39 w 78"/>
                  <a:gd name="T41" fmla="*/ 0 h 88"/>
                  <a:gd name="T42" fmla="*/ 39 w 78"/>
                  <a:gd name="T43" fmla="*/ 0 h 88"/>
                  <a:gd name="T44" fmla="*/ 39 w 78"/>
                  <a:gd name="T45" fmla="*/ 0 h 88"/>
                  <a:gd name="T46" fmla="*/ 39 w 78"/>
                  <a:gd name="T47" fmla="*/ 0 h 88"/>
                  <a:gd name="T48" fmla="*/ 39 w 78"/>
                  <a:gd name="T4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 h="88">
                    <a:moveTo>
                      <a:pt x="39" y="76"/>
                    </a:moveTo>
                    <a:lnTo>
                      <a:pt x="39" y="76"/>
                    </a:lnTo>
                    <a:cubicBezTo>
                      <a:pt x="48" y="76"/>
                      <a:pt x="54" y="73"/>
                      <a:pt x="58" y="66"/>
                    </a:cubicBezTo>
                    <a:cubicBezTo>
                      <a:pt x="61" y="59"/>
                      <a:pt x="63" y="51"/>
                      <a:pt x="63" y="42"/>
                    </a:cubicBezTo>
                    <a:cubicBezTo>
                      <a:pt x="63" y="35"/>
                      <a:pt x="62" y="28"/>
                      <a:pt x="59" y="24"/>
                    </a:cubicBezTo>
                    <a:cubicBezTo>
                      <a:pt x="55" y="16"/>
                      <a:pt x="49" y="12"/>
                      <a:pt x="39" y="12"/>
                    </a:cubicBezTo>
                    <a:cubicBezTo>
                      <a:pt x="30" y="12"/>
                      <a:pt x="24" y="15"/>
                      <a:pt x="20" y="22"/>
                    </a:cubicBezTo>
                    <a:cubicBezTo>
                      <a:pt x="16" y="28"/>
                      <a:pt x="15" y="36"/>
                      <a:pt x="15" y="45"/>
                    </a:cubicBezTo>
                    <a:cubicBezTo>
                      <a:pt x="15" y="54"/>
                      <a:pt x="16" y="62"/>
                      <a:pt x="20" y="68"/>
                    </a:cubicBezTo>
                    <a:cubicBezTo>
                      <a:pt x="24" y="73"/>
                      <a:pt x="30" y="76"/>
                      <a:pt x="39" y="76"/>
                    </a:cubicBezTo>
                    <a:lnTo>
                      <a:pt x="39" y="76"/>
                    </a:lnTo>
                    <a:close/>
                    <a:moveTo>
                      <a:pt x="39" y="0"/>
                    </a:moveTo>
                    <a:lnTo>
                      <a:pt x="39" y="0"/>
                    </a:lnTo>
                    <a:cubicBezTo>
                      <a:pt x="50" y="0"/>
                      <a:pt x="59" y="3"/>
                      <a:pt x="67" y="11"/>
                    </a:cubicBezTo>
                    <a:cubicBezTo>
                      <a:pt x="74" y="18"/>
                      <a:pt x="78" y="28"/>
                      <a:pt x="78" y="42"/>
                    </a:cubicBezTo>
                    <a:cubicBezTo>
                      <a:pt x="78" y="56"/>
                      <a:pt x="74" y="67"/>
                      <a:pt x="68" y="75"/>
                    </a:cubicBezTo>
                    <a:cubicBezTo>
                      <a:pt x="61" y="84"/>
                      <a:pt x="51" y="88"/>
                      <a:pt x="38" y="88"/>
                    </a:cubicBezTo>
                    <a:cubicBezTo>
                      <a:pt x="26" y="88"/>
                      <a:pt x="17" y="85"/>
                      <a:pt x="10" y="77"/>
                    </a:cubicBezTo>
                    <a:cubicBezTo>
                      <a:pt x="4" y="69"/>
                      <a:pt x="0" y="59"/>
                      <a:pt x="0" y="46"/>
                    </a:cubicBezTo>
                    <a:cubicBezTo>
                      <a:pt x="0" y="32"/>
                      <a:pt x="4" y="21"/>
                      <a:pt x="11" y="12"/>
                    </a:cubicBezTo>
                    <a:cubicBezTo>
                      <a:pt x="18" y="4"/>
                      <a:pt x="27" y="0"/>
                      <a:pt x="39" y="0"/>
                    </a:cubicBezTo>
                    <a:lnTo>
                      <a:pt x="39" y="0"/>
                    </a:lnTo>
                    <a:close/>
                    <a:moveTo>
                      <a:pt x="39" y="0"/>
                    </a:moveTo>
                    <a:lnTo>
                      <a:pt x="39" y="0"/>
                    </a:lnTo>
                    <a:lnTo>
                      <a:pt x="39"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sp>
            <p:nvSpPr>
              <p:cNvPr id="133" name="Freeform 336"/>
              <p:cNvSpPr>
                <a:spLocks noEditPoints="1"/>
              </p:cNvSpPr>
              <p:nvPr/>
            </p:nvSpPr>
            <p:spPr bwMode="auto">
              <a:xfrm>
                <a:off x="1631" y="2917"/>
                <a:ext cx="51" cy="62"/>
              </a:xfrm>
              <a:custGeom>
                <a:avLst/>
                <a:gdLst>
                  <a:gd name="T0" fmla="*/ 43 w 95"/>
                  <a:gd name="T1" fmla="*/ 101 h 114"/>
                  <a:gd name="T2" fmla="*/ 43 w 95"/>
                  <a:gd name="T3" fmla="*/ 101 h 114"/>
                  <a:gd name="T4" fmla="*/ 56 w 95"/>
                  <a:gd name="T5" fmla="*/ 100 h 114"/>
                  <a:gd name="T6" fmla="*/ 71 w 95"/>
                  <a:gd name="T7" fmla="*/ 88 h 114"/>
                  <a:gd name="T8" fmla="*/ 78 w 95"/>
                  <a:gd name="T9" fmla="*/ 70 h 114"/>
                  <a:gd name="T10" fmla="*/ 79 w 95"/>
                  <a:gd name="T11" fmla="*/ 58 h 114"/>
                  <a:gd name="T12" fmla="*/ 70 w 95"/>
                  <a:gd name="T13" fmla="*/ 25 h 114"/>
                  <a:gd name="T14" fmla="*/ 43 w 95"/>
                  <a:gd name="T15" fmla="*/ 14 h 114"/>
                  <a:gd name="T16" fmla="*/ 16 w 95"/>
                  <a:gd name="T17" fmla="*/ 14 h 114"/>
                  <a:gd name="T18" fmla="*/ 16 w 95"/>
                  <a:gd name="T19" fmla="*/ 101 h 114"/>
                  <a:gd name="T20" fmla="*/ 43 w 95"/>
                  <a:gd name="T21" fmla="*/ 101 h 114"/>
                  <a:gd name="T22" fmla="*/ 0 w 95"/>
                  <a:gd name="T23" fmla="*/ 0 h 114"/>
                  <a:gd name="T24" fmla="*/ 0 w 95"/>
                  <a:gd name="T25" fmla="*/ 0 h 114"/>
                  <a:gd name="T26" fmla="*/ 47 w 95"/>
                  <a:gd name="T27" fmla="*/ 0 h 114"/>
                  <a:gd name="T28" fmla="*/ 83 w 95"/>
                  <a:gd name="T29" fmla="*/ 17 h 114"/>
                  <a:gd name="T30" fmla="*/ 95 w 95"/>
                  <a:gd name="T31" fmla="*/ 56 h 114"/>
                  <a:gd name="T32" fmla="*/ 88 w 95"/>
                  <a:gd name="T33" fmla="*/ 88 h 114"/>
                  <a:gd name="T34" fmla="*/ 46 w 95"/>
                  <a:gd name="T35" fmla="*/ 114 h 114"/>
                  <a:gd name="T36" fmla="*/ 0 w 95"/>
                  <a:gd name="T37" fmla="*/ 114 h 114"/>
                  <a:gd name="T38" fmla="*/ 0 w 95"/>
                  <a:gd name="T39"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43" y="101"/>
                    </a:moveTo>
                    <a:lnTo>
                      <a:pt x="43" y="101"/>
                    </a:lnTo>
                    <a:cubicBezTo>
                      <a:pt x="49" y="101"/>
                      <a:pt x="53" y="101"/>
                      <a:pt x="56" y="100"/>
                    </a:cubicBezTo>
                    <a:cubicBezTo>
                      <a:pt x="62" y="98"/>
                      <a:pt x="67" y="94"/>
                      <a:pt x="71" y="88"/>
                    </a:cubicBezTo>
                    <a:cubicBezTo>
                      <a:pt x="74" y="83"/>
                      <a:pt x="76" y="77"/>
                      <a:pt x="78" y="70"/>
                    </a:cubicBezTo>
                    <a:cubicBezTo>
                      <a:pt x="78" y="66"/>
                      <a:pt x="79" y="62"/>
                      <a:pt x="79" y="58"/>
                    </a:cubicBezTo>
                    <a:cubicBezTo>
                      <a:pt x="79" y="44"/>
                      <a:pt x="76" y="33"/>
                      <a:pt x="70" y="25"/>
                    </a:cubicBezTo>
                    <a:cubicBezTo>
                      <a:pt x="65" y="18"/>
                      <a:pt x="56" y="14"/>
                      <a:pt x="43" y="14"/>
                    </a:cubicBezTo>
                    <a:lnTo>
                      <a:pt x="16" y="14"/>
                    </a:lnTo>
                    <a:lnTo>
                      <a:pt x="16" y="101"/>
                    </a:lnTo>
                    <a:lnTo>
                      <a:pt x="43" y="101"/>
                    </a:lnTo>
                    <a:close/>
                    <a:moveTo>
                      <a:pt x="0" y="0"/>
                    </a:moveTo>
                    <a:lnTo>
                      <a:pt x="0" y="0"/>
                    </a:lnTo>
                    <a:lnTo>
                      <a:pt x="47" y="0"/>
                    </a:lnTo>
                    <a:cubicBezTo>
                      <a:pt x="62" y="0"/>
                      <a:pt x="74" y="6"/>
                      <a:pt x="83" y="17"/>
                    </a:cubicBezTo>
                    <a:cubicBezTo>
                      <a:pt x="91" y="27"/>
                      <a:pt x="95" y="40"/>
                      <a:pt x="95" y="56"/>
                    </a:cubicBezTo>
                    <a:cubicBezTo>
                      <a:pt x="95" y="68"/>
                      <a:pt x="92" y="79"/>
                      <a:pt x="88" y="88"/>
                    </a:cubicBezTo>
                    <a:cubicBezTo>
                      <a:pt x="80" y="106"/>
                      <a:pt x="66" y="114"/>
                      <a:pt x="46" y="114"/>
                    </a:cubicBezTo>
                    <a:lnTo>
                      <a:pt x="0" y="114"/>
                    </a:lnTo>
                    <a:lnTo>
                      <a:pt x="0" y="0"/>
                    </a:lnTo>
                    <a:close/>
                  </a:path>
                </a:pathLst>
              </a:custGeom>
              <a:solidFill>
                <a:srgbClr val="000000"/>
              </a:solidFill>
              <a:ln w="0">
                <a:solidFill>
                  <a:srgbClr val="000000"/>
                </a:solidFill>
                <a:prstDash val="solid"/>
                <a:round/>
                <a:headEnd/>
                <a:tailEnd/>
              </a:ln>
            </p:spPr>
            <p:txBody>
              <a:bodyPr lIns="68580" tIns="34290" rIns="68580" bIns="34290"/>
              <a:lstStyle/>
              <a:p>
                <a:pPr>
                  <a:defRPr/>
                </a:pPr>
                <a:endParaRPr lang="en-US" sz="1350">
                  <a:solidFill>
                    <a:prstClr val="black"/>
                  </a:solidFill>
                  <a:latin typeface="Calibri" panose="020F0502020204030204"/>
                </a:endParaRPr>
              </a:p>
            </p:txBody>
          </p:sp>
        </p:grpSp>
        <p:sp>
          <p:nvSpPr>
            <p:cNvPr id="9" name="Freeform 309"/>
            <p:cNvSpPr>
              <a:spLocks noEditPoints="1"/>
            </p:cNvSpPr>
            <p:nvPr/>
          </p:nvSpPr>
          <p:spPr bwMode="auto">
            <a:xfrm>
              <a:off x="4915166" y="3243651"/>
              <a:ext cx="620447" cy="239712"/>
            </a:xfrm>
            <a:custGeom>
              <a:avLst/>
              <a:gdLst>
                <a:gd name="T0" fmla="*/ 0 w 1134"/>
                <a:gd name="T1" fmla="*/ 1614400 h 377"/>
                <a:gd name="T2" fmla="*/ 0 w 1134"/>
                <a:gd name="T3" fmla="*/ 1614400 h 377"/>
                <a:gd name="T4" fmla="*/ 482340476 w 1134"/>
                <a:gd name="T5" fmla="*/ 1614400 h 377"/>
                <a:gd name="T6" fmla="*/ 482340476 w 1134"/>
                <a:gd name="T7" fmla="*/ 152166889 h 377"/>
                <a:gd name="T8" fmla="*/ 0 w 1134"/>
                <a:gd name="T9" fmla="*/ 152166889 h 377"/>
                <a:gd name="T10" fmla="*/ 0 w 1134"/>
                <a:gd name="T11" fmla="*/ 1614400 h 377"/>
                <a:gd name="T12" fmla="*/ 0 w 1134"/>
                <a:gd name="T13" fmla="*/ 0 h 377"/>
                <a:gd name="T14" fmla="*/ 0 w 1134"/>
                <a:gd name="T15" fmla="*/ 0 h 377"/>
                <a:gd name="T16" fmla="*/ 0 60000 65536"/>
                <a:gd name="T17" fmla="*/ 0 60000 65536"/>
                <a:gd name="T18" fmla="*/ 0 60000 65536"/>
                <a:gd name="T19" fmla="*/ 0 60000 65536"/>
                <a:gd name="T20" fmla="*/ 0 60000 65536"/>
                <a:gd name="T21" fmla="*/ 0 60000 65536"/>
                <a:gd name="T22" fmla="*/ 0 60000 65536"/>
                <a:gd name="T23" fmla="*/ 0 60000 65536"/>
                <a:gd name="T24" fmla="*/ 0 w 1134"/>
                <a:gd name="T25" fmla="*/ 0 h 377"/>
                <a:gd name="T26" fmla="*/ 1134 w 1134"/>
                <a:gd name="T27" fmla="*/ 377 h 3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4" h="377">
                  <a:moveTo>
                    <a:pt x="0" y="4"/>
                  </a:moveTo>
                  <a:lnTo>
                    <a:pt x="0" y="4"/>
                  </a:lnTo>
                  <a:lnTo>
                    <a:pt x="1134" y="4"/>
                  </a:lnTo>
                  <a:lnTo>
                    <a:pt x="1134" y="377"/>
                  </a:lnTo>
                  <a:lnTo>
                    <a:pt x="0" y="377"/>
                  </a:lnTo>
                  <a:lnTo>
                    <a:pt x="0" y="4"/>
                  </a:lnTo>
                  <a:close/>
                  <a:moveTo>
                    <a:pt x="0" y="0"/>
                  </a:moveTo>
                  <a:lnTo>
                    <a:pt x="0" y="0"/>
                  </a:lnTo>
                  <a:close/>
                </a:path>
              </a:pathLst>
            </a:custGeom>
            <a:solidFill>
              <a:srgbClr val="00B050"/>
            </a:solidFill>
            <a:ln w="11113" cap="rnd">
              <a:solidFill>
                <a:srgbClr val="000000"/>
              </a:solidFill>
              <a:round/>
              <a:headEnd/>
              <a:tailEnd/>
            </a:ln>
          </p:spPr>
          <p:txBody>
            <a:bodyPr lIns="68580" tIns="34290" rIns="68580" bIns="34290"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r>
                <a:rPr lang="en-US" altLang="en-US" sz="900" b="1">
                  <a:solidFill>
                    <a:srgbClr val="000000"/>
                  </a:solidFill>
                </a:rPr>
                <a:t>MACSec</a:t>
              </a:r>
            </a:p>
          </p:txBody>
        </p:sp>
        <p:sp>
          <p:nvSpPr>
            <p:cNvPr id="10" name="Freeform 72"/>
            <p:cNvSpPr>
              <a:spLocks noEditPoints="1"/>
            </p:cNvSpPr>
            <p:nvPr/>
          </p:nvSpPr>
          <p:spPr bwMode="auto">
            <a:xfrm>
              <a:off x="3932238" y="4702175"/>
              <a:ext cx="2538413" cy="239713"/>
            </a:xfrm>
            <a:custGeom>
              <a:avLst/>
              <a:gdLst>
                <a:gd name="T0" fmla="*/ 0 w 1134"/>
                <a:gd name="T1" fmla="*/ 0 h 378"/>
                <a:gd name="T2" fmla="*/ 0 w 1134"/>
                <a:gd name="T3" fmla="*/ 0 h 378"/>
                <a:gd name="T4" fmla="*/ 2147483646 w 1134"/>
                <a:gd name="T5" fmla="*/ 0 h 378"/>
                <a:gd name="T6" fmla="*/ 2147483646 w 1134"/>
                <a:gd name="T7" fmla="*/ 152519616 h 378"/>
                <a:gd name="T8" fmla="*/ 0 w 1134"/>
                <a:gd name="T9" fmla="*/ 152519616 h 378"/>
                <a:gd name="T10" fmla="*/ 0 w 1134"/>
                <a:gd name="T11" fmla="*/ 0 h 378"/>
                <a:gd name="T12" fmla="*/ 0 w 1134"/>
                <a:gd name="T13" fmla="*/ 0 h 378"/>
                <a:gd name="T14" fmla="*/ 0 w 1134"/>
                <a:gd name="T15" fmla="*/ 0 h 378"/>
                <a:gd name="T16" fmla="*/ 0 60000 65536"/>
                <a:gd name="T17" fmla="*/ 0 60000 65536"/>
                <a:gd name="T18" fmla="*/ 0 60000 65536"/>
                <a:gd name="T19" fmla="*/ 0 60000 65536"/>
                <a:gd name="T20" fmla="*/ 0 60000 65536"/>
                <a:gd name="T21" fmla="*/ 0 60000 65536"/>
                <a:gd name="T22" fmla="*/ 0 60000 65536"/>
                <a:gd name="T23" fmla="*/ 0 60000 65536"/>
                <a:gd name="T24" fmla="*/ 0 w 1134"/>
                <a:gd name="T25" fmla="*/ 0 h 378"/>
                <a:gd name="T26" fmla="*/ 1134 w 1134"/>
                <a:gd name="T27" fmla="*/ 378 h 3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4" h="378">
                  <a:moveTo>
                    <a:pt x="0" y="0"/>
                  </a:moveTo>
                  <a:lnTo>
                    <a:pt x="0" y="0"/>
                  </a:lnTo>
                  <a:lnTo>
                    <a:pt x="1134" y="0"/>
                  </a:lnTo>
                  <a:lnTo>
                    <a:pt x="1134" y="378"/>
                  </a:lnTo>
                  <a:lnTo>
                    <a:pt x="0" y="378"/>
                  </a:lnTo>
                  <a:lnTo>
                    <a:pt x="0" y="0"/>
                  </a:lnTo>
                  <a:close/>
                  <a:moveTo>
                    <a:pt x="0" y="0"/>
                  </a:moveTo>
                  <a:lnTo>
                    <a:pt x="0" y="0"/>
                  </a:lnTo>
                  <a:close/>
                </a:path>
              </a:pathLst>
            </a:custGeom>
            <a:solidFill>
              <a:srgbClr val="3366FF"/>
            </a:solidFill>
            <a:ln w="0">
              <a:solidFill>
                <a:srgbClr val="000000"/>
              </a:solidFill>
              <a:round/>
              <a:headEnd/>
              <a:tailEnd/>
            </a:ln>
          </p:spPr>
          <p:txBody>
            <a:bodyPr lIns="68580" tIns="34290" rIns="68580" bIns="34290"/>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r>
                <a:rPr lang="en-US" altLang="en-US" sz="900" dirty="0"/>
                <a:t>OpenRPD Module, under Apache</a:t>
              </a:r>
            </a:p>
          </p:txBody>
        </p:sp>
        <p:sp>
          <p:nvSpPr>
            <p:cNvPr id="11" name="Freeform 72"/>
            <p:cNvSpPr>
              <a:spLocks noEditPoints="1"/>
            </p:cNvSpPr>
            <p:nvPr/>
          </p:nvSpPr>
          <p:spPr bwMode="auto">
            <a:xfrm>
              <a:off x="1393826" y="1568450"/>
              <a:ext cx="647700" cy="215900"/>
            </a:xfrm>
            <a:custGeom>
              <a:avLst/>
              <a:gdLst>
                <a:gd name="T0" fmla="*/ 0 w 1134"/>
                <a:gd name="T1" fmla="*/ 0 h 378"/>
                <a:gd name="T2" fmla="*/ 0 w 1134"/>
                <a:gd name="T3" fmla="*/ 0 h 378"/>
                <a:gd name="T4" fmla="*/ 370155410 w 1134"/>
                <a:gd name="T5" fmla="*/ 0 h 378"/>
                <a:gd name="T6" fmla="*/ 370155410 w 1134"/>
                <a:gd name="T7" fmla="*/ 123385137 h 378"/>
                <a:gd name="T8" fmla="*/ 0 w 1134"/>
                <a:gd name="T9" fmla="*/ 123385137 h 378"/>
                <a:gd name="T10" fmla="*/ 0 w 1134"/>
                <a:gd name="T11" fmla="*/ 0 h 378"/>
                <a:gd name="T12" fmla="*/ 0 w 1134"/>
                <a:gd name="T13" fmla="*/ 0 h 378"/>
                <a:gd name="T14" fmla="*/ 0 w 1134"/>
                <a:gd name="T15" fmla="*/ 0 h 378"/>
                <a:gd name="T16" fmla="*/ 0 60000 65536"/>
                <a:gd name="T17" fmla="*/ 0 60000 65536"/>
                <a:gd name="T18" fmla="*/ 0 60000 65536"/>
                <a:gd name="T19" fmla="*/ 0 60000 65536"/>
                <a:gd name="T20" fmla="*/ 0 60000 65536"/>
                <a:gd name="T21" fmla="*/ 0 60000 65536"/>
                <a:gd name="T22" fmla="*/ 0 60000 65536"/>
                <a:gd name="T23" fmla="*/ 0 60000 65536"/>
                <a:gd name="T24" fmla="*/ 0 w 1134"/>
                <a:gd name="T25" fmla="*/ 0 h 378"/>
                <a:gd name="T26" fmla="*/ 1134 w 1134"/>
                <a:gd name="T27" fmla="*/ 378 h 3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4" h="378">
                  <a:moveTo>
                    <a:pt x="0" y="0"/>
                  </a:moveTo>
                  <a:lnTo>
                    <a:pt x="0" y="0"/>
                  </a:lnTo>
                  <a:lnTo>
                    <a:pt x="1134" y="0"/>
                  </a:lnTo>
                  <a:lnTo>
                    <a:pt x="1134" y="378"/>
                  </a:lnTo>
                  <a:lnTo>
                    <a:pt x="0" y="378"/>
                  </a:lnTo>
                  <a:lnTo>
                    <a:pt x="0" y="0"/>
                  </a:lnTo>
                  <a:close/>
                  <a:moveTo>
                    <a:pt x="0" y="0"/>
                  </a:moveTo>
                  <a:lnTo>
                    <a:pt x="0" y="0"/>
                  </a:lnTo>
                  <a:close/>
                </a:path>
              </a:pathLst>
            </a:custGeom>
            <a:solidFill>
              <a:srgbClr val="3366FF"/>
            </a:solidFill>
            <a:ln w="0">
              <a:solidFill>
                <a:srgbClr val="000000"/>
              </a:solidFill>
              <a:round/>
              <a:headEnd/>
              <a:tailEnd/>
            </a:ln>
          </p:spPr>
          <p:txBody>
            <a:bodyPr lIns="68580" tIns="34290" rIns="68580" bIns="34290"/>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r>
                <a:rPr lang="en-US" altLang="en-US" sz="1100" b="1"/>
                <a:t>CLI</a:t>
              </a:r>
            </a:p>
          </p:txBody>
        </p:sp>
        <p:sp>
          <p:nvSpPr>
            <p:cNvPr id="12" name="Freeform 72"/>
            <p:cNvSpPr>
              <a:spLocks noEditPoints="1"/>
            </p:cNvSpPr>
            <p:nvPr/>
          </p:nvSpPr>
          <p:spPr bwMode="auto">
            <a:xfrm>
              <a:off x="2257426" y="1568450"/>
              <a:ext cx="647700" cy="215900"/>
            </a:xfrm>
            <a:custGeom>
              <a:avLst/>
              <a:gdLst>
                <a:gd name="T0" fmla="*/ 0 w 1134"/>
                <a:gd name="T1" fmla="*/ 0 h 378"/>
                <a:gd name="T2" fmla="*/ 0 w 1134"/>
                <a:gd name="T3" fmla="*/ 0 h 378"/>
                <a:gd name="T4" fmla="*/ 370155410 w 1134"/>
                <a:gd name="T5" fmla="*/ 0 h 378"/>
                <a:gd name="T6" fmla="*/ 370155410 w 1134"/>
                <a:gd name="T7" fmla="*/ 123385137 h 378"/>
                <a:gd name="T8" fmla="*/ 0 w 1134"/>
                <a:gd name="T9" fmla="*/ 123385137 h 378"/>
                <a:gd name="T10" fmla="*/ 0 w 1134"/>
                <a:gd name="T11" fmla="*/ 0 h 378"/>
                <a:gd name="T12" fmla="*/ 0 w 1134"/>
                <a:gd name="T13" fmla="*/ 0 h 378"/>
                <a:gd name="T14" fmla="*/ 0 w 1134"/>
                <a:gd name="T15" fmla="*/ 0 h 378"/>
                <a:gd name="T16" fmla="*/ 0 60000 65536"/>
                <a:gd name="T17" fmla="*/ 0 60000 65536"/>
                <a:gd name="T18" fmla="*/ 0 60000 65536"/>
                <a:gd name="T19" fmla="*/ 0 60000 65536"/>
                <a:gd name="T20" fmla="*/ 0 60000 65536"/>
                <a:gd name="T21" fmla="*/ 0 60000 65536"/>
                <a:gd name="T22" fmla="*/ 0 60000 65536"/>
                <a:gd name="T23" fmla="*/ 0 60000 65536"/>
                <a:gd name="T24" fmla="*/ 0 w 1134"/>
                <a:gd name="T25" fmla="*/ 0 h 378"/>
                <a:gd name="T26" fmla="*/ 1134 w 1134"/>
                <a:gd name="T27" fmla="*/ 378 h 3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4" h="378">
                  <a:moveTo>
                    <a:pt x="0" y="0"/>
                  </a:moveTo>
                  <a:lnTo>
                    <a:pt x="0" y="0"/>
                  </a:lnTo>
                  <a:lnTo>
                    <a:pt x="1134" y="0"/>
                  </a:lnTo>
                  <a:lnTo>
                    <a:pt x="1134" y="378"/>
                  </a:lnTo>
                  <a:lnTo>
                    <a:pt x="0" y="378"/>
                  </a:lnTo>
                  <a:lnTo>
                    <a:pt x="0" y="0"/>
                  </a:lnTo>
                  <a:close/>
                  <a:moveTo>
                    <a:pt x="0" y="0"/>
                  </a:moveTo>
                  <a:lnTo>
                    <a:pt x="0" y="0"/>
                  </a:lnTo>
                  <a:close/>
                </a:path>
              </a:pathLst>
            </a:custGeom>
            <a:solidFill>
              <a:srgbClr val="0070C0"/>
            </a:solidFill>
            <a:ln w="0">
              <a:solidFill>
                <a:srgbClr val="000000"/>
              </a:solidFill>
              <a:round/>
              <a:headEnd/>
              <a:tailEnd/>
            </a:ln>
          </p:spPr>
          <p:txBody>
            <a:bodyPr lIns="68580" tIns="34290" rIns="68580" bIns="34290"/>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r>
                <a:rPr lang="en-US" altLang="en-US" sz="1100" b="1"/>
                <a:t>GCP</a:t>
              </a:r>
            </a:p>
          </p:txBody>
        </p:sp>
        <p:sp>
          <p:nvSpPr>
            <p:cNvPr id="13" name="Freeform 72"/>
            <p:cNvSpPr>
              <a:spLocks noEditPoints="1"/>
            </p:cNvSpPr>
            <p:nvPr/>
          </p:nvSpPr>
          <p:spPr bwMode="auto">
            <a:xfrm rot="5400000">
              <a:off x="4929982" y="2351881"/>
              <a:ext cx="1836738" cy="269875"/>
            </a:xfrm>
            <a:custGeom>
              <a:avLst/>
              <a:gdLst>
                <a:gd name="T0" fmla="*/ 0 w 1134"/>
                <a:gd name="T1" fmla="*/ 0 h 378"/>
                <a:gd name="T2" fmla="*/ 0 w 1134"/>
                <a:gd name="T3" fmla="*/ 0 h 378"/>
                <a:gd name="T4" fmla="*/ 2147483646 w 1134"/>
                <a:gd name="T5" fmla="*/ 0 h 378"/>
                <a:gd name="T6" fmla="*/ 2147483646 w 1134"/>
                <a:gd name="T7" fmla="*/ 192789276 h 378"/>
                <a:gd name="T8" fmla="*/ 0 w 1134"/>
                <a:gd name="T9" fmla="*/ 192789276 h 378"/>
                <a:gd name="T10" fmla="*/ 0 w 1134"/>
                <a:gd name="T11" fmla="*/ 0 h 378"/>
                <a:gd name="T12" fmla="*/ 0 w 1134"/>
                <a:gd name="T13" fmla="*/ 0 h 378"/>
                <a:gd name="T14" fmla="*/ 0 w 1134"/>
                <a:gd name="T15" fmla="*/ 0 h 378"/>
                <a:gd name="T16" fmla="*/ 0 60000 65536"/>
                <a:gd name="T17" fmla="*/ 0 60000 65536"/>
                <a:gd name="T18" fmla="*/ 0 60000 65536"/>
                <a:gd name="T19" fmla="*/ 0 60000 65536"/>
                <a:gd name="T20" fmla="*/ 0 60000 65536"/>
                <a:gd name="T21" fmla="*/ 0 60000 65536"/>
                <a:gd name="T22" fmla="*/ 0 60000 65536"/>
                <a:gd name="T23" fmla="*/ 0 60000 65536"/>
                <a:gd name="T24" fmla="*/ 0 w 1134"/>
                <a:gd name="T25" fmla="*/ 0 h 378"/>
                <a:gd name="T26" fmla="*/ 1134 w 1134"/>
                <a:gd name="T27" fmla="*/ 378 h 3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4" h="378">
                  <a:moveTo>
                    <a:pt x="0" y="0"/>
                  </a:moveTo>
                  <a:lnTo>
                    <a:pt x="0" y="0"/>
                  </a:lnTo>
                  <a:lnTo>
                    <a:pt x="1134" y="0"/>
                  </a:lnTo>
                  <a:lnTo>
                    <a:pt x="1134" y="378"/>
                  </a:lnTo>
                  <a:lnTo>
                    <a:pt x="0" y="378"/>
                  </a:lnTo>
                  <a:lnTo>
                    <a:pt x="0" y="0"/>
                  </a:lnTo>
                  <a:close/>
                  <a:moveTo>
                    <a:pt x="0" y="0"/>
                  </a:moveTo>
                  <a:lnTo>
                    <a:pt x="0" y="0"/>
                  </a:lnTo>
                  <a:close/>
                </a:path>
              </a:pathLst>
            </a:custGeom>
            <a:solidFill>
              <a:srgbClr val="3366FF"/>
            </a:solidFill>
            <a:ln w="0">
              <a:solidFill>
                <a:srgbClr val="000000"/>
              </a:solidFill>
              <a:round/>
              <a:headEnd/>
              <a:tailEnd/>
            </a:ln>
          </p:spPr>
          <p:txBody>
            <a:bodyPr lIns="68580" tIns="34290" rIns="68580" bIns="34290"/>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pPr algn="ctr"/>
              <a:r>
                <a:rPr lang="en-US" altLang="en-US" sz="900"/>
                <a:t>HAL</a:t>
              </a:r>
            </a:p>
          </p:txBody>
        </p:sp>
        <p:sp>
          <p:nvSpPr>
            <p:cNvPr id="14" name="Freeform 27"/>
            <p:cNvSpPr>
              <a:spLocks noEditPoints="1"/>
            </p:cNvSpPr>
            <p:nvPr/>
          </p:nvSpPr>
          <p:spPr bwMode="auto">
            <a:xfrm>
              <a:off x="1231901" y="5080000"/>
              <a:ext cx="2538412" cy="215900"/>
            </a:xfrm>
            <a:custGeom>
              <a:avLst/>
              <a:gdLst>
                <a:gd name="T0" fmla="*/ 0 w 9066"/>
                <a:gd name="T1" fmla="*/ 250716 h 1141"/>
                <a:gd name="T2" fmla="*/ 0 w 9066"/>
                <a:gd name="T3" fmla="*/ 250716 h 1141"/>
                <a:gd name="T4" fmla="*/ 710699921 w 9066"/>
                <a:gd name="T5" fmla="*/ 250716 h 1141"/>
                <a:gd name="T6" fmla="*/ 710699921 w 9066"/>
                <a:gd name="T7" fmla="*/ 40876057 h 1141"/>
                <a:gd name="T8" fmla="*/ 0 w 9066"/>
                <a:gd name="T9" fmla="*/ 40876057 h 1141"/>
                <a:gd name="T10" fmla="*/ 0 w 9066"/>
                <a:gd name="T11" fmla="*/ 250716 h 1141"/>
                <a:gd name="T12" fmla="*/ 0 w 9066"/>
                <a:gd name="T13" fmla="*/ 0 h 1141"/>
                <a:gd name="T14" fmla="*/ 0 w 9066"/>
                <a:gd name="T15" fmla="*/ 0 h 1141"/>
                <a:gd name="T16" fmla="*/ 0 60000 65536"/>
                <a:gd name="T17" fmla="*/ 0 60000 65536"/>
                <a:gd name="T18" fmla="*/ 0 60000 65536"/>
                <a:gd name="T19" fmla="*/ 0 60000 65536"/>
                <a:gd name="T20" fmla="*/ 0 60000 65536"/>
                <a:gd name="T21" fmla="*/ 0 60000 65536"/>
                <a:gd name="T22" fmla="*/ 0 60000 65536"/>
                <a:gd name="T23" fmla="*/ 0 60000 65536"/>
                <a:gd name="T24" fmla="*/ 0 w 9066"/>
                <a:gd name="T25" fmla="*/ 0 h 1141"/>
                <a:gd name="T26" fmla="*/ 9066 w 9066"/>
                <a:gd name="T27" fmla="*/ 1141 h 1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66" h="1141">
                  <a:moveTo>
                    <a:pt x="0" y="7"/>
                  </a:moveTo>
                  <a:lnTo>
                    <a:pt x="0" y="7"/>
                  </a:lnTo>
                  <a:lnTo>
                    <a:pt x="9066" y="7"/>
                  </a:lnTo>
                  <a:lnTo>
                    <a:pt x="9066" y="1141"/>
                  </a:lnTo>
                  <a:lnTo>
                    <a:pt x="0" y="1141"/>
                  </a:lnTo>
                  <a:lnTo>
                    <a:pt x="0" y="7"/>
                  </a:lnTo>
                  <a:close/>
                  <a:moveTo>
                    <a:pt x="0" y="0"/>
                  </a:moveTo>
                  <a:lnTo>
                    <a:pt x="0" y="0"/>
                  </a:lnTo>
                  <a:close/>
                </a:path>
              </a:pathLst>
            </a:custGeom>
            <a:solidFill>
              <a:srgbClr val="00B050"/>
            </a:solidFill>
            <a:ln w="11113" cap="rnd">
              <a:solidFill>
                <a:srgbClr val="000000"/>
              </a:solidFill>
              <a:round/>
              <a:headEnd/>
              <a:tailEnd/>
            </a:ln>
          </p:spPr>
          <p:txBody>
            <a:bodyPr lIns="68580" tIns="34290" rIns="68580" bIns="34290"/>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r>
                <a:rPr lang="en-US" altLang="en-US" sz="900">
                  <a:solidFill>
                    <a:srgbClr val="000000"/>
                  </a:solidFill>
                </a:rPr>
                <a:t>Open Source Modules, under preexisting licenses</a:t>
              </a:r>
            </a:p>
          </p:txBody>
        </p:sp>
        <p:sp>
          <p:nvSpPr>
            <p:cNvPr id="15" name="Freeform 174"/>
            <p:cNvSpPr>
              <a:spLocks noEditPoints="1"/>
            </p:cNvSpPr>
            <p:nvPr/>
          </p:nvSpPr>
          <p:spPr bwMode="auto">
            <a:xfrm>
              <a:off x="3932238" y="5080000"/>
              <a:ext cx="2538413" cy="195263"/>
            </a:xfrm>
            <a:custGeom>
              <a:avLst/>
              <a:gdLst>
                <a:gd name="T0" fmla="*/ 0 w 1134"/>
                <a:gd name="T1" fmla="*/ 0 h 378"/>
                <a:gd name="T2" fmla="*/ 0 w 1134"/>
                <a:gd name="T3" fmla="*/ 0 h 378"/>
                <a:gd name="T4" fmla="*/ 2147483646 w 1134"/>
                <a:gd name="T5" fmla="*/ 0 h 378"/>
                <a:gd name="T6" fmla="*/ 2147483646 w 1134"/>
                <a:gd name="T7" fmla="*/ 100981965 h 378"/>
                <a:gd name="T8" fmla="*/ 0 w 1134"/>
                <a:gd name="T9" fmla="*/ 100981965 h 378"/>
                <a:gd name="T10" fmla="*/ 0 w 1134"/>
                <a:gd name="T11" fmla="*/ 0 h 378"/>
                <a:gd name="T12" fmla="*/ 0 w 1134"/>
                <a:gd name="T13" fmla="*/ 0 h 378"/>
                <a:gd name="T14" fmla="*/ 0 w 1134"/>
                <a:gd name="T15" fmla="*/ 0 h 378"/>
                <a:gd name="T16" fmla="*/ 0 60000 65536"/>
                <a:gd name="T17" fmla="*/ 0 60000 65536"/>
                <a:gd name="T18" fmla="*/ 0 60000 65536"/>
                <a:gd name="T19" fmla="*/ 0 60000 65536"/>
                <a:gd name="T20" fmla="*/ 0 60000 65536"/>
                <a:gd name="T21" fmla="*/ 0 60000 65536"/>
                <a:gd name="T22" fmla="*/ 0 60000 65536"/>
                <a:gd name="T23" fmla="*/ 0 60000 65536"/>
                <a:gd name="T24" fmla="*/ 0 w 1134"/>
                <a:gd name="T25" fmla="*/ 0 h 378"/>
                <a:gd name="T26" fmla="*/ 1134 w 1134"/>
                <a:gd name="T27" fmla="*/ 378 h 3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34" h="378">
                  <a:moveTo>
                    <a:pt x="0" y="0"/>
                  </a:moveTo>
                  <a:lnTo>
                    <a:pt x="0" y="0"/>
                  </a:lnTo>
                  <a:lnTo>
                    <a:pt x="1134" y="0"/>
                  </a:lnTo>
                  <a:lnTo>
                    <a:pt x="1134" y="378"/>
                  </a:lnTo>
                  <a:lnTo>
                    <a:pt x="0" y="378"/>
                  </a:lnTo>
                  <a:lnTo>
                    <a:pt x="0" y="0"/>
                  </a:lnTo>
                  <a:close/>
                  <a:moveTo>
                    <a:pt x="0" y="0"/>
                  </a:moveTo>
                  <a:lnTo>
                    <a:pt x="0" y="0"/>
                  </a:lnTo>
                  <a:close/>
                </a:path>
              </a:pathLst>
            </a:custGeom>
            <a:solidFill>
              <a:srgbClr val="FFFFFF"/>
            </a:solidFill>
            <a:ln w="0">
              <a:solidFill>
                <a:srgbClr val="000000"/>
              </a:solidFill>
              <a:round/>
              <a:headEnd/>
              <a:tailEnd/>
            </a:ln>
          </p:spPr>
          <p:txBody>
            <a:bodyPr lIns="68580" tIns="34290" rIns="68580" bIns="34290"/>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eaLnBrk="0" fontAlgn="base" hangingPunct="0">
                <a:spcBef>
                  <a:spcPct val="0"/>
                </a:spcBef>
                <a:spcAft>
                  <a:spcPct val="0"/>
                </a:spcAft>
                <a:defRPr>
                  <a:solidFill>
                    <a:schemeClr val="tx1"/>
                  </a:solidFill>
                  <a:latin typeface="Calibri" charset="0"/>
                </a:defRPr>
              </a:lvl6pPr>
              <a:lvl7pPr marL="2971800" indent="-228600" eaLnBrk="0" fontAlgn="base" hangingPunct="0">
                <a:spcBef>
                  <a:spcPct val="0"/>
                </a:spcBef>
                <a:spcAft>
                  <a:spcPct val="0"/>
                </a:spcAft>
                <a:defRPr>
                  <a:solidFill>
                    <a:schemeClr val="tx1"/>
                  </a:solidFill>
                  <a:latin typeface="Calibri" charset="0"/>
                </a:defRPr>
              </a:lvl7pPr>
              <a:lvl8pPr marL="3429000" indent="-228600" eaLnBrk="0" fontAlgn="base" hangingPunct="0">
                <a:spcBef>
                  <a:spcPct val="0"/>
                </a:spcBef>
                <a:spcAft>
                  <a:spcPct val="0"/>
                </a:spcAft>
                <a:defRPr>
                  <a:solidFill>
                    <a:schemeClr val="tx1"/>
                  </a:solidFill>
                  <a:latin typeface="Calibri" charset="0"/>
                </a:defRPr>
              </a:lvl8pPr>
              <a:lvl9pPr marL="3886200" indent="-228600" eaLnBrk="0" fontAlgn="base" hangingPunct="0">
                <a:spcBef>
                  <a:spcPct val="0"/>
                </a:spcBef>
                <a:spcAft>
                  <a:spcPct val="0"/>
                </a:spcAft>
                <a:defRPr>
                  <a:solidFill>
                    <a:schemeClr val="tx1"/>
                  </a:solidFill>
                  <a:latin typeface="Calibri" charset="0"/>
                </a:defRPr>
              </a:lvl9pPr>
            </a:lstStyle>
            <a:p>
              <a:r>
                <a:rPr lang="en-US" altLang="en-US" sz="900">
                  <a:solidFill>
                    <a:srgbClr val="000000"/>
                  </a:solidFill>
                </a:rPr>
                <a:t>Vendor proprietary modules ? Or open sourced ?</a:t>
              </a:r>
            </a:p>
          </p:txBody>
        </p:sp>
        <p:sp>
          <p:nvSpPr>
            <p:cNvPr id="16" name="TextBox 15"/>
            <p:cNvSpPr txBox="1"/>
            <p:nvPr/>
          </p:nvSpPr>
          <p:spPr>
            <a:xfrm>
              <a:off x="1987551" y="4702175"/>
              <a:ext cx="641041" cy="238422"/>
            </a:xfrm>
            <a:prstGeom prst="rect">
              <a:avLst/>
            </a:prstGeom>
            <a:noFill/>
          </p:spPr>
          <p:txBody>
            <a:bodyPr wrap="none">
              <a:spAutoFit/>
            </a:bodyPr>
            <a:lstStyle/>
            <a:p>
              <a:pPr>
                <a:defRPr/>
              </a:pPr>
              <a:r>
                <a:rPr lang="en-US" sz="1350" dirty="0">
                  <a:solidFill>
                    <a:prstClr val="black"/>
                  </a:solidFill>
                  <a:latin typeface="Calibri" panose="020F0502020204030204"/>
                </a:rPr>
                <a:t>Legends:</a:t>
              </a:r>
            </a:p>
          </p:txBody>
        </p:sp>
      </p:grpSp>
      <p:cxnSp>
        <p:nvCxnSpPr>
          <p:cNvPr id="314" name="Straight Arrow Connector 313"/>
          <p:cNvCxnSpPr/>
          <p:nvPr/>
        </p:nvCxnSpPr>
        <p:spPr>
          <a:xfrm flipV="1">
            <a:off x="4777740" y="1675929"/>
            <a:ext cx="1438096" cy="479173"/>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15" name="Straight Arrow Connector 314"/>
          <p:cNvCxnSpPr/>
          <p:nvPr/>
        </p:nvCxnSpPr>
        <p:spPr>
          <a:xfrm flipV="1">
            <a:off x="4777740" y="1694184"/>
            <a:ext cx="2650627" cy="460918"/>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18" name="Straight Arrow Connector 317"/>
          <p:cNvCxnSpPr/>
          <p:nvPr/>
        </p:nvCxnSpPr>
        <p:spPr>
          <a:xfrm flipV="1">
            <a:off x="4777740" y="2083226"/>
            <a:ext cx="2650627" cy="71876"/>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21" name="Straight Arrow Connector 320"/>
          <p:cNvCxnSpPr/>
          <p:nvPr/>
        </p:nvCxnSpPr>
        <p:spPr>
          <a:xfrm>
            <a:off x="4777740" y="2155102"/>
            <a:ext cx="2560320" cy="443804"/>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24" name="Straight Arrow Connector 323"/>
          <p:cNvCxnSpPr/>
          <p:nvPr/>
        </p:nvCxnSpPr>
        <p:spPr>
          <a:xfrm>
            <a:off x="4777740" y="2155102"/>
            <a:ext cx="6273390" cy="1284637"/>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19" name="Straight Arrow Connector 318"/>
          <p:cNvCxnSpPr>
            <a:endCxn id="243" idx="0"/>
          </p:cNvCxnSpPr>
          <p:nvPr/>
        </p:nvCxnSpPr>
        <p:spPr>
          <a:xfrm>
            <a:off x="4777740" y="2155102"/>
            <a:ext cx="2457854" cy="753123"/>
          </a:xfrm>
          <a:prstGeom prst="straightConnector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17" name="Footer Placeholder 316"/>
          <p:cNvSpPr>
            <a:spLocks noGrp="1"/>
          </p:cNvSpPr>
          <p:nvPr>
            <p:ph type="ftr" sz="quarter" idx="11"/>
          </p:nvPr>
        </p:nvSpPr>
        <p:spPr/>
        <p:txBody>
          <a:bodyPr/>
          <a:lstStyle/>
          <a:p>
            <a:r>
              <a:rPr lang="en-US"/>
              <a:t>ARRIS Confidential and Proprietary</a:t>
            </a:r>
          </a:p>
        </p:txBody>
      </p:sp>
      <p:sp>
        <p:nvSpPr>
          <p:cNvPr id="5" name="Slide Number Placeholder 4"/>
          <p:cNvSpPr>
            <a:spLocks noGrp="1"/>
          </p:cNvSpPr>
          <p:nvPr>
            <p:ph type="sldNum" sz="quarter" idx="12"/>
          </p:nvPr>
        </p:nvSpPr>
        <p:spPr/>
        <p:txBody>
          <a:bodyPr/>
          <a:lstStyle/>
          <a:p>
            <a:fld id="{71FA2017-4488-4033-A37E-4064B866FEA5}" type="slidenum">
              <a:rPr lang="en-US" smtClean="0"/>
              <a:pPr/>
              <a:t>15</a:t>
            </a:fld>
            <a:endParaRPr lang="en-US"/>
          </a:p>
        </p:txBody>
      </p:sp>
    </p:spTree>
    <p:extLst>
      <p:ext uri="{BB962C8B-B14F-4D97-AF65-F5344CB8AC3E}">
        <p14:creationId xmlns:p14="http://schemas.microsoft.com/office/powerpoint/2010/main" val="180674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0" rIns="91440" bIns="0" rtlCol="0" anchor="b">
            <a:normAutofit/>
          </a:bodyPr>
          <a:lstStyle/>
          <a:p>
            <a:r>
              <a:rPr lang="en-GB" dirty="0"/>
              <a:t>What Is Remote PHY?</a:t>
            </a:r>
            <a:br>
              <a:rPr lang="en-GB" dirty="0"/>
            </a:br>
            <a:r>
              <a:rPr lang="en-GB" dirty="0"/>
              <a:t>	- </a:t>
            </a:r>
            <a:r>
              <a:rPr lang="en-GB" sz="2400" dirty="0"/>
              <a:t>CCAP Core and Remote PHY Device (RPD)</a:t>
            </a:r>
            <a:endParaRPr lang="en-US" sz="2400" dirty="0"/>
          </a:p>
        </p:txBody>
      </p:sp>
    </p:spTree>
    <p:extLst>
      <p:ext uri="{BB962C8B-B14F-4D97-AF65-F5344CB8AC3E}">
        <p14:creationId xmlns:p14="http://schemas.microsoft.com/office/powerpoint/2010/main" val="142969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R-PHY Internal Components</a:t>
            </a:r>
          </a:p>
        </p:txBody>
      </p:sp>
      <p:pic>
        <p:nvPicPr>
          <p:cNvPr id="7" name="Content Placeholder 6"/>
          <p:cNvPicPr>
            <a:picLocks noGrp="1" noChangeAspect="1"/>
          </p:cNvPicPr>
          <p:nvPr>
            <p:ph idx="1"/>
          </p:nvPr>
        </p:nvPicPr>
        <p:blipFill>
          <a:blip r:embed="rId3"/>
          <a:stretch>
            <a:fillRect/>
          </a:stretch>
        </p:blipFill>
        <p:spPr>
          <a:xfrm>
            <a:off x="990600" y="990600"/>
            <a:ext cx="9550400" cy="4267200"/>
          </a:xfrm>
          <a:prstGeom prst="rect">
            <a:avLst/>
          </a:prstGeom>
        </p:spPr>
      </p:pic>
      <p:sp>
        <p:nvSpPr>
          <p:cNvPr id="5" name="Footer Placeholder 4"/>
          <p:cNvSpPr>
            <a:spLocks noGrp="1"/>
          </p:cNvSpPr>
          <p:nvPr>
            <p:ph type="ftr" sz="quarter" idx="11"/>
          </p:nvPr>
        </p:nvSpPr>
        <p:spPr>
          <a:xfrm>
            <a:off x="6936264" y="6572023"/>
            <a:ext cx="4442937" cy="182880"/>
          </a:xfrm>
        </p:spPr>
        <p:txBody>
          <a:bodyPr vert="horz" wrap="square" lIns="0" tIns="0" rIns="0" bIns="0" rtlCol="0" anchor="b"/>
          <a:lstStyle/>
          <a:p>
            <a:r>
              <a:rPr lang="en-US"/>
              <a:t>ARRIS Confidential and Proprietary</a:t>
            </a:r>
            <a:endParaRPr lang="en-US" dirty="0"/>
          </a:p>
        </p:txBody>
      </p:sp>
      <p:sp>
        <p:nvSpPr>
          <p:cNvPr id="9" name="Slide Number Placeholder 8"/>
          <p:cNvSpPr>
            <a:spLocks noGrp="1"/>
          </p:cNvSpPr>
          <p:nvPr>
            <p:ph type="sldNum" sz="quarter" idx="12"/>
          </p:nvPr>
        </p:nvSpPr>
        <p:spPr>
          <a:xfrm>
            <a:off x="11377227" y="6572023"/>
            <a:ext cx="541725" cy="182880"/>
          </a:xfrm>
        </p:spPr>
        <p:txBody>
          <a:bodyPr vert="horz" wrap="square" lIns="0" tIns="0" rIns="0" bIns="0" rtlCol="0" anchor="b"/>
          <a:lstStyle/>
          <a:p>
            <a:fld id="{71FA2017-4488-4033-A37E-4064B866FEA5}" type="slidenum">
              <a:rPr lang="en-US"/>
              <a:pPr/>
              <a:t>17</a:t>
            </a:fld>
            <a:endParaRPr lang="en-US"/>
          </a:p>
        </p:txBody>
      </p:sp>
      <p:sp>
        <p:nvSpPr>
          <p:cNvPr id="10" name="Date Placeholder 9"/>
          <p:cNvSpPr>
            <a:spLocks noGrp="1"/>
          </p:cNvSpPr>
          <p:nvPr>
            <p:ph type="dt" sz="half" idx="10"/>
          </p:nvPr>
        </p:nvSpPr>
        <p:spPr>
          <a:xfrm>
            <a:off x="3962400" y="6572026"/>
            <a:ext cx="2926080" cy="182881"/>
          </a:xfrm>
        </p:spPr>
        <p:txBody>
          <a:bodyPr vert="horz" wrap="square" lIns="0" tIns="0" rIns="0" bIns="0" rtlCol="0" anchor="b"/>
          <a:lstStyle/>
          <a:p>
            <a:r>
              <a:rPr lang="en-US"/>
              <a:t>July 18, 2017</a:t>
            </a:r>
          </a:p>
        </p:txBody>
      </p:sp>
      <p:sp>
        <p:nvSpPr>
          <p:cNvPr id="3" name="TextBox 2"/>
          <p:cNvSpPr txBox="1"/>
          <p:nvPr/>
        </p:nvSpPr>
        <p:spPr>
          <a:xfrm>
            <a:off x="3429000" y="5334000"/>
            <a:ext cx="4144276" cy="249299"/>
          </a:xfrm>
          <a:prstGeom prst="rect">
            <a:avLst/>
          </a:prstGeom>
          <a:noFill/>
        </p:spPr>
        <p:txBody>
          <a:bodyPr wrap="none" lIns="0" tIns="0" rIns="0" bIns="0" rtlCol="0">
            <a:spAutoFit/>
          </a:bodyPr>
          <a:lstStyle/>
          <a:p>
            <a:pPr marL="228600" indent="-228600">
              <a:lnSpc>
                <a:spcPct val="90000"/>
              </a:lnSpc>
              <a:buClr>
                <a:schemeClr val="accent1"/>
              </a:buClr>
              <a:buSzPct val="90000"/>
              <a:buFont typeface="Arial" panose="020B0604020202020204" pitchFamily="34" charset="0"/>
              <a:buChar char="•"/>
            </a:pPr>
            <a:r>
              <a:rPr lang="en-US" dirty="0"/>
              <a:t>Also:  Security</a:t>
            </a:r>
            <a:r>
              <a:rPr lang="en-US"/>
              <a:t>, Management, Out of Band</a:t>
            </a:r>
          </a:p>
        </p:txBody>
      </p:sp>
    </p:spTree>
    <p:extLst>
      <p:ext uri="{BB962C8B-B14F-4D97-AF65-F5344CB8AC3E}">
        <p14:creationId xmlns:p14="http://schemas.microsoft.com/office/powerpoint/2010/main" val="58432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p:cNvSpPr/>
          <p:nvPr/>
        </p:nvSpPr>
        <p:spPr>
          <a:xfrm>
            <a:off x="8953671" y="969591"/>
            <a:ext cx="2545492" cy="5504410"/>
          </a:xfrm>
          <a:prstGeom prst="rect">
            <a:avLst/>
          </a:prstGeom>
          <a:solidFill>
            <a:schemeClr val="accent2">
              <a:alpha val="14000"/>
            </a:schemeClr>
          </a:solid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r>
              <a:rPr lang="en-US" sz="1600" dirty="0">
                <a:solidFill>
                  <a:schemeClr val="tx1">
                    <a:lumMod val="65000"/>
                    <a:lumOff val="35000"/>
                  </a:schemeClr>
                </a:solidFill>
              </a:rPr>
              <a:t>Outside Plant / Home</a:t>
            </a:r>
          </a:p>
        </p:txBody>
      </p:sp>
      <p:sp>
        <p:nvSpPr>
          <p:cNvPr id="255" name="Rectangle 254"/>
          <p:cNvSpPr/>
          <p:nvPr/>
        </p:nvSpPr>
        <p:spPr>
          <a:xfrm>
            <a:off x="6727732" y="972591"/>
            <a:ext cx="2069420" cy="5505795"/>
          </a:xfrm>
          <a:prstGeom prst="rect">
            <a:avLst/>
          </a:prstGeom>
          <a:solidFill>
            <a:schemeClr val="accent2">
              <a:alpha val="14000"/>
            </a:schemeClr>
          </a:solid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r>
              <a:rPr lang="en-US" sz="1600" dirty="0">
                <a:solidFill>
                  <a:schemeClr val="tx1">
                    <a:lumMod val="65000"/>
                    <a:lumOff val="35000"/>
                  </a:schemeClr>
                </a:solidFill>
              </a:rPr>
              <a:t>Cabinet</a:t>
            </a:r>
            <a:endParaRPr lang="en-US" dirty="0">
              <a:solidFill>
                <a:schemeClr val="tx1">
                  <a:lumMod val="65000"/>
                  <a:lumOff val="35000"/>
                </a:schemeClr>
              </a:solidFill>
            </a:endParaRPr>
          </a:p>
        </p:txBody>
      </p:sp>
      <p:sp>
        <p:nvSpPr>
          <p:cNvPr id="89" name="Rectangle 88"/>
          <p:cNvSpPr/>
          <p:nvPr/>
        </p:nvSpPr>
        <p:spPr>
          <a:xfrm>
            <a:off x="777947" y="980903"/>
            <a:ext cx="3838578" cy="5503024"/>
          </a:xfrm>
          <a:prstGeom prst="rect">
            <a:avLst/>
          </a:prstGeom>
          <a:solidFill>
            <a:schemeClr val="accent2">
              <a:alpha val="14000"/>
            </a:schemeClr>
          </a:solid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a:p>
            <a:pPr algn="ctr">
              <a:lnSpc>
                <a:spcPct val="90000"/>
              </a:lnSpc>
            </a:pPr>
            <a:endParaRPr lang="en-US" dirty="0">
              <a:solidFill>
                <a:srgbClr val="FFFFFF"/>
              </a:solidFill>
            </a:endParaRPr>
          </a:p>
          <a:p>
            <a:pPr algn="ctr">
              <a:lnSpc>
                <a:spcPct val="90000"/>
              </a:lnSpc>
            </a:pPr>
            <a:endParaRPr lang="en-US" dirty="0">
              <a:solidFill>
                <a:srgbClr val="FFFFFF"/>
              </a:solidFill>
            </a:endParaRPr>
          </a:p>
          <a:p>
            <a:pPr algn="ctr">
              <a:lnSpc>
                <a:spcPct val="90000"/>
              </a:lnSpc>
            </a:pPr>
            <a:endParaRPr lang="en-US" dirty="0">
              <a:solidFill>
                <a:srgbClr val="FFFFFF"/>
              </a:solidFill>
            </a:endParaRPr>
          </a:p>
          <a:p>
            <a:pPr algn="ctr">
              <a:lnSpc>
                <a:spcPct val="90000"/>
              </a:lnSpc>
            </a:pPr>
            <a:endParaRPr lang="en-US" dirty="0">
              <a:solidFill>
                <a:srgbClr val="FFFFFF"/>
              </a:solidFill>
            </a:endParaRPr>
          </a:p>
          <a:p>
            <a:pPr algn="ctr">
              <a:lnSpc>
                <a:spcPct val="90000"/>
              </a:lnSpc>
            </a:pPr>
            <a:endParaRPr lang="en-US" dirty="0">
              <a:solidFill>
                <a:srgbClr val="FFFFFF"/>
              </a:solidFill>
            </a:endParaRPr>
          </a:p>
          <a:p>
            <a:pPr algn="ctr">
              <a:lnSpc>
                <a:spcPct val="90000"/>
              </a:lnSpc>
            </a:pPr>
            <a:endParaRPr lang="en-US" dirty="0">
              <a:solidFill>
                <a:srgbClr val="FFFFFF"/>
              </a:solidFill>
            </a:endParaRPr>
          </a:p>
          <a:p>
            <a:pPr algn="ctr">
              <a:lnSpc>
                <a:spcPct val="90000"/>
              </a:lnSpc>
            </a:pPr>
            <a:endParaRPr lang="en-US" dirty="0">
              <a:solidFill>
                <a:srgbClr val="FFFFFF"/>
              </a:solidFill>
            </a:endParaRPr>
          </a:p>
          <a:p>
            <a:pPr algn="ctr">
              <a:lnSpc>
                <a:spcPct val="90000"/>
              </a:lnSpc>
            </a:pPr>
            <a:endParaRPr lang="en-US" dirty="0">
              <a:solidFill>
                <a:srgbClr val="FFFFFF"/>
              </a:solidFill>
            </a:endParaRPr>
          </a:p>
          <a:p>
            <a:pPr algn="ctr">
              <a:lnSpc>
                <a:spcPct val="90000"/>
              </a:lnSpc>
            </a:pPr>
            <a:endParaRPr lang="en-US" dirty="0">
              <a:solidFill>
                <a:srgbClr val="FFFFFF"/>
              </a:solidFill>
            </a:endParaRPr>
          </a:p>
          <a:p>
            <a:pPr algn="ctr">
              <a:lnSpc>
                <a:spcPct val="90000"/>
              </a:lnSpc>
            </a:pPr>
            <a:endParaRPr lang="en-US" dirty="0">
              <a:solidFill>
                <a:srgbClr val="FFFFFF"/>
              </a:solidFill>
            </a:endParaRPr>
          </a:p>
          <a:p>
            <a:pPr algn="ctr">
              <a:lnSpc>
                <a:spcPct val="90000"/>
              </a:lnSpc>
            </a:pPr>
            <a:endParaRPr lang="en-US" dirty="0">
              <a:solidFill>
                <a:srgbClr val="FFFFFF"/>
              </a:solidFill>
            </a:endParaRPr>
          </a:p>
          <a:p>
            <a:pPr algn="ctr">
              <a:lnSpc>
                <a:spcPct val="90000"/>
              </a:lnSpc>
            </a:pPr>
            <a:endParaRPr lang="en-US" dirty="0">
              <a:solidFill>
                <a:srgbClr val="FFFFFF"/>
              </a:solidFill>
            </a:endParaRPr>
          </a:p>
          <a:p>
            <a:pPr algn="ctr">
              <a:lnSpc>
                <a:spcPct val="90000"/>
              </a:lnSpc>
            </a:pPr>
            <a:endParaRPr lang="en-US" dirty="0">
              <a:solidFill>
                <a:srgbClr val="FFFFFF"/>
              </a:solidFill>
            </a:endParaRPr>
          </a:p>
          <a:p>
            <a:pPr algn="ctr">
              <a:lnSpc>
                <a:spcPct val="90000"/>
              </a:lnSpc>
            </a:pPr>
            <a:endParaRPr lang="en-US" dirty="0">
              <a:solidFill>
                <a:srgbClr val="FFFFFF"/>
              </a:solidFill>
            </a:endParaRPr>
          </a:p>
          <a:p>
            <a:pPr algn="ctr">
              <a:lnSpc>
                <a:spcPct val="90000"/>
              </a:lnSpc>
            </a:pPr>
            <a:endParaRPr lang="en-US" dirty="0">
              <a:solidFill>
                <a:srgbClr val="FFFFFF"/>
              </a:solidFill>
            </a:endParaRPr>
          </a:p>
          <a:p>
            <a:pPr algn="ctr">
              <a:lnSpc>
                <a:spcPct val="90000"/>
              </a:lnSpc>
            </a:pPr>
            <a:endParaRPr lang="en-US" dirty="0">
              <a:solidFill>
                <a:srgbClr val="FFFFFF"/>
              </a:solidFill>
            </a:endParaRPr>
          </a:p>
          <a:p>
            <a:pPr algn="ctr">
              <a:lnSpc>
                <a:spcPct val="90000"/>
              </a:lnSpc>
            </a:pPr>
            <a:endParaRPr lang="en-US" dirty="0">
              <a:solidFill>
                <a:srgbClr val="FFFFFF"/>
              </a:solidFill>
            </a:endParaRPr>
          </a:p>
          <a:p>
            <a:pPr algn="ctr">
              <a:lnSpc>
                <a:spcPct val="90000"/>
              </a:lnSpc>
            </a:pPr>
            <a:endParaRPr lang="en-US" dirty="0">
              <a:solidFill>
                <a:srgbClr val="FFFFFF"/>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r>
              <a:rPr lang="en-US" sz="1600" dirty="0">
                <a:solidFill>
                  <a:schemeClr val="tx1">
                    <a:lumMod val="65000"/>
                    <a:lumOff val="35000"/>
                  </a:schemeClr>
                </a:solidFill>
              </a:rPr>
              <a:t>Headend or Datacenter</a:t>
            </a:r>
          </a:p>
        </p:txBody>
      </p:sp>
      <p:sp>
        <p:nvSpPr>
          <p:cNvPr id="90" name="Rectangle 89"/>
          <p:cNvSpPr/>
          <p:nvPr/>
        </p:nvSpPr>
        <p:spPr>
          <a:xfrm>
            <a:off x="4711183" y="980903"/>
            <a:ext cx="1944131" cy="5503024"/>
          </a:xfrm>
          <a:prstGeom prst="rect">
            <a:avLst/>
          </a:prstGeom>
          <a:solidFill>
            <a:schemeClr val="accent2">
              <a:alpha val="14000"/>
            </a:schemeClr>
          </a:solid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endParaRPr lang="en-US" dirty="0">
              <a:solidFill>
                <a:schemeClr val="tx1">
                  <a:lumMod val="65000"/>
                  <a:lumOff val="35000"/>
                </a:schemeClr>
              </a:solidFill>
            </a:endParaRPr>
          </a:p>
          <a:p>
            <a:pPr algn="ctr">
              <a:lnSpc>
                <a:spcPct val="90000"/>
              </a:lnSpc>
            </a:pPr>
            <a:r>
              <a:rPr lang="en-US" sz="1600" dirty="0">
                <a:solidFill>
                  <a:schemeClr val="tx1">
                    <a:lumMod val="65000"/>
                    <a:lumOff val="35000"/>
                  </a:schemeClr>
                </a:solidFill>
              </a:rPr>
              <a:t>Small Headend/Hub</a:t>
            </a:r>
          </a:p>
        </p:txBody>
      </p:sp>
      <p:sp>
        <p:nvSpPr>
          <p:cNvPr id="2" name="Title 1"/>
          <p:cNvSpPr>
            <a:spLocks noGrp="1"/>
          </p:cNvSpPr>
          <p:nvPr>
            <p:ph type="title"/>
          </p:nvPr>
        </p:nvSpPr>
        <p:spPr/>
        <p:txBody>
          <a:bodyPr/>
          <a:lstStyle/>
          <a:p>
            <a:r>
              <a:rPr lang="en-US" dirty="0"/>
              <a:t>Remote PHY Access Architecture Variations </a:t>
            </a:r>
          </a:p>
        </p:txBody>
      </p:sp>
      <p:sp>
        <p:nvSpPr>
          <p:cNvPr id="8" name="Rectangle 7"/>
          <p:cNvSpPr/>
          <p:nvPr/>
        </p:nvSpPr>
        <p:spPr>
          <a:xfrm>
            <a:off x="1881992" y="1842576"/>
            <a:ext cx="1605749" cy="976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a:solidFill>
                  <a:srgbClr val="FFFFFF"/>
                </a:solidFill>
              </a:rPr>
              <a:t>CCAP Core</a:t>
            </a:r>
          </a:p>
          <a:p>
            <a:pPr algn="ctr">
              <a:lnSpc>
                <a:spcPct val="90000"/>
              </a:lnSpc>
            </a:pPr>
            <a:r>
              <a:rPr lang="en-US" dirty="0" err="1">
                <a:solidFill>
                  <a:srgbClr val="FFFFFF"/>
                </a:solidFill>
              </a:rPr>
              <a:t>vCore</a:t>
            </a:r>
            <a:endParaRPr lang="en-US" dirty="0">
              <a:solidFill>
                <a:srgbClr val="FFFFFF"/>
              </a:solidFill>
            </a:endParaRPr>
          </a:p>
        </p:txBody>
      </p:sp>
      <p:cxnSp>
        <p:nvCxnSpPr>
          <p:cNvPr id="22" name="Straight Connector 21"/>
          <p:cNvCxnSpPr>
            <a:endCxn id="25" idx="1"/>
          </p:cNvCxnSpPr>
          <p:nvPr/>
        </p:nvCxnSpPr>
        <p:spPr>
          <a:xfrm flipV="1">
            <a:off x="3733074" y="1779131"/>
            <a:ext cx="3062546" cy="125032"/>
          </a:xfrm>
          <a:prstGeom prst="line">
            <a:avLst/>
          </a:prstGeom>
          <a:ln/>
        </p:spPr>
        <p:style>
          <a:lnRef idx="2">
            <a:schemeClr val="accent4"/>
          </a:lnRef>
          <a:fillRef idx="0">
            <a:schemeClr val="accent4"/>
          </a:fillRef>
          <a:effectRef idx="1">
            <a:schemeClr val="accent4"/>
          </a:effectRef>
          <a:fontRef idx="minor">
            <a:schemeClr val="tx1"/>
          </a:fontRef>
        </p:style>
      </p:cxnSp>
      <p:sp>
        <p:nvSpPr>
          <p:cNvPr id="25" name="Rectangle 24"/>
          <p:cNvSpPr/>
          <p:nvPr/>
        </p:nvSpPr>
        <p:spPr>
          <a:xfrm>
            <a:off x="6795620" y="1298399"/>
            <a:ext cx="915080" cy="9614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a:solidFill>
                  <a:srgbClr val="FFFFFF"/>
                </a:solidFill>
              </a:rPr>
              <a:t>Cabinet Remote Shelf</a:t>
            </a:r>
          </a:p>
        </p:txBody>
      </p:sp>
      <p:cxnSp>
        <p:nvCxnSpPr>
          <p:cNvPr id="39" name="Straight Connector 38"/>
          <p:cNvCxnSpPr/>
          <p:nvPr/>
        </p:nvCxnSpPr>
        <p:spPr>
          <a:xfrm flipV="1">
            <a:off x="7751037" y="1866797"/>
            <a:ext cx="1352975" cy="821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9035131" y="1415564"/>
            <a:ext cx="1488195" cy="990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r>
              <a:rPr lang="en-US" dirty="0">
                <a:solidFill>
                  <a:srgbClr val="FFFFFF"/>
                </a:solidFill>
              </a:rPr>
              <a:t>MDU </a:t>
            </a:r>
            <a:r>
              <a:rPr lang="en-US" dirty="0" err="1">
                <a:solidFill>
                  <a:srgbClr val="FFFFFF"/>
                </a:solidFill>
              </a:rPr>
              <a:t>Mininode</a:t>
            </a:r>
            <a:r>
              <a:rPr lang="en-US" dirty="0">
                <a:solidFill>
                  <a:srgbClr val="FFFFFF"/>
                </a:solidFill>
              </a:rPr>
              <a:t> </a:t>
            </a:r>
            <a:r>
              <a:rPr lang="en-US" dirty="0" err="1">
                <a:solidFill>
                  <a:srgbClr val="FFFFFF"/>
                </a:solidFill>
              </a:rPr>
              <a:t>RFoG</a:t>
            </a:r>
            <a:r>
              <a:rPr lang="en-US" dirty="0">
                <a:solidFill>
                  <a:srgbClr val="FFFFFF"/>
                </a:solidFill>
              </a:rPr>
              <a:t> / CWDM</a:t>
            </a:r>
          </a:p>
        </p:txBody>
      </p:sp>
      <p:cxnSp>
        <p:nvCxnSpPr>
          <p:cNvPr id="44" name="Straight Connector 43"/>
          <p:cNvCxnSpPr>
            <a:stCxn id="243" idx="2"/>
            <a:endCxn id="49" idx="1"/>
          </p:cNvCxnSpPr>
          <p:nvPr/>
        </p:nvCxnSpPr>
        <p:spPr>
          <a:xfrm>
            <a:off x="8692198" y="5590695"/>
            <a:ext cx="747504" cy="10062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9439702" y="5428736"/>
            <a:ext cx="1085335" cy="5251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dirty="0">
                <a:solidFill>
                  <a:srgbClr val="FFFFFF"/>
                </a:solidFill>
              </a:rPr>
              <a:t>OBI Free </a:t>
            </a:r>
            <a:r>
              <a:rPr lang="en-US" sz="1600" dirty="0" err="1">
                <a:solidFill>
                  <a:srgbClr val="FFFFFF"/>
                </a:solidFill>
              </a:rPr>
              <a:t>RFoG</a:t>
            </a:r>
            <a:r>
              <a:rPr lang="en-US" sz="1600" dirty="0">
                <a:solidFill>
                  <a:srgbClr val="FFFFFF"/>
                </a:solidFill>
              </a:rPr>
              <a:t> ONU</a:t>
            </a:r>
          </a:p>
        </p:txBody>
      </p:sp>
      <p:cxnSp>
        <p:nvCxnSpPr>
          <p:cNvPr id="57" name="Straight Connector 56"/>
          <p:cNvCxnSpPr>
            <a:stCxn id="194" idx="2"/>
            <a:endCxn id="56" idx="1"/>
          </p:cNvCxnSpPr>
          <p:nvPr/>
        </p:nvCxnSpPr>
        <p:spPr>
          <a:xfrm>
            <a:off x="3735346" y="2333115"/>
            <a:ext cx="5297513" cy="943485"/>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63" name="Straight Connector 62"/>
          <p:cNvCxnSpPr/>
          <p:nvPr/>
        </p:nvCxnSpPr>
        <p:spPr>
          <a:xfrm>
            <a:off x="2231595" y="5529649"/>
            <a:ext cx="762000" cy="0"/>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67" name="Straight Connector 66"/>
          <p:cNvCxnSpPr/>
          <p:nvPr/>
        </p:nvCxnSpPr>
        <p:spPr>
          <a:xfrm>
            <a:off x="2231595" y="5834449"/>
            <a:ext cx="76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3145995" y="5377250"/>
            <a:ext cx="1371600" cy="249299"/>
          </a:xfrm>
          <a:prstGeom prst="rect">
            <a:avLst/>
          </a:prstGeom>
          <a:noFill/>
        </p:spPr>
        <p:txBody>
          <a:bodyPr wrap="square" lIns="0" tIns="0" rIns="0" bIns="0" rtlCol="0">
            <a:spAutoFit/>
          </a:bodyPr>
          <a:lstStyle/>
          <a:p>
            <a:pPr>
              <a:lnSpc>
                <a:spcPct val="90000"/>
              </a:lnSpc>
              <a:buClr>
                <a:schemeClr val="accent1"/>
              </a:buClr>
              <a:buSzPct val="90000"/>
            </a:pPr>
            <a:r>
              <a:rPr lang="en-US" dirty="0"/>
              <a:t>Digital link</a:t>
            </a:r>
          </a:p>
        </p:txBody>
      </p:sp>
      <p:sp>
        <p:nvSpPr>
          <p:cNvPr id="70" name="TextBox 69"/>
          <p:cNvSpPr txBox="1"/>
          <p:nvPr/>
        </p:nvSpPr>
        <p:spPr>
          <a:xfrm>
            <a:off x="3145995" y="5682050"/>
            <a:ext cx="1371600" cy="249299"/>
          </a:xfrm>
          <a:prstGeom prst="rect">
            <a:avLst/>
          </a:prstGeom>
          <a:noFill/>
        </p:spPr>
        <p:txBody>
          <a:bodyPr wrap="square" lIns="0" tIns="0" rIns="0" bIns="0" rtlCol="0">
            <a:spAutoFit/>
          </a:bodyPr>
          <a:lstStyle/>
          <a:p>
            <a:pPr>
              <a:lnSpc>
                <a:spcPct val="90000"/>
              </a:lnSpc>
              <a:buClr>
                <a:schemeClr val="accent1"/>
              </a:buClr>
              <a:buSzPct val="90000"/>
            </a:pPr>
            <a:r>
              <a:rPr lang="en-US" dirty="0"/>
              <a:t>Analog link</a:t>
            </a:r>
          </a:p>
        </p:txBody>
      </p:sp>
      <p:grpSp>
        <p:nvGrpSpPr>
          <p:cNvPr id="161" name="Group 160"/>
          <p:cNvGrpSpPr/>
          <p:nvPr/>
        </p:nvGrpSpPr>
        <p:grpSpPr>
          <a:xfrm>
            <a:off x="8481867" y="1371600"/>
            <a:ext cx="249910" cy="870857"/>
            <a:chOff x="4876799" y="2627085"/>
            <a:chExt cx="310638" cy="870857"/>
          </a:xfrm>
        </p:grpSpPr>
        <p:cxnSp>
          <p:nvCxnSpPr>
            <p:cNvPr id="162" name="Straight Connector 161"/>
            <p:cNvCxnSpPr/>
            <p:nvPr/>
          </p:nvCxnSpPr>
          <p:spPr>
            <a:xfrm flipV="1">
              <a:off x="5111380" y="2696135"/>
              <a:ext cx="76057" cy="17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5111380" y="2730943"/>
              <a:ext cx="76057" cy="17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V="1">
              <a:off x="5111380" y="2765751"/>
              <a:ext cx="76057" cy="17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V="1">
              <a:off x="5111380" y="2835367"/>
              <a:ext cx="76057" cy="17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V="1">
              <a:off x="5111380" y="2870175"/>
              <a:ext cx="76057" cy="17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V="1">
              <a:off x="5111380" y="2904983"/>
              <a:ext cx="76057" cy="17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V="1">
              <a:off x="5111380" y="2939791"/>
              <a:ext cx="76057" cy="17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V="1">
              <a:off x="5111380" y="2800559"/>
              <a:ext cx="76057" cy="17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V="1">
              <a:off x="5111380" y="2974599"/>
              <a:ext cx="76057" cy="17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V="1">
              <a:off x="5111380" y="3009407"/>
              <a:ext cx="76057" cy="17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V="1">
              <a:off x="5111380" y="3044215"/>
              <a:ext cx="76057" cy="17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5111380" y="3113831"/>
              <a:ext cx="76057" cy="17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V="1">
              <a:off x="5111380" y="3148639"/>
              <a:ext cx="76057" cy="17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V="1">
              <a:off x="5111380" y="3183447"/>
              <a:ext cx="76057" cy="17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flipV="1">
              <a:off x="5111380" y="3218255"/>
              <a:ext cx="76057" cy="17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flipV="1">
              <a:off x="5111380" y="3079023"/>
              <a:ext cx="76057" cy="17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flipV="1">
              <a:off x="5111380" y="3253063"/>
              <a:ext cx="76057" cy="17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V="1">
              <a:off x="5111380" y="3287871"/>
              <a:ext cx="76057" cy="17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flipV="1">
              <a:off x="5111380" y="3322679"/>
              <a:ext cx="76057" cy="17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V="1">
              <a:off x="5111380" y="3392295"/>
              <a:ext cx="76057" cy="17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V="1">
              <a:off x="5111380" y="3427097"/>
              <a:ext cx="76057" cy="17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5111380" y="3357487"/>
              <a:ext cx="76057" cy="17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4" name="Trapezoid 183"/>
            <p:cNvSpPr/>
            <p:nvPr/>
          </p:nvSpPr>
          <p:spPr>
            <a:xfrm rot="16200000">
              <a:off x="4575629" y="2928255"/>
              <a:ext cx="870857" cy="268517"/>
            </a:xfrm>
            <a:prstGeom prst="trapezoid">
              <a:avLst>
                <a:gd name="adj" fmla="val 85715"/>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a:solidFill>
                    <a:schemeClr val="tx1"/>
                  </a:solidFill>
                </a:rPr>
                <a:t>x32</a:t>
              </a:r>
            </a:p>
          </p:txBody>
        </p:sp>
      </p:grpSp>
      <p:cxnSp>
        <p:nvCxnSpPr>
          <p:cNvPr id="198" name="Straight Connector 197"/>
          <p:cNvCxnSpPr>
            <a:stCxn id="25" idx="3"/>
            <a:endCxn id="280" idx="1"/>
          </p:cNvCxnSpPr>
          <p:nvPr/>
        </p:nvCxnSpPr>
        <p:spPr>
          <a:xfrm>
            <a:off x="7710700" y="1779131"/>
            <a:ext cx="38065" cy="23442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a:stCxn id="211" idx="1"/>
            <a:endCxn id="49" idx="3"/>
          </p:cNvCxnSpPr>
          <p:nvPr/>
        </p:nvCxnSpPr>
        <p:spPr>
          <a:xfrm flipH="1" flipV="1">
            <a:off x="10525037" y="5691317"/>
            <a:ext cx="348653" cy="840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9032859" y="2819400"/>
            <a:ext cx="1666735"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 tIns="45720" rIns="18288" bIns="45720" numCol="1" spcCol="0" rtlCol="0" fromWordArt="0" anchor="ctr" anchorCtr="0" forceAA="0" compatLnSpc="1">
            <a:prstTxWarp prst="textNoShape">
              <a:avLst/>
            </a:prstTxWarp>
            <a:noAutofit/>
          </a:bodyPr>
          <a:lstStyle/>
          <a:p>
            <a:pPr algn="ctr">
              <a:lnSpc>
                <a:spcPct val="90000"/>
              </a:lnSpc>
            </a:pPr>
            <a:r>
              <a:rPr lang="en-US" dirty="0">
                <a:solidFill>
                  <a:srgbClr val="FFFFFF"/>
                </a:solidFill>
              </a:rPr>
              <a:t>Remote PHY Node</a:t>
            </a:r>
          </a:p>
        </p:txBody>
      </p:sp>
      <p:sp>
        <p:nvSpPr>
          <p:cNvPr id="219" name="Cloud 218"/>
          <p:cNvSpPr/>
          <p:nvPr/>
        </p:nvSpPr>
        <p:spPr>
          <a:xfrm>
            <a:off x="10743161" y="2948098"/>
            <a:ext cx="709353" cy="712123"/>
          </a:xfrm>
          <a:prstGeom prst="clou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 tIns="91440" rIns="18288" bIns="18288" numCol="1" spcCol="0" rtlCol="0" fromWordArt="0" anchor="ctr" anchorCtr="0" forceAA="0" compatLnSpc="1">
            <a:prstTxWarp prst="textNoShape">
              <a:avLst/>
            </a:prstTxWarp>
            <a:noAutofit/>
          </a:bodyPr>
          <a:lstStyle/>
          <a:p>
            <a:pPr algn="ctr">
              <a:lnSpc>
                <a:spcPct val="90000"/>
              </a:lnSpc>
            </a:pPr>
            <a:r>
              <a:rPr lang="en-US" sz="1200" dirty="0">
                <a:solidFill>
                  <a:schemeClr val="tx1"/>
                </a:solidFill>
              </a:rPr>
              <a:t>&lt;250-500HP</a:t>
            </a:r>
            <a:endParaRPr lang="en-US" sz="1050" dirty="0">
              <a:solidFill>
                <a:schemeClr val="tx1"/>
              </a:solidFill>
            </a:endParaRPr>
          </a:p>
        </p:txBody>
      </p:sp>
      <p:grpSp>
        <p:nvGrpSpPr>
          <p:cNvPr id="220" name="Group 219"/>
          <p:cNvGrpSpPr/>
          <p:nvPr/>
        </p:nvGrpSpPr>
        <p:grpSpPr>
          <a:xfrm>
            <a:off x="8473779" y="5155267"/>
            <a:ext cx="252681" cy="870857"/>
            <a:chOff x="4876799" y="2627085"/>
            <a:chExt cx="310638" cy="870857"/>
          </a:xfrm>
        </p:grpSpPr>
        <p:cxnSp>
          <p:nvCxnSpPr>
            <p:cNvPr id="221" name="Straight Connector 220"/>
            <p:cNvCxnSpPr/>
            <p:nvPr/>
          </p:nvCxnSpPr>
          <p:spPr>
            <a:xfrm flipV="1">
              <a:off x="5111380" y="2696135"/>
              <a:ext cx="76057" cy="17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flipV="1">
              <a:off x="5111380" y="2730943"/>
              <a:ext cx="76057" cy="17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flipV="1">
              <a:off x="5111380" y="2765751"/>
              <a:ext cx="76057" cy="17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flipV="1">
              <a:off x="5111380" y="2835367"/>
              <a:ext cx="76057" cy="17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flipV="1">
              <a:off x="5111380" y="2870175"/>
              <a:ext cx="76057" cy="17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flipV="1">
              <a:off x="5111380" y="2904983"/>
              <a:ext cx="76057" cy="17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flipV="1">
              <a:off x="5111380" y="2939791"/>
              <a:ext cx="76057" cy="17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flipV="1">
              <a:off x="5111380" y="2800559"/>
              <a:ext cx="76057" cy="17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flipV="1">
              <a:off x="5111380" y="2974599"/>
              <a:ext cx="76057" cy="17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flipV="1">
              <a:off x="5111380" y="3009407"/>
              <a:ext cx="76057" cy="17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p:nvCxnSpPr>
          <p:spPr>
            <a:xfrm flipV="1">
              <a:off x="5111380" y="3044215"/>
              <a:ext cx="76057" cy="17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flipV="1">
              <a:off x="5111380" y="3113831"/>
              <a:ext cx="76057" cy="17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flipV="1">
              <a:off x="5111380" y="3148639"/>
              <a:ext cx="76057" cy="17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flipV="1">
              <a:off x="5111380" y="3183447"/>
              <a:ext cx="76057" cy="17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flipV="1">
              <a:off x="5111380" y="3218255"/>
              <a:ext cx="76057" cy="17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flipV="1">
              <a:off x="5111380" y="3079023"/>
              <a:ext cx="76057" cy="17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flipV="1">
              <a:off x="5111380" y="3253063"/>
              <a:ext cx="76057" cy="17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flipV="1">
              <a:off x="5111380" y="3287871"/>
              <a:ext cx="76057" cy="17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flipV="1">
              <a:off x="5111380" y="3322679"/>
              <a:ext cx="76057" cy="17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flipV="1">
              <a:off x="5111380" y="3392295"/>
              <a:ext cx="76057" cy="17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flipV="1">
              <a:off x="5111380" y="3427097"/>
              <a:ext cx="76057" cy="17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flipV="1">
              <a:off x="5111380" y="3357487"/>
              <a:ext cx="76057" cy="17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3" name="Trapezoid 242"/>
            <p:cNvSpPr/>
            <p:nvPr/>
          </p:nvSpPr>
          <p:spPr>
            <a:xfrm rot="16200000">
              <a:off x="4575629" y="2928255"/>
              <a:ext cx="870857" cy="268517"/>
            </a:xfrm>
            <a:prstGeom prst="trapezoid">
              <a:avLst>
                <a:gd name="adj" fmla="val 85715"/>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a:solidFill>
                    <a:schemeClr val="tx1"/>
                  </a:solidFill>
                </a:rPr>
                <a:t>x32</a:t>
              </a:r>
            </a:p>
          </p:txBody>
        </p:sp>
      </p:grpSp>
      <p:grpSp>
        <p:nvGrpSpPr>
          <p:cNvPr id="12" name="Group 11"/>
          <p:cNvGrpSpPr/>
          <p:nvPr/>
        </p:nvGrpSpPr>
        <p:grpSpPr>
          <a:xfrm>
            <a:off x="10733717" y="5364219"/>
            <a:ext cx="731520" cy="736231"/>
            <a:chOff x="9919030" y="5125322"/>
            <a:chExt cx="731520" cy="736231"/>
          </a:xfrm>
        </p:grpSpPr>
        <p:grpSp>
          <p:nvGrpSpPr>
            <p:cNvPr id="215" name="Group 214"/>
            <p:cNvGrpSpPr/>
            <p:nvPr/>
          </p:nvGrpSpPr>
          <p:grpSpPr>
            <a:xfrm>
              <a:off x="9919030" y="5125322"/>
              <a:ext cx="731520" cy="474313"/>
              <a:chOff x="8312727" y="3831680"/>
              <a:chExt cx="681644" cy="582308"/>
            </a:xfrm>
          </p:grpSpPr>
          <p:sp>
            <p:nvSpPr>
              <p:cNvPr id="210" name="Trapezoid 209"/>
              <p:cNvSpPr/>
              <p:nvPr/>
            </p:nvSpPr>
            <p:spPr>
              <a:xfrm>
                <a:off x="8312727" y="3831680"/>
                <a:ext cx="681644" cy="241555"/>
              </a:xfrm>
              <a:prstGeom prst="trapezoid">
                <a:avLst>
                  <a:gd name="adj" fmla="val 9859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211" name="Rectangle 210"/>
              <p:cNvSpPr/>
              <p:nvPr/>
            </p:nvSpPr>
            <p:spPr>
              <a:xfrm>
                <a:off x="8443156" y="4073167"/>
                <a:ext cx="423949" cy="34082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212" name="Rectangle 211"/>
              <p:cNvSpPr/>
              <p:nvPr/>
            </p:nvSpPr>
            <p:spPr>
              <a:xfrm>
                <a:off x="8738450" y="4110975"/>
                <a:ext cx="91823" cy="15303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213" name="Rectangle 212"/>
              <p:cNvSpPr/>
              <p:nvPr/>
            </p:nvSpPr>
            <p:spPr>
              <a:xfrm>
                <a:off x="8481475" y="4108423"/>
                <a:ext cx="91823" cy="15495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214" name="Rectangle 213"/>
              <p:cNvSpPr/>
              <p:nvPr/>
            </p:nvSpPr>
            <p:spPr>
              <a:xfrm>
                <a:off x="8609644" y="4168362"/>
                <a:ext cx="91823" cy="20660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sp>
          <p:nvSpPr>
            <p:cNvPr id="254" name="TextBox 253"/>
            <p:cNvSpPr txBox="1"/>
            <p:nvPr/>
          </p:nvSpPr>
          <p:spPr>
            <a:xfrm>
              <a:off x="10101836" y="5612254"/>
              <a:ext cx="523702" cy="249299"/>
            </a:xfrm>
            <a:prstGeom prst="rect">
              <a:avLst/>
            </a:prstGeom>
            <a:noFill/>
          </p:spPr>
          <p:txBody>
            <a:bodyPr wrap="square" lIns="0" tIns="0" rIns="0" bIns="0" rtlCol="0">
              <a:spAutoFit/>
            </a:bodyPr>
            <a:lstStyle/>
            <a:p>
              <a:pPr>
                <a:lnSpc>
                  <a:spcPct val="90000"/>
                </a:lnSpc>
                <a:buClr>
                  <a:schemeClr val="accent1"/>
                </a:buClr>
                <a:buSzPct val="90000"/>
              </a:pPr>
              <a:r>
                <a:rPr lang="en-US" dirty="0"/>
                <a:t>SFU</a:t>
              </a:r>
            </a:p>
          </p:txBody>
        </p:sp>
      </p:grpSp>
      <p:grpSp>
        <p:nvGrpSpPr>
          <p:cNvPr id="274" name="Group 273"/>
          <p:cNvGrpSpPr/>
          <p:nvPr/>
        </p:nvGrpSpPr>
        <p:grpSpPr>
          <a:xfrm>
            <a:off x="7744806" y="1490647"/>
            <a:ext cx="648787" cy="325384"/>
            <a:chOff x="4422370" y="1499061"/>
            <a:chExt cx="648787" cy="325384"/>
          </a:xfrm>
        </p:grpSpPr>
        <p:sp>
          <p:nvSpPr>
            <p:cNvPr id="275" name="Rectangle 274"/>
            <p:cNvSpPr/>
            <p:nvPr/>
          </p:nvSpPr>
          <p:spPr>
            <a:xfrm>
              <a:off x="4422370" y="1499061"/>
              <a:ext cx="648787" cy="325384"/>
            </a:xfrm>
            <a:prstGeom prst="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 tIns="9144" rIns="18288" bIns="9144" numCol="1" spcCol="0" rtlCol="0" fromWordArt="0" anchor="ctr" anchorCtr="0" forceAA="0" compatLnSpc="1">
              <a:prstTxWarp prst="textNoShape">
                <a:avLst/>
              </a:prstTxWarp>
              <a:noAutofit/>
            </a:bodyPr>
            <a:lstStyle/>
            <a:p>
              <a:pPr>
                <a:lnSpc>
                  <a:spcPct val="90000"/>
                </a:lnSpc>
              </a:pPr>
              <a:r>
                <a:rPr lang="en-US" dirty="0">
                  <a:solidFill>
                    <a:schemeClr val="tx1"/>
                  </a:solidFill>
                </a:rPr>
                <a:t>TX</a:t>
              </a:r>
            </a:p>
          </p:txBody>
        </p:sp>
        <p:sp>
          <p:nvSpPr>
            <p:cNvPr id="276" name="Oval 275"/>
            <p:cNvSpPr/>
            <p:nvPr/>
          </p:nvSpPr>
          <p:spPr>
            <a:xfrm>
              <a:off x="4740538" y="1527166"/>
              <a:ext cx="285099" cy="273133"/>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cxnSp>
          <p:nvCxnSpPr>
            <p:cNvPr id="277" name="Straight Arrow Connector 276"/>
            <p:cNvCxnSpPr/>
            <p:nvPr/>
          </p:nvCxnSpPr>
          <p:spPr>
            <a:xfrm flipV="1">
              <a:off x="4802657" y="1569732"/>
              <a:ext cx="139565" cy="115503"/>
            </a:xfrm>
            <a:prstGeom prst="straightConnector1">
              <a:avLst/>
            </a:prstGeom>
            <a:ln w="19050">
              <a:solidFill>
                <a:schemeClr val="tx1"/>
              </a:solidFill>
              <a:headEnd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278" name="Straight Arrow Connector 277"/>
            <p:cNvCxnSpPr/>
            <p:nvPr/>
          </p:nvCxnSpPr>
          <p:spPr>
            <a:xfrm flipV="1">
              <a:off x="4849180" y="1628285"/>
              <a:ext cx="139565" cy="115503"/>
            </a:xfrm>
            <a:prstGeom prst="straightConnector1">
              <a:avLst/>
            </a:prstGeom>
            <a:ln w="19050">
              <a:solidFill>
                <a:schemeClr val="tx1"/>
              </a:solidFill>
              <a:headEnd w="sm" len="med"/>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p:nvGrpSpPr>
        <p:grpSpPr>
          <a:xfrm>
            <a:off x="7748765" y="1850866"/>
            <a:ext cx="643642" cy="325384"/>
            <a:chOff x="5246387" y="1489166"/>
            <a:chExt cx="643642" cy="325384"/>
          </a:xfrm>
        </p:grpSpPr>
        <p:sp>
          <p:nvSpPr>
            <p:cNvPr id="280" name="Rectangle 279"/>
            <p:cNvSpPr/>
            <p:nvPr/>
          </p:nvSpPr>
          <p:spPr>
            <a:xfrm>
              <a:off x="5246387" y="1489166"/>
              <a:ext cx="643642" cy="325384"/>
            </a:xfrm>
            <a:prstGeom prst="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 tIns="9144" rIns="18288" bIns="9144" numCol="1" spcCol="0" rtlCol="0" fromWordArt="0" anchor="ctr" anchorCtr="0" forceAA="0" compatLnSpc="1">
              <a:prstTxWarp prst="textNoShape">
                <a:avLst/>
              </a:prstTxWarp>
              <a:noAutofit/>
            </a:bodyPr>
            <a:lstStyle/>
            <a:p>
              <a:pPr>
                <a:lnSpc>
                  <a:spcPct val="90000"/>
                </a:lnSpc>
              </a:pPr>
              <a:r>
                <a:rPr lang="en-US" dirty="0">
                  <a:solidFill>
                    <a:schemeClr val="tx1"/>
                  </a:solidFill>
                </a:rPr>
                <a:t>RX</a:t>
              </a:r>
            </a:p>
          </p:txBody>
        </p:sp>
        <p:sp>
          <p:nvSpPr>
            <p:cNvPr id="281" name="Oval 280"/>
            <p:cNvSpPr/>
            <p:nvPr/>
          </p:nvSpPr>
          <p:spPr>
            <a:xfrm>
              <a:off x="5574582" y="1513313"/>
              <a:ext cx="285099" cy="273133"/>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cxnSp>
          <p:nvCxnSpPr>
            <p:cNvPr id="282" name="Straight Arrow Connector 281"/>
            <p:cNvCxnSpPr/>
            <p:nvPr/>
          </p:nvCxnSpPr>
          <p:spPr>
            <a:xfrm>
              <a:off x="5659637" y="1555218"/>
              <a:ext cx="141189" cy="121380"/>
            </a:xfrm>
            <a:prstGeom prst="straightConnector1">
              <a:avLst/>
            </a:prstGeom>
            <a:ln w="19050">
              <a:solidFill>
                <a:schemeClr val="tx1"/>
              </a:solidFill>
              <a:headEnd type="triangle" w="sm" len="med"/>
              <a:tailEnd type="none" w="sm" len="med"/>
            </a:ln>
          </p:spPr>
          <p:style>
            <a:lnRef idx="1">
              <a:schemeClr val="accent1"/>
            </a:lnRef>
            <a:fillRef idx="0">
              <a:schemeClr val="accent1"/>
            </a:fillRef>
            <a:effectRef idx="0">
              <a:schemeClr val="accent1"/>
            </a:effectRef>
            <a:fontRef idx="minor">
              <a:schemeClr val="tx1"/>
            </a:fontRef>
          </p:style>
        </p:cxnSp>
        <p:cxnSp>
          <p:nvCxnSpPr>
            <p:cNvPr id="283" name="Straight Arrow Connector 282"/>
            <p:cNvCxnSpPr/>
            <p:nvPr/>
          </p:nvCxnSpPr>
          <p:spPr>
            <a:xfrm>
              <a:off x="5629157" y="1623398"/>
              <a:ext cx="141189" cy="121380"/>
            </a:xfrm>
            <a:prstGeom prst="straightConnector1">
              <a:avLst/>
            </a:prstGeom>
            <a:ln w="19050">
              <a:solidFill>
                <a:schemeClr val="tx1"/>
              </a:solidFill>
              <a:headEnd type="triangle" w="sm" len="med"/>
              <a:tailEnd type="none" w="sm" len="med"/>
            </a:ln>
          </p:spPr>
          <p:style>
            <a:lnRef idx="1">
              <a:schemeClr val="accent1"/>
            </a:lnRef>
            <a:fillRef idx="0">
              <a:schemeClr val="accent1"/>
            </a:fillRef>
            <a:effectRef idx="0">
              <a:schemeClr val="accent1"/>
            </a:effectRef>
            <a:fontRef idx="minor">
              <a:schemeClr val="tx1"/>
            </a:fontRef>
          </p:style>
        </p:cxnSp>
      </p:grpSp>
      <p:grpSp>
        <p:nvGrpSpPr>
          <p:cNvPr id="328" name="Group 327"/>
          <p:cNvGrpSpPr/>
          <p:nvPr/>
        </p:nvGrpSpPr>
        <p:grpSpPr>
          <a:xfrm>
            <a:off x="10554102" y="1295400"/>
            <a:ext cx="745375" cy="971913"/>
            <a:chOff x="8223652" y="2209902"/>
            <a:chExt cx="745375" cy="971913"/>
          </a:xfrm>
        </p:grpSpPr>
        <p:sp>
          <p:nvSpPr>
            <p:cNvPr id="288" name="Rectangle 287"/>
            <p:cNvSpPr/>
            <p:nvPr/>
          </p:nvSpPr>
          <p:spPr>
            <a:xfrm>
              <a:off x="8312321" y="2209902"/>
              <a:ext cx="556953" cy="83958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289" name="Rectangle 288"/>
            <p:cNvSpPr/>
            <p:nvPr/>
          </p:nvSpPr>
          <p:spPr>
            <a:xfrm>
              <a:off x="8223652" y="3049487"/>
              <a:ext cx="745375" cy="13232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900" dirty="0">
                  <a:solidFill>
                    <a:schemeClr val="tx1"/>
                  </a:solidFill>
                </a:rPr>
                <a:t>MDU</a:t>
              </a:r>
              <a:endParaRPr lang="en-US" sz="1000" dirty="0">
                <a:solidFill>
                  <a:schemeClr val="tx1"/>
                </a:solidFill>
              </a:endParaRPr>
            </a:p>
          </p:txBody>
        </p:sp>
        <p:grpSp>
          <p:nvGrpSpPr>
            <p:cNvPr id="297" name="Group 296"/>
            <p:cNvGrpSpPr/>
            <p:nvPr/>
          </p:nvGrpSpPr>
          <p:grpSpPr>
            <a:xfrm>
              <a:off x="8352239" y="2253356"/>
              <a:ext cx="481966" cy="99378"/>
              <a:chOff x="8419147" y="2312829"/>
              <a:chExt cx="481966" cy="99378"/>
            </a:xfrm>
          </p:grpSpPr>
          <p:sp>
            <p:nvSpPr>
              <p:cNvPr id="291" name="Rectangle 290"/>
              <p:cNvSpPr/>
              <p:nvPr/>
            </p:nvSpPr>
            <p:spPr>
              <a:xfrm>
                <a:off x="8419147" y="2312829"/>
                <a:ext cx="62865" cy="9937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292" name="Rectangle 291"/>
              <p:cNvSpPr/>
              <p:nvPr/>
            </p:nvSpPr>
            <p:spPr>
              <a:xfrm>
                <a:off x="8502967" y="2312829"/>
                <a:ext cx="62865" cy="9937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293" name="Rectangle 292"/>
              <p:cNvSpPr/>
              <p:nvPr/>
            </p:nvSpPr>
            <p:spPr>
              <a:xfrm>
                <a:off x="8586787" y="2312829"/>
                <a:ext cx="62865" cy="9937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294" name="Rectangle 293"/>
              <p:cNvSpPr/>
              <p:nvPr/>
            </p:nvSpPr>
            <p:spPr>
              <a:xfrm>
                <a:off x="8670607" y="2312829"/>
                <a:ext cx="62865" cy="9937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295" name="Rectangle 294"/>
              <p:cNvSpPr/>
              <p:nvPr/>
            </p:nvSpPr>
            <p:spPr>
              <a:xfrm>
                <a:off x="8838248" y="2312829"/>
                <a:ext cx="62865" cy="9937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296" name="Rectangle 295"/>
              <p:cNvSpPr/>
              <p:nvPr/>
            </p:nvSpPr>
            <p:spPr>
              <a:xfrm>
                <a:off x="8754427" y="2312829"/>
                <a:ext cx="62865" cy="9937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grpSp>
          <p:nvGrpSpPr>
            <p:cNvPr id="298" name="Group 297"/>
            <p:cNvGrpSpPr/>
            <p:nvPr/>
          </p:nvGrpSpPr>
          <p:grpSpPr>
            <a:xfrm>
              <a:off x="8357002" y="2629593"/>
              <a:ext cx="481966" cy="99378"/>
              <a:chOff x="8419147" y="2312829"/>
              <a:chExt cx="481966" cy="99378"/>
            </a:xfrm>
          </p:grpSpPr>
          <p:sp>
            <p:nvSpPr>
              <p:cNvPr id="299" name="Rectangle 298"/>
              <p:cNvSpPr/>
              <p:nvPr/>
            </p:nvSpPr>
            <p:spPr>
              <a:xfrm>
                <a:off x="8419147" y="2312829"/>
                <a:ext cx="62865" cy="9937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300" name="Rectangle 299"/>
              <p:cNvSpPr/>
              <p:nvPr/>
            </p:nvSpPr>
            <p:spPr>
              <a:xfrm>
                <a:off x="8502967" y="2312829"/>
                <a:ext cx="62865" cy="9937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301" name="Rectangle 300"/>
              <p:cNvSpPr/>
              <p:nvPr/>
            </p:nvSpPr>
            <p:spPr>
              <a:xfrm>
                <a:off x="8586787" y="2312829"/>
                <a:ext cx="62865" cy="9937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302" name="Rectangle 301"/>
              <p:cNvSpPr/>
              <p:nvPr/>
            </p:nvSpPr>
            <p:spPr>
              <a:xfrm>
                <a:off x="8670607" y="2312829"/>
                <a:ext cx="62865" cy="9937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303" name="Rectangle 302"/>
              <p:cNvSpPr/>
              <p:nvPr/>
            </p:nvSpPr>
            <p:spPr>
              <a:xfrm>
                <a:off x="8838248" y="2312829"/>
                <a:ext cx="62865" cy="9937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304" name="Rectangle 303"/>
              <p:cNvSpPr/>
              <p:nvPr/>
            </p:nvSpPr>
            <p:spPr>
              <a:xfrm>
                <a:off x="8754427" y="2312829"/>
                <a:ext cx="62865" cy="9937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grpSp>
          <p:nvGrpSpPr>
            <p:cNvPr id="305" name="Group 304"/>
            <p:cNvGrpSpPr/>
            <p:nvPr/>
          </p:nvGrpSpPr>
          <p:grpSpPr>
            <a:xfrm>
              <a:off x="8357002" y="2505769"/>
              <a:ext cx="481966" cy="99378"/>
              <a:chOff x="8419147" y="2312829"/>
              <a:chExt cx="481966" cy="99378"/>
            </a:xfrm>
          </p:grpSpPr>
          <p:sp>
            <p:nvSpPr>
              <p:cNvPr id="306" name="Rectangle 305"/>
              <p:cNvSpPr/>
              <p:nvPr/>
            </p:nvSpPr>
            <p:spPr>
              <a:xfrm>
                <a:off x="8419147" y="2312829"/>
                <a:ext cx="62865" cy="9937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307" name="Rectangle 306"/>
              <p:cNvSpPr/>
              <p:nvPr/>
            </p:nvSpPr>
            <p:spPr>
              <a:xfrm>
                <a:off x="8502967" y="2312829"/>
                <a:ext cx="62865" cy="9937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308" name="Rectangle 307"/>
              <p:cNvSpPr/>
              <p:nvPr/>
            </p:nvSpPr>
            <p:spPr>
              <a:xfrm>
                <a:off x="8586787" y="2312829"/>
                <a:ext cx="62865" cy="9937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309" name="Rectangle 308"/>
              <p:cNvSpPr/>
              <p:nvPr/>
            </p:nvSpPr>
            <p:spPr>
              <a:xfrm>
                <a:off x="8670607" y="2312829"/>
                <a:ext cx="62865" cy="9937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310" name="Rectangle 309"/>
              <p:cNvSpPr/>
              <p:nvPr/>
            </p:nvSpPr>
            <p:spPr>
              <a:xfrm>
                <a:off x="8838248" y="2312829"/>
                <a:ext cx="62865" cy="9937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311" name="Rectangle 310"/>
              <p:cNvSpPr/>
              <p:nvPr/>
            </p:nvSpPr>
            <p:spPr>
              <a:xfrm>
                <a:off x="8754427" y="2312829"/>
                <a:ext cx="62865" cy="9937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grpSp>
          <p:nvGrpSpPr>
            <p:cNvPr id="312" name="Group 311"/>
            <p:cNvGrpSpPr/>
            <p:nvPr/>
          </p:nvGrpSpPr>
          <p:grpSpPr>
            <a:xfrm>
              <a:off x="8355414" y="2380356"/>
              <a:ext cx="481966" cy="99378"/>
              <a:chOff x="8419147" y="2312829"/>
              <a:chExt cx="481966" cy="99378"/>
            </a:xfrm>
          </p:grpSpPr>
          <p:sp>
            <p:nvSpPr>
              <p:cNvPr id="313" name="Rectangle 312"/>
              <p:cNvSpPr/>
              <p:nvPr/>
            </p:nvSpPr>
            <p:spPr>
              <a:xfrm>
                <a:off x="8419147" y="2312829"/>
                <a:ext cx="62865" cy="9937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314" name="Rectangle 313"/>
              <p:cNvSpPr/>
              <p:nvPr/>
            </p:nvSpPr>
            <p:spPr>
              <a:xfrm>
                <a:off x="8502967" y="2312829"/>
                <a:ext cx="62865" cy="9937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315" name="Rectangle 314"/>
              <p:cNvSpPr/>
              <p:nvPr/>
            </p:nvSpPr>
            <p:spPr>
              <a:xfrm>
                <a:off x="8586787" y="2312829"/>
                <a:ext cx="62865" cy="9937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316" name="Rectangle 315"/>
              <p:cNvSpPr/>
              <p:nvPr/>
            </p:nvSpPr>
            <p:spPr>
              <a:xfrm>
                <a:off x="8670607" y="2312829"/>
                <a:ext cx="62865" cy="9937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317" name="Rectangle 316"/>
              <p:cNvSpPr/>
              <p:nvPr/>
            </p:nvSpPr>
            <p:spPr>
              <a:xfrm>
                <a:off x="8838248" y="2312829"/>
                <a:ext cx="62865" cy="9937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318" name="Rectangle 317"/>
              <p:cNvSpPr/>
              <p:nvPr/>
            </p:nvSpPr>
            <p:spPr>
              <a:xfrm>
                <a:off x="8754427" y="2312829"/>
                <a:ext cx="62865" cy="9937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sp>
          <p:nvSpPr>
            <p:cNvPr id="320" name="Rectangle 319"/>
            <p:cNvSpPr/>
            <p:nvPr/>
          </p:nvSpPr>
          <p:spPr>
            <a:xfrm>
              <a:off x="8357002" y="2758181"/>
              <a:ext cx="62865" cy="9937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321" name="Rectangle 320"/>
            <p:cNvSpPr/>
            <p:nvPr/>
          </p:nvSpPr>
          <p:spPr>
            <a:xfrm>
              <a:off x="8440822" y="2758181"/>
              <a:ext cx="62865" cy="9937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322" name="Rectangle 321"/>
            <p:cNvSpPr/>
            <p:nvPr/>
          </p:nvSpPr>
          <p:spPr>
            <a:xfrm>
              <a:off x="8546867" y="2818665"/>
              <a:ext cx="109538" cy="20478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324" name="Rectangle 323"/>
            <p:cNvSpPr/>
            <p:nvPr/>
          </p:nvSpPr>
          <p:spPr>
            <a:xfrm>
              <a:off x="8776103" y="2758181"/>
              <a:ext cx="62865" cy="9937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325" name="Rectangle 324"/>
            <p:cNvSpPr/>
            <p:nvPr/>
          </p:nvSpPr>
          <p:spPr>
            <a:xfrm>
              <a:off x="8692282" y="2758181"/>
              <a:ext cx="62865" cy="9937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sp>
        <p:nvSpPr>
          <p:cNvPr id="327" name="TextBox 326"/>
          <p:cNvSpPr txBox="1"/>
          <p:nvPr/>
        </p:nvSpPr>
        <p:spPr>
          <a:xfrm>
            <a:off x="10612425" y="2305263"/>
            <a:ext cx="653867" cy="166199"/>
          </a:xfrm>
          <a:prstGeom prst="rect">
            <a:avLst/>
          </a:prstGeom>
          <a:noFill/>
        </p:spPr>
        <p:txBody>
          <a:bodyPr wrap="square" lIns="0" tIns="0" rIns="0" bIns="0" rtlCol="0">
            <a:spAutoFit/>
          </a:bodyPr>
          <a:lstStyle/>
          <a:p>
            <a:pPr>
              <a:lnSpc>
                <a:spcPct val="90000"/>
              </a:lnSpc>
              <a:buClr>
                <a:schemeClr val="accent1"/>
              </a:buClr>
              <a:buSzPct val="90000"/>
            </a:pPr>
            <a:r>
              <a:rPr lang="en-US" sz="1200" dirty="0"/>
              <a:t>8-40HP</a:t>
            </a:r>
          </a:p>
        </p:txBody>
      </p:sp>
      <p:sp>
        <p:nvSpPr>
          <p:cNvPr id="186" name="TextBox 185"/>
          <p:cNvSpPr txBox="1"/>
          <p:nvPr/>
        </p:nvSpPr>
        <p:spPr>
          <a:xfrm rot="21396423">
            <a:off x="5098361" y="1802238"/>
            <a:ext cx="1371600" cy="152349"/>
          </a:xfrm>
          <a:prstGeom prst="rect">
            <a:avLst/>
          </a:prstGeom>
          <a:noFill/>
        </p:spPr>
        <p:txBody>
          <a:bodyPr wrap="square" lIns="0" tIns="0" rIns="0" bIns="0" rtlCol="0">
            <a:spAutoFit/>
          </a:bodyPr>
          <a:lstStyle/>
          <a:p>
            <a:pPr>
              <a:lnSpc>
                <a:spcPct val="90000"/>
              </a:lnSpc>
              <a:buClr>
                <a:schemeClr val="accent1"/>
              </a:buClr>
              <a:buSzPct val="90000"/>
            </a:pPr>
            <a:r>
              <a:rPr lang="en-US" sz="1100" dirty="0"/>
              <a:t>10 Gigabit Ethernet </a:t>
            </a:r>
          </a:p>
        </p:txBody>
      </p:sp>
      <p:sp>
        <p:nvSpPr>
          <p:cNvPr id="187" name="TextBox 186"/>
          <p:cNvSpPr txBox="1"/>
          <p:nvPr/>
        </p:nvSpPr>
        <p:spPr>
          <a:xfrm rot="963223">
            <a:off x="6910689" y="4956167"/>
            <a:ext cx="1371600" cy="152349"/>
          </a:xfrm>
          <a:prstGeom prst="rect">
            <a:avLst/>
          </a:prstGeom>
          <a:noFill/>
        </p:spPr>
        <p:txBody>
          <a:bodyPr wrap="square" lIns="0" tIns="0" rIns="0" bIns="0" rtlCol="0">
            <a:spAutoFit/>
          </a:bodyPr>
          <a:lstStyle/>
          <a:p>
            <a:pPr>
              <a:lnSpc>
                <a:spcPct val="90000"/>
              </a:lnSpc>
              <a:buClr>
                <a:schemeClr val="accent1"/>
              </a:buClr>
              <a:buSzPct val="90000"/>
            </a:pPr>
            <a:r>
              <a:rPr lang="en-US" sz="1100" dirty="0"/>
              <a:t>Analog fiber link</a:t>
            </a:r>
          </a:p>
        </p:txBody>
      </p:sp>
      <p:sp>
        <p:nvSpPr>
          <p:cNvPr id="188" name="TextBox 187"/>
          <p:cNvSpPr txBox="1"/>
          <p:nvPr/>
        </p:nvSpPr>
        <p:spPr>
          <a:xfrm rot="590187">
            <a:off x="5459986" y="2966401"/>
            <a:ext cx="3157924" cy="152349"/>
          </a:xfrm>
          <a:prstGeom prst="rect">
            <a:avLst/>
          </a:prstGeom>
          <a:noFill/>
        </p:spPr>
        <p:txBody>
          <a:bodyPr wrap="square" lIns="0" tIns="0" rIns="0" bIns="0" rtlCol="0">
            <a:spAutoFit/>
          </a:bodyPr>
          <a:lstStyle/>
          <a:p>
            <a:pPr>
              <a:lnSpc>
                <a:spcPct val="90000"/>
              </a:lnSpc>
              <a:buClr>
                <a:schemeClr val="accent1"/>
              </a:buClr>
              <a:buSzPct val="90000"/>
            </a:pPr>
            <a:r>
              <a:rPr lang="en-US" sz="1100" dirty="0"/>
              <a:t>10 Gigabit Ethernet or analog fiber link</a:t>
            </a:r>
          </a:p>
        </p:txBody>
      </p:sp>
      <p:sp>
        <p:nvSpPr>
          <p:cNvPr id="4" name="Slide Number Placeholder 3"/>
          <p:cNvSpPr>
            <a:spLocks noGrp="1"/>
          </p:cNvSpPr>
          <p:nvPr>
            <p:ph type="sldNum" sz="quarter" idx="12"/>
          </p:nvPr>
        </p:nvSpPr>
        <p:spPr>
          <a:xfrm>
            <a:off x="12183675" y="6572023"/>
            <a:ext cx="541725" cy="182880"/>
          </a:xfrm>
        </p:spPr>
        <p:txBody>
          <a:bodyPr vert="horz" wrap="square" lIns="0" tIns="0" rIns="0" bIns="0" rtlCol="0" anchor="b"/>
          <a:lstStyle/>
          <a:p>
            <a:fld id="{71FA2017-4488-4033-A37E-4064B866FEA5}" type="slidenum">
              <a:rPr lang="en-US"/>
              <a:pPr/>
              <a:t>18</a:t>
            </a:fld>
            <a:endParaRPr lang="en-US"/>
          </a:p>
        </p:txBody>
      </p:sp>
      <p:sp>
        <p:nvSpPr>
          <p:cNvPr id="5" name="Date Placeholder 4"/>
          <p:cNvSpPr>
            <a:spLocks noGrp="1"/>
          </p:cNvSpPr>
          <p:nvPr>
            <p:ph type="dt" sz="half" idx="10"/>
          </p:nvPr>
        </p:nvSpPr>
        <p:spPr>
          <a:xfrm>
            <a:off x="4252954" y="6572024"/>
            <a:ext cx="3200400" cy="182881"/>
          </a:xfrm>
        </p:spPr>
        <p:txBody>
          <a:bodyPr vert="horz" wrap="square" lIns="0" tIns="0" rIns="0" bIns="0" rtlCol="0" anchor="b"/>
          <a:lstStyle/>
          <a:p>
            <a:r>
              <a:rPr lang="en-US"/>
              <a:t>July 18, 2017</a:t>
            </a:r>
          </a:p>
        </p:txBody>
      </p:sp>
      <p:sp>
        <p:nvSpPr>
          <p:cNvPr id="160" name="Rectangle 159"/>
          <p:cNvSpPr/>
          <p:nvPr/>
        </p:nvSpPr>
        <p:spPr>
          <a:xfrm>
            <a:off x="1889070" y="4295134"/>
            <a:ext cx="1605749" cy="956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a:solidFill>
                  <a:srgbClr val="FFFFFF"/>
                </a:solidFill>
              </a:rPr>
              <a:t>E6000 I-CCAP</a:t>
            </a:r>
          </a:p>
        </p:txBody>
      </p:sp>
      <p:cxnSp>
        <p:nvCxnSpPr>
          <p:cNvPr id="189" name="Straight Connector 188"/>
          <p:cNvCxnSpPr>
            <a:endCxn id="243" idx="0"/>
          </p:cNvCxnSpPr>
          <p:nvPr/>
        </p:nvCxnSpPr>
        <p:spPr>
          <a:xfrm>
            <a:off x="4478530" y="4295134"/>
            <a:ext cx="3995249" cy="129556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3721400" y="2984495"/>
            <a:ext cx="7568266" cy="1767795"/>
            <a:chOff x="2925168" y="137205"/>
            <a:chExt cx="7568266" cy="1767795"/>
          </a:xfrm>
        </p:grpSpPr>
        <p:cxnSp>
          <p:nvCxnSpPr>
            <p:cNvPr id="10" name="Straight Connector 9"/>
            <p:cNvCxnSpPr/>
            <p:nvPr/>
          </p:nvCxnSpPr>
          <p:spPr>
            <a:xfrm>
              <a:off x="2925168" y="137205"/>
              <a:ext cx="1143484" cy="778406"/>
            </a:xfrm>
            <a:prstGeom prst="line">
              <a:avLst/>
            </a:prstGeom>
            <a:ln/>
          </p:spPr>
          <p:style>
            <a:lnRef idx="2">
              <a:schemeClr val="accent4"/>
            </a:lnRef>
            <a:fillRef idx="0">
              <a:schemeClr val="accent4"/>
            </a:fillRef>
            <a:effectRef idx="1">
              <a:schemeClr val="accent4"/>
            </a:effectRef>
            <a:fontRef idx="minor">
              <a:schemeClr val="tx1"/>
            </a:fontRef>
          </p:style>
        </p:cxnSp>
        <p:sp>
          <p:nvSpPr>
            <p:cNvPr id="13" name="Rectangle 12"/>
            <p:cNvSpPr/>
            <p:nvPr/>
          </p:nvSpPr>
          <p:spPr>
            <a:xfrm>
              <a:off x="4089246" y="568878"/>
              <a:ext cx="1039092" cy="6954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a:solidFill>
                    <a:srgbClr val="FFFFFF"/>
                  </a:solidFill>
                </a:rPr>
                <a:t>Remote Shelf</a:t>
              </a:r>
            </a:p>
          </p:txBody>
        </p:sp>
        <p:cxnSp>
          <p:nvCxnSpPr>
            <p:cNvPr id="28" name="Straight Connector 27"/>
            <p:cNvCxnSpPr>
              <a:stCxn id="13" idx="3"/>
              <a:endCxn id="34" idx="1"/>
            </p:cNvCxnSpPr>
            <p:nvPr/>
          </p:nvCxnSpPr>
          <p:spPr>
            <a:xfrm>
              <a:off x="5128338" y="916609"/>
              <a:ext cx="3482262" cy="56929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8610600" y="1066800"/>
              <a:ext cx="990600" cy="838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a:solidFill>
                    <a:srgbClr val="FFFFFF"/>
                  </a:solidFill>
                </a:rPr>
                <a:t>HFC Node</a:t>
              </a:r>
            </a:p>
          </p:txBody>
        </p:sp>
        <p:grpSp>
          <p:nvGrpSpPr>
            <p:cNvPr id="148" name="Group 147"/>
            <p:cNvGrpSpPr/>
            <p:nvPr/>
          </p:nvGrpSpPr>
          <p:grpSpPr>
            <a:xfrm>
              <a:off x="5209368" y="572735"/>
              <a:ext cx="648787" cy="325384"/>
              <a:chOff x="4475076" y="506233"/>
              <a:chExt cx="648787" cy="325384"/>
            </a:xfrm>
          </p:grpSpPr>
          <p:sp>
            <p:nvSpPr>
              <p:cNvPr id="146" name="Rectangle 145"/>
              <p:cNvSpPr/>
              <p:nvPr/>
            </p:nvSpPr>
            <p:spPr>
              <a:xfrm>
                <a:off x="4475076" y="506233"/>
                <a:ext cx="648787" cy="325384"/>
              </a:xfrm>
              <a:prstGeom prst="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 tIns="9144" rIns="18288" bIns="9144" numCol="1" spcCol="0" rtlCol="0" fromWordArt="0" anchor="ctr" anchorCtr="0" forceAA="0" compatLnSpc="1">
                <a:prstTxWarp prst="textNoShape">
                  <a:avLst/>
                </a:prstTxWarp>
                <a:noAutofit/>
              </a:bodyPr>
              <a:lstStyle/>
              <a:p>
                <a:pPr>
                  <a:lnSpc>
                    <a:spcPct val="90000"/>
                  </a:lnSpc>
                </a:pPr>
                <a:r>
                  <a:rPr lang="en-US" dirty="0">
                    <a:solidFill>
                      <a:schemeClr val="tx1"/>
                    </a:solidFill>
                  </a:rPr>
                  <a:t>TX</a:t>
                </a:r>
              </a:p>
            </p:txBody>
          </p:sp>
          <p:sp>
            <p:nvSpPr>
              <p:cNvPr id="122" name="Oval 121"/>
              <p:cNvSpPr/>
              <p:nvPr/>
            </p:nvSpPr>
            <p:spPr>
              <a:xfrm>
                <a:off x="4740538" y="515208"/>
                <a:ext cx="285099" cy="273133"/>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cxnSp>
            <p:nvCxnSpPr>
              <p:cNvPr id="124" name="Straight Arrow Connector 123"/>
              <p:cNvCxnSpPr/>
              <p:nvPr/>
            </p:nvCxnSpPr>
            <p:spPr>
              <a:xfrm flipV="1">
                <a:off x="4802657" y="591408"/>
                <a:ext cx="139565" cy="115503"/>
              </a:xfrm>
              <a:prstGeom prst="straightConnector1">
                <a:avLst/>
              </a:prstGeom>
              <a:ln w="19050">
                <a:solidFill>
                  <a:schemeClr val="tx1"/>
                </a:solidFill>
                <a:headEnd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flipV="1">
                <a:off x="4849180" y="649961"/>
                <a:ext cx="139565" cy="115503"/>
              </a:xfrm>
              <a:prstGeom prst="straightConnector1">
                <a:avLst/>
              </a:prstGeom>
              <a:ln w="19050">
                <a:solidFill>
                  <a:schemeClr val="tx1"/>
                </a:solidFill>
                <a:headEnd w="sm" len="med"/>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47" name="Group 146"/>
            <p:cNvGrpSpPr/>
            <p:nvPr/>
          </p:nvGrpSpPr>
          <p:grpSpPr>
            <a:xfrm>
              <a:off x="5213327" y="932954"/>
              <a:ext cx="643642" cy="325384"/>
              <a:chOff x="5299093" y="496338"/>
              <a:chExt cx="643642" cy="325384"/>
            </a:xfrm>
          </p:grpSpPr>
          <p:sp>
            <p:nvSpPr>
              <p:cNvPr id="128" name="Rectangle 127"/>
              <p:cNvSpPr/>
              <p:nvPr/>
            </p:nvSpPr>
            <p:spPr>
              <a:xfrm>
                <a:off x="5299093" y="496338"/>
                <a:ext cx="643642" cy="325384"/>
              </a:xfrm>
              <a:prstGeom prst="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 tIns="9144" rIns="18288" bIns="9144" numCol="1" spcCol="0" rtlCol="0" fromWordArt="0" anchor="ctr" anchorCtr="0" forceAA="0" compatLnSpc="1">
                <a:prstTxWarp prst="textNoShape">
                  <a:avLst/>
                </a:prstTxWarp>
                <a:noAutofit/>
              </a:bodyPr>
              <a:lstStyle/>
              <a:p>
                <a:pPr>
                  <a:lnSpc>
                    <a:spcPct val="90000"/>
                  </a:lnSpc>
                </a:pPr>
                <a:r>
                  <a:rPr lang="en-US" dirty="0">
                    <a:solidFill>
                      <a:schemeClr val="tx1"/>
                    </a:solidFill>
                  </a:rPr>
                  <a:t>RX</a:t>
                </a:r>
              </a:p>
            </p:txBody>
          </p:sp>
          <p:sp>
            <p:nvSpPr>
              <p:cNvPr id="145" name="Oval 144"/>
              <p:cNvSpPr/>
              <p:nvPr/>
            </p:nvSpPr>
            <p:spPr>
              <a:xfrm>
                <a:off x="5574582" y="501355"/>
                <a:ext cx="285099" cy="273133"/>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cxnSp>
            <p:nvCxnSpPr>
              <p:cNvPr id="131" name="Straight Arrow Connector 130"/>
              <p:cNvCxnSpPr/>
              <p:nvPr/>
            </p:nvCxnSpPr>
            <p:spPr>
              <a:xfrm>
                <a:off x="5659637" y="543260"/>
                <a:ext cx="141189" cy="121380"/>
              </a:xfrm>
              <a:prstGeom prst="straightConnector1">
                <a:avLst/>
              </a:prstGeom>
              <a:ln w="19050">
                <a:solidFill>
                  <a:schemeClr val="tx1"/>
                </a:solidFill>
                <a:headEnd type="triangle" w="sm" len="med"/>
                <a:tailEnd type="none" w="sm" len="med"/>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a:off x="5629157" y="611440"/>
                <a:ext cx="141189" cy="121380"/>
              </a:xfrm>
              <a:prstGeom prst="straightConnector1">
                <a:avLst/>
              </a:prstGeom>
              <a:ln w="19050">
                <a:solidFill>
                  <a:schemeClr val="tx1"/>
                </a:solidFill>
                <a:headEnd type="triangle" w="sm" len="med"/>
                <a:tailEnd type="none" w="sm" len="med"/>
              </a:ln>
            </p:spPr>
            <p:style>
              <a:lnRef idx="1">
                <a:schemeClr val="accent1"/>
              </a:lnRef>
              <a:fillRef idx="0">
                <a:schemeClr val="accent1"/>
              </a:fillRef>
              <a:effectRef idx="0">
                <a:schemeClr val="accent1"/>
              </a:effectRef>
              <a:fontRef idx="minor">
                <a:schemeClr val="tx1"/>
              </a:fontRef>
            </p:style>
          </p:cxnSp>
        </p:grpSp>
        <p:sp>
          <p:nvSpPr>
            <p:cNvPr id="207" name="Cloud 206"/>
            <p:cNvSpPr/>
            <p:nvPr/>
          </p:nvSpPr>
          <p:spPr>
            <a:xfrm>
              <a:off x="9662161" y="1163782"/>
              <a:ext cx="831273" cy="665018"/>
            </a:xfrm>
            <a:prstGeom prst="cloud">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 tIns="91440" rIns="18288" bIns="18288" numCol="1" spcCol="0" rtlCol="0" fromWordArt="0" anchor="ctr" anchorCtr="0" forceAA="0" compatLnSpc="1">
              <a:prstTxWarp prst="textNoShape">
                <a:avLst/>
              </a:prstTxWarp>
              <a:noAutofit/>
            </a:bodyPr>
            <a:lstStyle/>
            <a:p>
              <a:pPr algn="ctr">
                <a:lnSpc>
                  <a:spcPct val="90000"/>
                </a:lnSpc>
              </a:pPr>
              <a:r>
                <a:rPr lang="en-US" dirty="0">
                  <a:solidFill>
                    <a:schemeClr val="tx1"/>
                  </a:solidFill>
                </a:rPr>
                <a:t>&lt;250HP</a:t>
              </a:r>
              <a:endParaRPr lang="en-US" sz="1400" dirty="0">
                <a:solidFill>
                  <a:schemeClr val="tx1"/>
                </a:solidFill>
              </a:endParaRPr>
            </a:p>
          </p:txBody>
        </p:sp>
        <p:sp>
          <p:nvSpPr>
            <p:cNvPr id="185" name="TextBox 184"/>
            <p:cNvSpPr txBox="1"/>
            <p:nvPr/>
          </p:nvSpPr>
          <p:spPr>
            <a:xfrm rot="523401">
              <a:off x="6452006" y="1371670"/>
              <a:ext cx="1371600" cy="152349"/>
            </a:xfrm>
            <a:prstGeom prst="rect">
              <a:avLst/>
            </a:prstGeom>
            <a:noFill/>
          </p:spPr>
          <p:txBody>
            <a:bodyPr wrap="square" lIns="0" tIns="0" rIns="0" bIns="0" rtlCol="0">
              <a:spAutoFit/>
            </a:bodyPr>
            <a:lstStyle/>
            <a:p>
              <a:pPr>
                <a:lnSpc>
                  <a:spcPct val="90000"/>
                </a:lnSpc>
                <a:buClr>
                  <a:schemeClr val="accent1"/>
                </a:buClr>
                <a:buSzPct val="90000"/>
              </a:pPr>
              <a:r>
                <a:rPr lang="en-US" sz="1100" dirty="0"/>
                <a:t>Analog fiber link</a:t>
              </a:r>
            </a:p>
          </p:txBody>
        </p:sp>
        <p:sp>
          <p:nvSpPr>
            <p:cNvPr id="190" name="TextBox 189"/>
            <p:cNvSpPr txBox="1"/>
            <p:nvPr/>
          </p:nvSpPr>
          <p:spPr>
            <a:xfrm rot="2179785">
              <a:off x="2948848" y="337676"/>
              <a:ext cx="1371600" cy="152349"/>
            </a:xfrm>
            <a:prstGeom prst="rect">
              <a:avLst/>
            </a:prstGeom>
            <a:noFill/>
          </p:spPr>
          <p:txBody>
            <a:bodyPr wrap="square" lIns="0" tIns="0" rIns="0" bIns="0" rtlCol="0">
              <a:spAutoFit/>
            </a:bodyPr>
            <a:lstStyle/>
            <a:p>
              <a:pPr>
                <a:lnSpc>
                  <a:spcPct val="90000"/>
                </a:lnSpc>
                <a:buClr>
                  <a:schemeClr val="accent1"/>
                </a:buClr>
                <a:buSzPct val="90000"/>
              </a:pPr>
              <a:r>
                <a:rPr lang="en-US" sz="1100" dirty="0"/>
                <a:t>10 Gigabit Ethernet </a:t>
              </a:r>
            </a:p>
          </p:txBody>
        </p:sp>
      </p:grpSp>
      <p:cxnSp>
        <p:nvCxnSpPr>
          <p:cNvPr id="191" name="Straight Connector 190"/>
          <p:cNvCxnSpPr>
            <a:endCxn id="245" idx="1"/>
          </p:cNvCxnSpPr>
          <p:nvPr/>
        </p:nvCxnSpPr>
        <p:spPr>
          <a:xfrm flipV="1">
            <a:off x="3638285" y="4103083"/>
            <a:ext cx="183303" cy="89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V="1">
            <a:off x="3667117" y="4477905"/>
            <a:ext cx="183303" cy="89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44" name="Group 243"/>
          <p:cNvGrpSpPr/>
          <p:nvPr/>
        </p:nvGrpSpPr>
        <p:grpSpPr>
          <a:xfrm>
            <a:off x="3821588" y="3940391"/>
            <a:ext cx="648787" cy="325384"/>
            <a:chOff x="4422370" y="1499061"/>
            <a:chExt cx="648787" cy="325384"/>
          </a:xfrm>
        </p:grpSpPr>
        <p:sp>
          <p:nvSpPr>
            <p:cNvPr id="245" name="Rectangle 244"/>
            <p:cNvSpPr/>
            <p:nvPr/>
          </p:nvSpPr>
          <p:spPr>
            <a:xfrm>
              <a:off x="4422370" y="1499061"/>
              <a:ext cx="648787" cy="325384"/>
            </a:xfrm>
            <a:prstGeom prst="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 tIns="9144" rIns="18288" bIns="9144" numCol="1" spcCol="0" rtlCol="0" fromWordArt="0" anchor="ctr" anchorCtr="0" forceAA="0" compatLnSpc="1">
              <a:prstTxWarp prst="textNoShape">
                <a:avLst/>
              </a:prstTxWarp>
              <a:noAutofit/>
            </a:bodyPr>
            <a:lstStyle/>
            <a:p>
              <a:pPr>
                <a:lnSpc>
                  <a:spcPct val="90000"/>
                </a:lnSpc>
              </a:pPr>
              <a:r>
                <a:rPr lang="en-US" dirty="0">
                  <a:solidFill>
                    <a:schemeClr val="tx1"/>
                  </a:solidFill>
                </a:rPr>
                <a:t>TX</a:t>
              </a:r>
            </a:p>
          </p:txBody>
        </p:sp>
        <p:sp>
          <p:nvSpPr>
            <p:cNvPr id="246" name="Oval 245"/>
            <p:cNvSpPr/>
            <p:nvPr/>
          </p:nvSpPr>
          <p:spPr>
            <a:xfrm>
              <a:off x="4740538" y="1527166"/>
              <a:ext cx="285099" cy="273133"/>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cxnSp>
          <p:nvCxnSpPr>
            <p:cNvPr id="247" name="Straight Arrow Connector 246"/>
            <p:cNvCxnSpPr/>
            <p:nvPr/>
          </p:nvCxnSpPr>
          <p:spPr>
            <a:xfrm flipV="1">
              <a:off x="4802657" y="1569732"/>
              <a:ext cx="139565" cy="115503"/>
            </a:xfrm>
            <a:prstGeom prst="straightConnector1">
              <a:avLst/>
            </a:prstGeom>
            <a:ln w="19050">
              <a:solidFill>
                <a:schemeClr val="tx1"/>
              </a:solidFill>
              <a:headEnd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flipV="1">
              <a:off x="4849180" y="1628285"/>
              <a:ext cx="139565" cy="115503"/>
            </a:xfrm>
            <a:prstGeom prst="straightConnector1">
              <a:avLst/>
            </a:prstGeom>
            <a:ln w="19050">
              <a:solidFill>
                <a:schemeClr val="tx1"/>
              </a:solidFill>
              <a:headEnd w="sm" len="med"/>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a:off x="3825547" y="4295135"/>
            <a:ext cx="643642" cy="325384"/>
            <a:chOff x="5246387" y="1489166"/>
            <a:chExt cx="643642" cy="325384"/>
          </a:xfrm>
        </p:grpSpPr>
        <p:sp>
          <p:nvSpPr>
            <p:cNvPr id="250" name="Rectangle 249"/>
            <p:cNvSpPr/>
            <p:nvPr/>
          </p:nvSpPr>
          <p:spPr>
            <a:xfrm>
              <a:off x="5246387" y="1489166"/>
              <a:ext cx="643642" cy="325384"/>
            </a:xfrm>
            <a:prstGeom prst="rect">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 tIns="9144" rIns="18288" bIns="9144" numCol="1" spcCol="0" rtlCol="0" fromWordArt="0" anchor="ctr" anchorCtr="0" forceAA="0" compatLnSpc="1">
              <a:prstTxWarp prst="textNoShape">
                <a:avLst/>
              </a:prstTxWarp>
              <a:noAutofit/>
            </a:bodyPr>
            <a:lstStyle/>
            <a:p>
              <a:pPr>
                <a:lnSpc>
                  <a:spcPct val="90000"/>
                </a:lnSpc>
              </a:pPr>
              <a:r>
                <a:rPr lang="en-US" dirty="0">
                  <a:solidFill>
                    <a:schemeClr val="tx1"/>
                  </a:solidFill>
                </a:rPr>
                <a:t>RX</a:t>
              </a:r>
            </a:p>
          </p:txBody>
        </p:sp>
        <p:sp>
          <p:nvSpPr>
            <p:cNvPr id="251" name="Oval 250"/>
            <p:cNvSpPr/>
            <p:nvPr/>
          </p:nvSpPr>
          <p:spPr>
            <a:xfrm>
              <a:off x="5574582" y="1513313"/>
              <a:ext cx="285099" cy="273133"/>
            </a:xfrm>
            <a:prstGeom prst="ellips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cxnSp>
          <p:nvCxnSpPr>
            <p:cNvPr id="252" name="Straight Arrow Connector 251"/>
            <p:cNvCxnSpPr/>
            <p:nvPr/>
          </p:nvCxnSpPr>
          <p:spPr>
            <a:xfrm>
              <a:off x="5659637" y="1555218"/>
              <a:ext cx="141189" cy="121380"/>
            </a:xfrm>
            <a:prstGeom prst="straightConnector1">
              <a:avLst/>
            </a:prstGeom>
            <a:ln w="19050">
              <a:solidFill>
                <a:schemeClr val="tx1"/>
              </a:solidFill>
              <a:headEnd type="triangle" w="sm" len="med"/>
              <a:tailEnd type="none" w="sm" len="med"/>
            </a:ln>
          </p:spPr>
          <p:style>
            <a:lnRef idx="1">
              <a:schemeClr val="accent1"/>
            </a:lnRef>
            <a:fillRef idx="0">
              <a:schemeClr val="accent1"/>
            </a:fillRef>
            <a:effectRef idx="0">
              <a:schemeClr val="accent1"/>
            </a:effectRef>
            <a:fontRef idx="minor">
              <a:schemeClr val="tx1"/>
            </a:fontRef>
          </p:style>
        </p:cxnSp>
        <p:cxnSp>
          <p:nvCxnSpPr>
            <p:cNvPr id="253" name="Straight Arrow Connector 252"/>
            <p:cNvCxnSpPr/>
            <p:nvPr/>
          </p:nvCxnSpPr>
          <p:spPr>
            <a:xfrm>
              <a:off x="5629157" y="1623398"/>
              <a:ext cx="141189" cy="121380"/>
            </a:xfrm>
            <a:prstGeom prst="straightConnector1">
              <a:avLst/>
            </a:prstGeom>
            <a:ln w="19050">
              <a:solidFill>
                <a:schemeClr val="tx1"/>
              </a:solidFill>
              <a:headEnd type="triangle" w="sm" len="med"/>
              <a:tailEnd type="none" w="sm" len="med"/>
            </a:ln>
          </p:spPr>
          <p:style>
            <a:lnRef idx="1">
              <a:schemeClr val="accent1"/>
            </a:lnRef>
            <a:fillRef idx="0">
              <a:schemeClr val="accent1"/>
            </a:fillRef>
            <a:effectRef idx="0">
              <a:schemeClr val="accent1"/>
            </a:effectRef>
            <a:fontRef idx="minor">
              <a:schemeClr val="tx1"/>
            </a:fontRef>
          </p:style>
        </p:cxnSp>
      </p:grpSp>
      <p:sp>
        <p:nvSpPr>
          <p:cNvPr id="193" name="Rectangle 192"/>
          <p:cNvSpPr/>
          <p:nvPr/>
        </p:nvSpPr>
        <p:spPr>
          <a:xfrm>
            <a:off x="1887659" y="3046792"/>
            <a:ext cx="1605749" cy="10228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a:solidFill>
                  <a:srgbClr val="FFFFFF"/>
                </a:solidFill>
              </a:rPr>
              <a:t>Video</a:t>
            </a:r>
          </a:p>
        </p:txBody>
      </p:sp>
      <p:sp>
        <p:nvSpPr>
          <p:cNvPr id="194" name="Rectangle 193"/>
          <p:cNvSpPr/>
          <p:nvPr/>
        </p:nvSpPr>
        <p:spPr>
          <a:xfrm rot="16200000">
            <a:off x="2754411" y="2219441"/>
            <a:ext cx="1734521" cy="2273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400" dirty="0">
                <a:solidFill>
                  <a:srgbClr val="FFFFFF"/>
                </a:solidFill>
              </a:rPr>
              <a:t>Switch</a:t>
            </a:r>
          </a:p>
        </p:txBody>
      </p:sp>
      <p:sp>
        <p:nvSpPr>
          <p:cNvPr id="195" name="Rectangle 194"/>
          <p:cNvSpPr/>
          <p:nvPr/>
        </p:nvSpPr>
        <p:spPr>
          <a:xfrm rot="16200000">
            <a:off x="3099399" y="4268811"/>
            <a:ext cx="990600" cy="2236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400" dirty="0">
                <a:solidFill>
                  <a:srgbClr val="FFFFFF"/>
                </a:solidFill>
              </a:rPr>
              <a:t>RF-Comb.</a:t>
            </a:r>
          </a:p>
        </p:txBody>
      </p:sp>
      <p:cxnSp>
        <p:nvCxnSpPr>
          <p:cNvPr id="196" name="Straight Connector 195"/>
          <p:cNvCxnSpPr/>
          <p:nvPr/>
        </p:nvCxnSpPr>
        <p:spPr>
          <a:xfrm>
            <a:off x="4499669" y="4217993"/>
            <a:ext cx="4919276" cy="332754"/>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a:xfrm>
            <a:off x="7742713" y="6572023"/>
            <a:ext cx="4442937" cy="182880"/>
          </a:xfrm>
        </p:spPr>
        <p:txBody>
          <a:bodyPr/>
          <a:lstStyle/>
          <a:p>
            <a:r>
              <a:rPr lang="en-US"/>
              <a:t>ARRIS Confidential and Proprietary</a:t>
            </a:r>
            <a:endParaRPr lang="en-US" dirty="0"/>
          </a:p>
        </p:txBody>
      </p:sp>
      <p:sp>
        <p:nvSpPr>
          <p:cNvPr id="197" name="Rectangle 196"/>
          <p:cNvSpPr/>
          <p:nvPr/>
        </p:nvSpPr>
        <p:spPr>
          <a:xfrm>
            <a:off x="1854188" y="1101031"/>
            <a:ext cx="1653809" cy="5141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a:solidFill>
                  <a:srgbClr val="FFFFFF"/>
                </a:solidFill>
              </a:rPr>
              <a:t>OOB</a:t>
            </a:r>
          </a:p>
        </p:txBody>
      </p:sp>
      <p:sp>
        <p:nvSpPr>
          <p:cNvPr id="199" name="Rectangle 198"/>
          <p:cNvSpPr/>
          <p:nvPr/>
        </p:nvSpPr>
        <p:spPr>
          <a:xfrm rot="16200000">
            <a:off x="-135471" y="2837442"/>
            <a:ext cx="2912455" cy="5141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a:solidFill>
                  <a:srgbClr val="FFFFFF"/>
                </a:solidFill>
              </a:rPr>
              <a:t>Management / Monitoring</a:t>
            </a:r>
            <a:endParaRPr lang="en-US" dirty="0">
              <a:solidFill>
                <a:srgbClr val="FFFFFF"/>
              </a:solidFill>
            </a:endParaRPr>
          </a:p>
        </p:txBody>
      </p:sp>
    </p:spTree>
    <p:extLst>
      <p:ext uri="{BB962C8B-B14F-4D97-AF65-F5344CB8AC3E}">
        <p14:creationId xmlns:p14="http://schemas.microsoft.com/office/powerpoint/2010/main" val="1846622449"/>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0" rIns="91440" bIns="0" rtlCol="0" anchor="b">
            <a:normAutofit/>
          </a:bodyPr>
          <a:lstStyle/>
          <a:p>
            <a:r>
              <a:rPr lang="en-GB" dirty="0"/>
              <a:t>How Does the Ecosystem Change?</a:t>
            </a:r>
            <a:br>
              <a:rPr lang="en-GB" dirty="0"/>
            </a:br>
            <a:r>
              <a:rPr lang="en-GB" dirty="0"/>
              <a:t>	- </a:t>
            </a:r>
            <a:r>
              <a:rPr lang="en-GB" sz="2400" dirty="0"/>
              <a:t>Data, Switching, Timing, OOB, Video </a:t>
            </a:r>
            <a:endParaRPr lang="en-US" sz="2400" dirty="0"/>
          </a:p>
        </p:txBody>
      </p:sp>
    </p:spTree>
    <p:extLst>
      <p:ext uri="{BB962C8B-B14F-4D97-AF65-F5344CB8AC3E}">
        <p14:creationId xmlns:p14="http://schemas.microsoft.com/office/powerpoint/2010/main" val="66791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normAutofit/>
          </a:bodyPr>
          <a:lstStyle/>
          <a:p>
            <a:r>
              <a:rPr lang="en-US" dirty="0"/>
              <a:t>What is Distributed Access Architecture</a:t>
            </a:r>
          </a:p>
          <a:p>
            <a:pPr lvl="1"/>
            <a:r>
              <a:rPr lang="en-US" dirty="0"/>
              <a:t>Description</a:t>
            </a:r>
          </a:p>
          <a:p>
            <a:pPr lvl="1"/>
            <a:r>
              <a:rPr lang="en-US" dirty="0"/>
              <a:t>Benefits &amp; Drawbacks / Use cases </a:t>
            </a:r>
          </a:p>
          <a:p>
            <a:pPr lvl="1"/>
            <a:r>
              <a:rPr lang="en-US" dirty="0"/>
              <a:t>Forms of DAA </a:t>
            </a:r>
          </a:p>
          <a:p>
            <a:r>
              <a:rPr lang="en-US" dirty="0"/>
              <a:t>Deeper Dive:  Remote PHY</a:t>
            </a:r>
          </a:p>
          <a:p>
            <a:pPr lvl="1"/>
            <a:r>
              <a:rPr lang="en-US" dirty="0"/>
              <a:t>Standards (include </a:t>
            </a:r>
            <a:r>
              <a:rPr lang="en-US" dirty="0" err="1"/>
              <a:t>OpenRPD</a:t>
            </a:r>
            <a:r>
              <a:rPr lang="en-US" dirty="0"/>
              <a:t>) and Interop</a:t>
            </a:r>
          </a:p>
          <a:p>
            <a:pPr lvl="1"/>
            <a:r>
              <a:rPr lang="en-US" dirty="0"/>
              <a:t>Ecosystem</a:t>
            </a:r>
          </a:p>
          <a:p>
            <a:r>
              <a:rPr lang="en-US" dirty="0"/>
              <a:t>Beyond Remote PHY</a:t>
            </a:r>
          </a:p>
        </p:txBody>
      </p:sp>
      <p:sp>
        <p:nvSpPr>
          <p:cNvPr id="4" name="Date Placeholder 3"/>
          <p:cNvSpPr>
            <a:spLocks noGrp="1"/>
          </p:cNvSpPr>
          <p:nvPr>
            <p:ph type="dt" sz="half" idx="10"/>
          </p:nvPr>
        </p:nvSpPr>
        <p:spPr/>
        <p:txBody>
          <a:bodyPr/>
          <a:lstStyle/>
          <a:p>
            <a:r>
              <a:rPr lang="en-US"/>
              <a:t>July 18, 2017</a:t>
            </a:r>
          </a:p>
        </p:txBody>
      </p:sp>
      <p:sp>
        <p:nvSpPr>
          <p:cNvPr id="5" name="Footer Placeholder 4"/>
          <p:cNvSpPr>
            <a:spLocks noGrp="1"/>
          </p:cNvSpPr>
          <p:nvPr>
            <p:ph type="ftr" sz="quarter" idx="11"/>
          </p:nvPr>
        </p:nvSpPr>
        <p:spPr/>
        <p:txBody>
          <a:bodyPr/>
          <a:lstStyle/>
          <a:p>
            <a:r>
              <a:rPr lang="en-US"/>
              <a:t>ARRIS Confidential and Proprietary</a:t>
            </a:r>
            <a:endParaRPr lang="en-US" dirty="0"/>
          </a:p>
        </p:txBody>
      </p:sp>
      <p:sp>
        <p:nvSpPr>
          <p:cNvPr id="6" name="Slide Number Placeholder 5"/>
          <p:cNvSpPr>
            <a:spLocks noGrp="1"/>
          </p:cNvSpPr>
          <p:nvPr>
            <p:ph type="sldNum" sz="quarter" idx="12"/>
          </p:nvPr>
        </p:nvSpPr>
        <p:spPr/>
        <p:txBody>
          <a:bodyPr/>
          <a:lstStyle/>
          <a:p>
            <a:fld id="{71FA2017-4488-4033-A37E-4064B866FEA5}" type="slidenum">
              <a:rPr lang="en-US" smtClean="0"/>
              <a:pPr/>
              <a:t>2</a:t>
            </a:fld>
            <a:endParaRPr lang="en-US"/>
          </a:p>
        </p:txBody>
      </p:sp>
    </p:spTree>
    <p:extLst>
      <p:ext uri="{BB962C8B-B14F-4D97-AF65-F5344CB8AC3E}">
        <p14:creationId xmlns:p14="http://schemas.microsoft.com/office/powerpoint/2010/main" val="2100151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Ethernet Switch Considerations</a:t>
            </a:r>
          </a:p>
        </p:txBody>
      </p:sp>
      <p:sp>
        <p:nvSpPr>
          <p:cNvPr id="5" name="Footer Placeholder 4"/>
          <p:cNvSpPr>
            <a:spLocks noGrp="1"/>
          </p:cNvSpPr>
          <p:nvPr>
            <p:ph type="ftr" sz="quarter" idx="11"/>
          </p:nvPr>
        </p:nvSpPr>
        <p:spPr/>
        <p:txBody>
          <a:bodyPr/>
          <a:lstStyle/>
          <a:p>
            <a:r>
              <a:rPr lang="en-US"/>
              <a:t>ARRIS Confidential and Proprietary</a:t>
            </a:r>
          </a:p>
        </p:txBody>
      </p:sp>
      <p:sp>
        <p:nvSpPr>
          <p:cNvPr id="6" name="Slide Number Placeholder 5"/>
          <p:cNvSpPr>
            <a:spLocks noGrp="1"/>
          </p:cNvSpPr>
          <p:nvPr>
            <p:ph type="sldNum" sz="quarter" idx="12"/>
          </p:nvPr>
        </p:nvSpPr>
        <p:spPr/>
        <p:txBody>
          <a:bodyPr/>
          <a:lstStyle/>
          <a:p>
            <a:fld id="{71FA2017-4488-4033-A37E-4064B866FEA5}" type="slidenum">
              <a:rPr lang="en-US" smtClean="0"/>
              <a:pPr/>
              <a:t>20</a:t>
            </a:fld>
            <a:endParaRPr lang="en-US"/>
          </a:p>
        </p:txBody>
      </p:sp>
      <p:sp>
        <p:nvSpPr>
          <p:cNvPr id="4" name="TextBox 3"/>
          <p:cNvSpPr txBox="1"/>
          <p:nvPr/>
        </p:nvSpPr>
        <p:spPr>
          <a:xfrm>
            <a:off x="503580" y="1186542"/>
            <a:ext cx="10873647" cy="2215991"/>
          </a:xfrm>
          <a:prstGeom prst="rect">
            <a:avLst/>
          </a:prstGeom>
          <a:noFill/>
        </p:spPr>
        <p:txBody>
          <a:bodyPr wrap="square" lIns="0" tIns="0" rIns="0" bIns="0" rtlCol="0">
            <a:spAutoFit/>
          </a:bodyPr>
          <a:lstStyle/>
          <a:p>
            <a:pPr marL="228600" indent="-228600">
              <a:lnSpc>
                <a:spcPct val="90000"/>
              </a:lnSpc>
              <a:buClr>
                <a:schemeClr val="accent1"/>
              </a:buClr>
              <a:buSzPct val="90000"/>
              <a:buFont typeface="Arial" panose="020B0604020202020204" pitchFamily="34" charset="0"/>
              <a:buChar char="•"/>
            </a:pPr>
            <a:r>
              <a:rPr lang="en-US" sz="2000" dirty="0"/>
              <a:t>IPv6 vs IPv4</a:t>
            </a:r>
          </a:p>
          <a:p>
            <a:pPr marL="228600" indent="-228600">
              <a:lnSpc>
                <a:spcPct val="90000"/>
              </a:lnSpc>
              <a:buClr>
                <a:schemeClr val="accent1"/>
              </a:buClr>
              <a:buSzPct val="90000"/>
              <a:buFont typeface="Arial" panose="020B0604020202020204" pitchFamily="34" charset="0"/>
              <a:buChar char="•"/>
            </a:pPr>
            <a:r>
              <a:rPr lang="en-US" sz="2000" dirty="0"/>
              <a:t>PTP/IEEE 1588 Transparent Clock</a:t>
            </a:r>
          </a:p>
          <a:p>
            <a:pPr marL="228600" indent="-228600">
              <a:lnSpc>
                <a:spcPct val="90000"/>
              </a:lnSpc>
              <a:buClr>
                <a:schemeClr val="accent1"/>
              </a:buClr>
              <a:buSzPct val="90000"/>
              <a:buFont typeface="Arial" panose="020B0604020202020204" pitchFamily="34" charset="0"/>
              <a:buChar char="•"/>
            </a:pPr>
            <a:r>
              <a:rPr lang="en-US" sz="2000" dirty="0"/>
              <a:t>DHCP Relay</a:t>
            </a:r>
          </a:p>
          <a:p>
            <a:pPr marL="228600" indent="-228600">
              <a:lnSpc>
                <a:spcPct val="90000"/>
              </a:lnSpc>
              <a:buClr>
                <a:schemeClr val="accent1"/>
              </a:buClr>
              <a:buSzPct val="90000"/>
              <a:buFont typeface="Arial" panose="020B0604020202020204" pitchFamily="34" charset="0"/>
              <a:buChar char="•"/>
            </a:pPr>
            <a:r>
              <a:rPr lang="en-US" sz="2000" dirty="0"/>
              <a:t>Security (</a:t>
            </a:r>
            <a:r>
              <a:rPr lang="en-US" sz="2000" dirty="0" err="1"/>
              <a:t>MACSec</a:t>
            </a:r>
            <a:r>
              <a:rPr lang="en-US" sz="2000" dirty="0"/>
              <a:t>, 802.1x)</a:t>
            </a:r>
          </a:p>
          <a:p>
            <a:pPr marL="228600" indent="-228600">
              <a:lnSpc>
                <a:spcPct val="90000"/>
              </a:lnSpc>
              <a:buClr>
                <a:schemeClr val="accent1"/>
              </a:buClr>
              <a:buSzPct val="90000"/>
              <a:buFont typeface="Arial" panose="020B0604020202020204" pitchFamily="34" charset="0"/>
              <a:buChar char="•"/>
            </a:pPr>
            <a:r>
              <a:rPr lang="en-US" sz="2000" dirty="0"/>
              <a:t>Multicast Features</a:t>
            </a:r>
            <a:endParaRPr lang="is-IS" sz="2000" dirty="0"/>
          </a:p>
          <a:p>
            <a:pPr marL="228600" indent="-228600">
              <a:lnSpc>
                <a:spcPct val="90000"/>
              </a:lnSpc>
              <a:buClr>
                <a:schemeClr val="accent1"/>
              </a:buClr>
              <a:buSzPct val="90000"/>
              <a:buFont typeface="Arial" panose="020B0604020202020204" pitchFamily="34" charset="0"/>
              <a:buChar char="•"/>
            </a:pPr>
            <a:r>
              <a:rPr lang="is-IS" sz="2000" dirty="0"/>
              <a:t>IEEE 802.3ad/LACP</a:t>
            </a:r>
          </a:p>
          <a:p>
            <a:pPr marL="228600" indent="-228600">
              <a:lnSpc>
                <a:spcPct val="90000"/>
              </a:lnSpc>
              <a:buClr>
                <a:schemeClr val="accent1"/>
              </a:buClr>
              <a:buSzPct val="90000"/>
              <a:buFont typeface="Arial" panose="020B0604020202020204" pitchFamily="34" charset="0"/>
              <a:buChar char="•"/>
            </a:pPr>
            <a:r>
              <a:rPr lang="is-IS" sz="2000" dirty="0"/>
              <a:t>OpenFlow (future SDN)</a:t>
            </a:r>
          </a:p>
          <a:p>
            <a:pPr marL="228600" indent="-228600">
              <a:lnSpc>
                <a:spcPct val="90000"/>
              </a:lnSpc>
              <a:buClr>
                <a:schemeClr val="accent1"/>
              </a:buClr>
              <a:buSzPct val="90000"/>
              <a:buFont typeface="Arial" panose="020B0604020202020204" pitchFamily="34" charset="0"/>
              <a:buChar char="•"/>
            </a:pPr>
            <a:r>
              <a:rPr lang="is-IS" sz="2000" dirty="0"/>
              <a:t>Port mix (100G, 40G, 10G)</a:t>
            </a:r>
            <a:endParaRPr lang="en-US" sz="2000" dirty="0"/>
          </a:p>
        </p:txBody>
      </p:sp>
      <p:sp>
        <p:nvSpPr>
          <p:cNvPr id="11" name="Date Placeholder 10"/>
          <p:cNvSpPr>
            <a:spLocks noGrp="1"/>
          </p:cNvSpPr>
          <p:nvPr>
            <p:ph type="dt" sz="half" idx="10"/>
          </p:nvPr>
        </p:nvSpPr>
        <p:spPr/>
        <p:txBody>
          <a:bodyPr/>
          <a:lstStyle/>
          <a:p>
            <a:r>
              <a:rPr lang="en-US"/>
              <a:t>July 18, 2017</a:t>
            </a:r>
          </a:p>
        </p:txBody>
      </p:sp>
    </p:spTree>
    <p:extLst>
      <p:ext uri="{BB962C8B-B14F-4D97-AF65-F5344CB8AC3E}">
        <p14:creationId xmlns:p14="http://schemas.microsoft.com/office/powerpoint/2010/main" val="163188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1588 Precision Time Protocol (PTP) Grandmaster Clock</a:t>
            </a:r>
          </a:p>
        </p:txBody>
      </p:sp>
      <p:sp>
        <p:nvSpPr>
          <p:cNvPr id="3" name="Content Placeholder 2"/>
          <p:cNvSpPr>
            <a:spLocks noGrp="1"/>
          </p:cNvSpPr>
          <p:nvPr>
            <p:ph idx="1"/>
          </p:nvPr>
        </p:nvSpPr>
        <p:spPr/>
        <p:txBody>
          <a:bodyPr/>
          <a:lstStyle/>
          <a:p>
            <a:r>
              <a:rPr lang="en-US" dirty="0"/>
              <a:t>Receives a GPS input as a primary reference for high-precision packet network synchronization</a:t>
            </a:r>
          </a:p>
          <a:p>
            <a:endParaRPr lang="en-US" dirty="0"/>
          </a:p>
          <a:p>
            <a:r>
              <a:rPr lang="en-US" dirty="0"/>
              <a:t>Vendors at </a:t>
            </a:r>
            <a:r>
              <a:rPr lang="en-US" dirty="0" err="1"/>
              <a:t>CableLabs</a:t>
            </a:r>
            <a:r>
              <a:rPr lang="en-US" dirty="0"/>
              <a:t> as of July 2017</a:t>
            </a:r>
          </a:p>
          <a:p>
            <a:pPr lvl="1"/>
            <a:r>
              <a:rPr lang="en-US" dirty="0" err="1"/>
              <a:t>Microsemi</a:t>
            </a:r>
            <a:endParaRPr lang="en-US" dirty="0"/>
          </a:p>
          <a:p>
            <a:pPr lvl="1"/>
            <a:r>
              <a:rPr lang="en-US" dirty="0"/>
              <a:t>ADVA</a:t>
            </a:r>
          </a:p>
        </p:txBody>
      </p:sp>
      <p:sp>
        <p:nvSpPr>
          <p:cNvPr id="4" name="Date Placeholder 3"/>
          <p:cNvSpPr>
            <a:spLocks noGrp="1"/>
          </p:cNvSpPr>
          <p:nvPr>
            <p:ph type="dt" sz="half" idx="10"/>
          </p:nvPr>
        </p:nvSpPr>
        <p:spPr/>
        <p:txBody>
          <a:bodyPr/>
          <a:lstStyle/>
          <a:p>
            <a:r>
              <a:rPr lang="en-US"/>
              <a:t>July 18, 2017</a:t>
            </a:r>
            <a:endParaRPr lang="en-US" dirty="0"/>
          </a:p>
        </p:txBody>
      </p:sp>
      <p:sp>
        <p:nvSpPr>
          <p:cNvPr id="5" name="Footer Placeholder 4"/>
          <p:cNvSpPr>
            <a:spLocks noGrp="1"/>
          </p:cNvSpPr>
          <p:nvPr>
            <p:ph type="ftr" sz="quarter" idx="11"/>
          </p:nvPr>
        </p:nvSpPr>
        <p:spPr/>
        <p:txBody>
          <a:bodyPr/>
          <a:lstStyle/>
          <a:p>
            <a:r>
              <a:rPr lang="en-US"/>
              <a:t>ARRIS Confidential and Proprietary</a:t>
            </a:r>
          </a:p>
        </p:txBody>
      </p:sp>
      <p:sp>
        <p:nvSpPr>
          <p:cNvPr id="6" name="Slide Number Placeholder 5"/>
          <p:cNvSpPr>
            <a:spLocks noGrp="1"/>
          </p:cNvSpPr>
          <p:nvPr>
            <p:ph type="sldNum" sz="quarter" idx="12"/>
          </p:nvPr>
        </p:nvSpPr>
        <p:spPr/>
        <p:txBody>
          <a:bodyPr/>
          <a:lstStyle/>
          <a:p>
            <a:fld id="{71FA2017-4488-4033-A37E-4064B866FEA5}" type="slidenum">
              <a:rPr lang="en-US" smtClean="0"/>
              <a:pPr/>
              <a:t>21</a:t>
            </a:fld>
            <a:endParaRPr lang="en-US"/>
          </a:p>
        </p:txBody>
      </p:sp>
      <p:pic>
        <p:nvPicPr>
          <p:cNvPr id="7" name="Picture 6"/>
          <p:cNvPicPr>
            <a:picLocks noChangeAspect="1"/>
          </p:cNvPicPr>
          <p:nvPr/>
        </p:nvPicPr>
        <p:blipFill>
          <a:blip r:embed="rId3"/>
          <a:stretch>
            <a:fillRect/>
          </a:stretch>
        </p:blipFill>
        <p:spPr>
          <a:xfrm>
            <a:off x="6094943" y="2817195"/>
            <a:ext cx="5179051" cy="1092200"/>
          </a:xfrm>
          <a:prstGeom prst="rect">
            <a:avLst/>
          </a:prstGeom>
        </p:spPr>
      </p:pic>
    </p:spTree>
    <p:extLst>
      <p:ext uri="{BB962C8B-B14F-4D97-AF65-F5344CB8AC3E}">
        <p14:creationId xmlns:p14="http://schemas.microsoft.com/office/powerpoint/2010/main" val="11765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OOB Support (SCTE 55-2)</a:t>
            </a:r>
            <a:br>
              <a:rPr lang="en-US" dirty="0"/>
            </a:br>
            <a:r>
              <a:rPr lang="en-US" sz="1800" dirty="0"/>
              <a:t>from </a:t>
            </a:r>
            <a:r>
              <a:rPr lang="hr-HR" sz="1800" dirty="0"/>
              <a:t>CM-SP-R-OOB-I05-170111</a:t>
            </a:r>
            <a:endParaRPr lang="en-US" dirty="0"/>
          </a:p>
        </p:txBody>
      </p:sp>
      <p:pic>
        <p:nvPicPr>
          <p:cNvPr id="7" name="Content Placeholder 6"/>
          <p:cNvPicPr>
            <a:picLocks noGrp="1" noChangeAspect="1"/>
          </p:cNvPicPr>
          <p:nvPr>
            <p:ph idx="1"/>
          </p:nvPr>
        </p:nvPicPr>
        <p:blipFill>
          <a:blip r:embed="rId2"/>
          <a:stretch>
            <a:fillRect/>
          </a:stretch>
        </p:blipFill>
        <p:spPr>
          <a:xfrm>
            <a:off x="2720046" y="1333500"/>
            <a:ext cx="6739208" cy="5213350"/>
          </a:xfrm>
          <a:prstGeom prst="rect">
            <a:avLst/>
          </a:prstGeom>
        </p:spPr>
      </p:pic>
      <p:sp>
        <p:nvSpPr>
          <p:cNvPr id="5" name="Footer Placeholder 4"/>
          <p:cNvSpPr>
            <a:spLocks noGrp="1"/>
          </p:cNvSpPr>
          <p:nvPr>
            <p:ph type="ftr" sz="quarter" idx="11"/>
          </p:nvPr>
        </p:nvSpPr>
        <p:spPr>
          <a:xfrm>
            <a:off x="6936264" y="6572023"/>
            <a:ext cx="4442937" cy="182880"/>
          </a:xfrm>
        </p:spPr>
        <p:txBody>
          <a:bodyPr vert="horz" wrap="square" lIns="0" tIns="0" rIns="0" bIns="0" rtlCol="0" anchor="b"/>
          <a:lstStyle/>
          <a:p>
            <a:r>
              <a:rPr lang="en-US"/>
              <a:t>ARRIS Confidential and Proprietary</a:t>
            </a:r>
            <a:endParaRPr lang="en-US" dirty="0"/>
          </a:p>
        </p:txBody>
      </p:sp>
      <p:sp>
        <p:nvSpPr>
          <p:cNvPr id="9" name="Slide Number Placeholder 8"/>
          <p:cNvSpPr>
            <a:spLocks noGrp="1"/>
          </p:cNvSpPr>
          <p:nvPr>
            <p:ph type="sldNum" sz="quarter" idx="12"/>
          </p:nvPr>
        </p:nvSpPr>
        <p:spPr>
          <a:xfrm>
            <a:off x="11377227" y="6572023"/>
            <a:ext cx="541725" cy="182880"/>
          </a:xfrm>
        </p:spPr>
        <p:txBody>
          <a:bodyPr vert="horz" wrap="square" lIns="0" tIns="0" rIns="0" bIns="0" rtlCol="0" anchor="b"/>
          <a:lstStyle/>
          <a:p>
            <a:fld id="{71FA2017-4488-4033-A37E-4064B866FEA5}" type="slidenum">
              <a:rPr lang="en-US"/>
              <a:pPr/>
              <a:t>22</a:t>
            </a:fld>
            <a:endParaRPr lang="en-US"/>
          </a:p>
        </p:txBody>
      </p:sp>
      <p:sp>
        <p:nvSpPr>
          <p:cNvPr id="10" name="Date Placeholder 9"/>
          <p:cNvSpPr>
            <a:spLocks noGrp="1"/>
          </p:cNvSpPr>
          <p:nvPr>
            <p:ph type="dt" sz="half" idx="10"/>
          </p:nvPr>
        </p:nvSpPr>
        <p:spPr>
          <a:xfrm>
            <a:off x="3962400" y="6572026"/>
            <a:ext cx="2926080" cy="182881"/>
          </a:xfrm>
        </p:spPr>
        <p:txBody>
          <a:bodyPr vert="horz" wrap="square" lIns="0" tIns="0" rIns="0" bIns="0" rtlCol="0" anchor="b"/>
          <a:lstStyle/>
          <a:p>
            <a:r>
              <a:rPr lang="en-US"/>
              <a:t>July 18, 2017</a:t>
            </a:r>
          </a:p>
        </p:txBody>
      </p:sp>
    </p:spTree>
    <p:extLst>
      <p:ext uri="{BB962C8B-B14F-4D97-AF65-F5344CB8AC3E}">
        <p14:creationId xmlns:p14="http://schemas.microsoft.com/office/powerpoint/2010/main" val="138361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OOB Support (SCTE 55-1)</a:t>
            </a:r>
            <a:br>
              <a:rPr lang="en-US" dirty="0"/>
            </a:br>
            <a:r>
              <a:rPr lang="en-US" sz="1800" dirty="0"/>
              <a:t>from </a:t>
            </a:r>
            <a:r>
              <a:rPr lang="hr-HR" sz="1800" dirty="0"/>
              <a:t>CM-SP-R-OOB-I05-170111</a:t>
            </a:r>
            <a:endParaRPr lang="en-US" sz="1800" dirty="0"/>
          </a:p>
        </p:txBody>
      </p:sp>
      <p:pic>
        <p:nvPicPr>
          <p:cNvPr id="7" name="Content Placeholder 6"/>
          <p:cNvPicPr>
            <a:picLocks noGrp="1" noChangeAspect="1"/>
          </p:cNvPicPr>
          <p:nvPr>
            <p:ph idx="1"/>
          </p:nvPr>
        </p:nvPicPr>
        <p:blipFill>
          <a:blip r:embed="rId2"/>
          <a:stretch>
            <a:fillRect/>
          </a:stretch>
        </p:blipFill>
        <p:spPr>
          <a:xfrm>
            <a:off x="270937" y="1524000"/>
            <a:ext cx="6895264" cy="3752395"/>
          </a:xfrm>
          <a:prstGeom prst="rect">
            <a:avLst/>
          </a:prstGeom>
          <a:ln>
            <a:solidFill>
              <a:schemeClr val="accent1"/>
            </a:solidFill>
          </a:ln>
        </p:spPr>
      </p:pic>
      <p:sp>
        <p:nvSpPr>
          <p:cNvPr id="5" name="Footer Placeholder 4"/>
          <p:cNvSpPr>
            <a:spLocks noGrp="1"/>
          </p:cNvSpPr>
          <p:nvPr>
            <p:ph type="ftr" sz="quarter" idx="11"/>
          </p:nvPr>
        </p:nvSpPr>
        <p:spPr>
          <a:xfrm>
            <a:off x="6936264" y="6572023"/>
            <a:ext cx="4442937" cy="182880"/>
          </a:xfrm>
        </p:spPr>
        <p:txBody>
          <a:bodyPr vert="horz" wrap="square" lIns="0" tIns="0" rIns="0" bIns="0" rtlCol="0" anchor="b"/>
          <a:lstStyle/>
          <a:p>
            <a:r>
              <a:rPr lang="en-US"/>
              <a:t>ARRIS Confidential and Proprietary</a:t>
            </a:r>
            <a:endParaRPr lang="en-US" dirty="0"/>
          </a:p>
        </p:txBody>
      </p:sp>
      <p:pic>
        <p:nvPicPr>
          <p:cNvPr id="8" name="Picture 7"/>
          <p:cNvPicPr>
            <a:picLocks noChangeAspect="1"/>
          </p:cNvPicPr>
          <p:nvPr/>
        </p:nvPicPr>
        <p:blipFill>
          <a:blip r:embed="rId3"/>
          <a:stretch>
            <a:fillRect/>
          </a:stretch>
        </p:blipFill>
        <p:spPr>
          <a:xfrm>
            <a:off x="7289271" y="999897"/>
            <a:ext cx="4629681" cy="4800600"/>
          </a:xfrm>
          <a:prstGeom prst="rect">
            <a:avLst/>
          </a:prstGeom>
          <a:ln>
            <a:solidFill>
              <a:schemeClr val="accent1"/>
            </a:solidFill>
          </a:ln>
        </p:spPr>
      </p:pic>
      <p:sp>
        <p:nvSpPr>
          <p:cNvPr id="10" name="Slide Number Placeholder 9"/>
          <p:cNvSpPr>
            <a:spLocks noGrp="1"/>
          </p:cNvSpPr>
          <p:nvPr>
            <p:ph type="sldNum" sz="quarter" idx="12"/>
          </p:nvPr>
        </p:nvSpPr>
        <p:spPr>
          <a:xfrm>
            <a:off x="11377227" y="6572023"/>
            <a:ext cx="541725" cy="182880"/>
          </a:xfrm>
        </p:spPr>
        <p:txBody>
          <a:bodyPr vert="horz" wrap="square" lIns="0" tIns="0" rIns="0" bIns="0" rtlCol="0" anchor="b"/>
          <a:lstStyle/>
          <a:p>
            <a:fld id="{71FA2017-4488-4033-A37E-4064B866FEA5}" type="slidenum">
              <a:rPr lang="en-US"/>
              <a:pPr/>
              <a:t>23</a:t>
            </a:fld>
            <a:endParaRPr lang="en-US"/>
          </a:p>
        </p:txBody>
      </p:sp>
      <p:sp>
        <p:nvSpPr>
          <p:cNvPr id="11" name="Date Placeholder 10"/>
          <p:cNvSpPr>
            <a:spLocks noGrp="1"/>
          </p:cNvSpPr>
          <p:nvPr>
            <p:ph type="dt" sz="half" idx="10"/>
          </p:nvPr>
        </p:nvSpPr>
        <p:spPr>
          <a:xfrm>
            <a:off x="3962400" y="6572026"/>
            <a:ext cx="2926080" cy="182881"/>
          </a:xfrm>
        </p:spPr>
        <p:txBody>
          <a:bodyPr vert="horz" wrap="square" lIns="0" tIns="0" rIns="0" bIns="0" rtlCol="0" anchor="b"/>
          <a:lstStyle/>
          <a:p>
            <a:r>
              <a:rPr lang="en-US"/>
              <a:t>July 18, 2017</a:t>
            </a:r>
          </a:p>
        </p:txBody>
      </p:sp>
    </p:spTree>
    <p:extLst>
      <p:ext uri="{BB962C8B-B14F-4D97-AF65-F5344CB8AC3E}">
        <p14:creationId xmlns:p14="http://schemas.microsoft.com/office/powerpoint/2010/main" val="167623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OOB Support (SCTE 55-1)</a:t>
            </a:r>
            <a:br>
              <a:rPr lang="en-US" dirty="0"/>
            </a:br>
            <a:r>
              <a:rPr lang="en-US" sz="1800" dirty="0"/>
              <a:t>from </a:t>
            </a:r>
            <a:r>
              <a:rPr lang="hr-HR" sz="1800" dirty="0"/>
              <a:t>CM-SP-R-OOB-I05-170111</a:t>
            </a:r>
            <a:endParaRPr lang="en-US" sz="1800" dirty="0"/>
          </a:p>
        </p:txBody>
      </p:sp>
      <p:sp>
        <p:nvSpPr>
          <p:cNvPr id="5" name="Footer Placeholder 4"/>
          <p:cNvSpPr>
            <a:spLocks noGrp="1"/>
          </p:cNvSpPr>
          <p:nvPr>
            <p:ph type="ftr" sz="quarter" idx="11"/>
          </p:nvPr>
        </p:nvSpPr>
        <p:spPr>
          <a:xfrm>
            <a:off x="6936264" y="6572023"/>
            <a:ext cx="4442937" cy="182880"/>
          </a:xfrm>
        </p:spPr>
        <p:txBody>
          <a:bodyPr vert="horz" wrap="square" lIns="0" tIns="0" rIns="0" bIns="0" rtlCol="0" anchor="b"/>
          <a:lstStyle/>
          <a:p>
            <a:r>
              <a:rPr lang="en-US"/>
              <a:t>ARRIS Confidential and Proprietary</a:t>
            </a:r>
            <a:endParaRPr lang="en-US" dirty="0"/>
          </a:p>
        </p:txBody>
      </p:sp>
      <p:pic>
        <p:nvPicPr>
          <p:cNvPr id="7" name="Picture 6"/>
          <p:cNvPicPr>
            <a:picLocks noChangeAspect="1"/>
          </p:cNvPicPr>
          <p:nvPr/>
        </p:nvPicPr>
        <p:blipFill>
          <a:blip r:embed="rId2"/>
          <a:stretch>
            <a:fillRect/>
          </a:stretch>
        </p:blipFill>
        <p:spPr>
          <a:xfrm>
            <a:off x="1524000" y="1186542"/>
            <a:ext cx="8991600" cy="5181600"/>
          </a:xfrm>
          <a:prstGeom prst="rect">
            <a:avLst/>
          </a:prstGeom>
        </p:spPr>
      </p:pic>
      <p:sp>
        <p:nvSpPr>
          <p:cNvPr id="9" name="Slide Number Placeholder 8"/>
          <p:cNvSpPr>
            <a:spLocks noGrp="1"/>
          </p:cNvSpPr>
          <p:nvPr>
            <p:ph type="sldNum" sz="quarter" idx="12"/>
          </p:nvPr>
        </p:nvSpPr>
        <p:spPr>
          <a:xfrm>
            <a:off x="11377227" y="6572023"/>
            <a:ext cx="541725" cy="182880"/>
          </a:xfrm>
        </p:spPr>
        <p:txBody>
          <a:bodyPr vert="horz" wrap="square" lIns="0" tIns="0" rIns="0" bIns="0" rtlCol="0" anchor="b"/>
          <a:lstStyle/>
          <a:p>
            <a:fld id="{71FA2017-4488-4033-A37E-4064B866FEA5}" type="slidenum">
              <a:rPr lang="en-US"/>
              <a:pPr/>
              <a:t>24</a:t>
            </a:fld>
            <a:endParaRPr lang="en-US"/>
          </a:p>
        </p:txBody>
      </p:sp>
      <p:sp>
        <p:nvSpPr>
          <p:cNvPr id="10" name="Date Placeholder 9"/>
          <p:cNvSpPr>
            <a:spLocks noGrp="1"/>
          </p:cNvSpPr>
          <p:nvPr>
            <p:ph type="dt" sz="half" idx="10"/>
          </p:nvPr>
        </p:nvSpPr>
        <p:spPr>
          <a:xfrm>
            <a:off x="3962400" y="6572026"/>
            <a:ext cx="2926080" cy="182881"/>
          </a:xfrm>
        </p:spPr>
        <p:txBody>
          <a:bodyPr vert="horz" wrap="square" lIns="0" tIns="0" rIns="0" bIns="0" rtlCol="0" anchor="b"/>
          <a:lstStyle/>
          <a:p>
            <a:r>
              <a:rPr lang="en-US"/>
              <a:t>July 18, 2017</a:t>
            </a:r>
          </a:p>
        </p:txBody>
      </p:sp>
    </p:spTree>
    <p:extLst>
      <p:ext uri="{BB962C8B-B14F-4D97-AF65-F5344CB8AC3E}">
        <p14:creationId xmlns:p14="http://schemas.microsoft.com/office/powerpoint/2010/main" val="870193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OOB Signals</a:t>
            </a:r>
          </a:p>
        </p:txBody>
      </p:sp>
      <p:sp>
        <p:nvSpPr>
          <p:cNvPr id="5" name="Footer Placeholder 4"/>
          <p:cNvSpPr>
            <a:spLocks noGrp="1"/>
          </p:cNvSpPr>
          <p:nvPr>
            <p:ph type="ftr" sz="quarter" idx="11"/>
          </p:nvPr>
        </p:nvSpPr>
        <p:spPr/>
        <p:txBody>
          <a:bodyPr/>
          <a:lstStyle/>
          <a:p>
            <a:r>
              <a:rPr lang="en-US"/>
              <a:t>ARRIS Confidential and Proprietary</a:t>
            </a:r>
          </a:p>
        </p:txBody>
      </p:sp>
      <p:sp>
        <p:nvSpPr>
          <p:cNvPr id="6" name="Slide Number Placeholder 5"/>
          <p:cNvSpPr>
            <a:spLocks noGrp="1"/>
          </p:cNvSpPr>
          <p:nvPr>
            <p:ph type="sldNum" sz="quarter" idx="12"/>
          </p:nvPr>
        </p:nvSpPr>
        <p:spPr/>
        <p:txBody>
          <a:bodyPr/>
          <a:lstStyle/>
          <a:p>
            <a:fld id="{71FA2017-4488-4033-A37E-4064B866FEA5}" type="slidenum">
              <a:rPr lang="en-US" smtClean="0"/>
              <a:pPr/>
              <a:t>25</a:t>
            </a:fld>
            <a:endParaRPr lang="en-US"/>
          </a:p>
        </p:txBody>
      </p:sp>
      <p:sp>
        <p:nvSpPr>
          <p:cNvPr id="4" name="TextBox 3"/>
          <p:cNvSpPr txBox="1"/>
          <p:nvPr/>
        </p:nvSpPr>
        <p:spPr>
          <a:xfrm>
            <a:off x="503580" y="1186542"/>
            <a:ext cx="10873647" cy="2714589"/>
          </a:xfrm>
          <a:prstGeom prst="rect">
            <a:avLst/>
          </a:prstGeom>
          <a:noFill/>
        </p:spPr>
        <p:txBody>
          <a:bodyPr wrap="square" lIns="0" tIns="0" rIns="0" bIns="0" rtlCol="0">
            <a:spAutoFit/>
          </a:bodyPr>
          <a:lstStyle/>
          <a:p>
            <a:pPr marL="228600" indent="-228600">
              <a:lnSpc>
                <a:spcPct val="90000"/>
              </a:lnSpc>
              <a:buClr>
                <a:schemeClr val="accent1"/>
              </a:buClr>
              <a:buSzPct val="90000"/>
              <a:buFont typeface="Arial" panose="020B0604020202020204" pitchFamily="34" charset="0"/>
              <a:buChar char="•"/>
            </a:pPr>
            <a:r>
              <a:rPr lang="en-US" sz="2000" dirty="0"/>
              <a:t>Leakage</a:t>
            </a:r>
          </a:p>
          <a:p>
            <a:pPr marL="228600" indent="-228600">
              <a:lnSpc>
                <a:spcPct val="90000"/>
              </a:lnSpc>
              <a:buClr>
                <a:schemeClr val="accent1"/>
              </a:buClr>
              <a:buSzPct val="90000"/>
              <a:buFont typeface="Arial" panose="020B0604020202020204" pitchFamily="34" charset="0"/>
              <a:buChar char="•"/>
            </a:pPr>
            <a:r>
              <a:rPr lang="en-US" sz="2000" dirty="0"/>
              <a:t>AGC</a:t>
            </a:r>
          </a:p>
          <a:p>
            <a:pPr marL="228600" indent="-228600">
              <a:lnSpc>
                <a:spcPct val="90000"/>
              </a:lnSpc>
              <a:buClr>
                <a:schemeClr val="accent1"/>
              </a:buClr>
              <a:buSzPct val="90000"/>
              <a:buFont typeface="Arial" panose="020B0604020202020204" pitchFamily="34" charset="0"/>
              <a:buChar char="•"/>
            </a:pPr>
            <a:r>
              <a:rPr lang="en-US" sz="2000" dirty="0"/>
              <a:t>Alignment and other pilot tones</a:t>
            </a:r>
          </a:p>
          <a:p>
            <a:pPr marL="228600" indent="-228600">
              <a:lnSpc>
                <a:spcPct val="90000"/>
              </a:lnSpc>
              <a:buClr>
                <a:schemeClr val="accent1"/>
              </a:buClr>
              <a:buSzPct val="90000"/>
              <a:buFont typeface="Arial" panose="020B0604020202020204" pitchFamily="34" charset="0"/>
              <a:buChar char="•"/>
            </a:pPr>
            <a:r>
              <a:rPr lang="en-US" sz="2000" dirty="0"/>
              <a:t>Sweep</a:t>
            </a:r>
          </a:p>
          <a:p>
            <a:pPr marL="228600" indent="-228600">
              <a:lnSpc>
                <a:spcPct val="90000"/>
              </a:lnSpc>
              <a:buClr>
                <a:schemeClr val="accent1"/>
              </a:buClr>
              <a:buSzPct val="90000"/>
              <a:buFont typeface="Arial" panose="020B0604020202020204" pitchFamily="34" charset="0"/>
              <a:buChar char="•"/>
            </a:pPr>
            <a:r>
              <a:rPr lang="en-US" sz="2000" dirty="0"/>
              <a:t>Telemetry (Ingress detection, amp control, </a:t>
            </a:r>
            <a:r>
              <a:rPr lang="en-US" sz="2000" dirty="0" err="1"/>
              <a:t>etc</a:t>
            </a:r>
            <a:r>
              <a:rPr lang="en-US" sz="2000" dirty="0"/>
              <a:t>)</a:t>
            </a:r>
          </a:p>
          <a:p>
            <a:pPr marL="228600" indent="-228600">
              <a:lnSpc>
                <a:spcPct val="90000"/>
              </a:lnSpc>
              <a:buClr>
                <a:schemeClr val="accent1"/>
              </a:buClr>
              <a:buSzPct val="90000"/>
              <a:buFont typeface="Arial" panose="020B0604020202020204" pitchFamily="34" charset="0"/>
              <a:buChar char="•"/>
            </a:pPr>
            <a:endParaRPr lang="en-US" sz="2000" dirty="0"/>
          </a:p>
          <a:p>
            <a:pPr marL="228600" indent="-228600">
              <a:lnSpc>
                <a:spcPct val="90000"/>
              </a:lnSpc>
              <a:buClr>
                <a:schemeClr val="accent1"/>
              </a:buClr>
              <a:buSzPct val="90000"/>
              <a:buFont typeface="Arial" panose="020B0604020202020204" pitchFamily="34" charset="0"/>
              <a:buChar char="•"/>
            </a:pPr>
            <a:endParaRPr lang="en-US" sz="2000" dirty="0"/>
          </a:p>
          <a:p>
            <a:pPr>
              <a:lnSpc>
                <a:spcPct val="90000"/>
              </a:lnSpc>
              <a:buClr>
                <a:schemeClr val="accent1"/>
              </a:buClr>
              <a:buSzPct val="90000"/>
            </a:pPr>
            <a:r>
              <a:rPr lang="en-US" sz="2800" dirty="0"/>
              <a:t>Depending on vendor solution, these can be supported natively or via NDF/NDR or forward/return HFC overlay </a:t>
            </a:r>
          </a:p>
        </p:txBody>
      </p:sp>
      <p:sp>
        <p:nvSpPr>
          <p:cNvPr id="11" name="Date Placeholder 10"/>
          <p:cNvSpPr>
            <a:spLocks noGrp="1"/>
          </p:cNvSpPr>
          <p:nvPr>
            <p:ph type="dt" sz="half" idx="10"/>
          </p:nvPr>
        </p:nvSpPr>
        <p:spPr/>
        <p:txBody>
          <a:bodyPr/>
          <a:lstStyle/>
          <a:p>
            <a:r>
              <a:rPr lang="en-US"/>
              <a:t>July 18, 2017</a:t>
            </a:r>
          </a:p>
        </p:txBody>
      </p:sp>
    </p:spTree>
    <p:extLst>
      <p:ext uri="{BB962C8B-B14F-4D97-AF65-F5344CB8AC3E}">
        <p14:creationId xmlns:p14="http://schemas.microsoft.com/office/powerpoint/2010/main" val="86256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2" name="Group 131"/>
          <p:cNvGrpSpPr/>
          <p:nvPr/>
        </p:nvGrpSpPr>
        <p:grpSpPr>
          <a:xfrm>
            <a:off x="10446384" y="1513705"/>
            <a:ext cx="1783937" cy="1407804"/>
            <a:chOff x="9519279" y="990600"/>
            <a:chExt cx="2417848" cy="1185513"/>
          </a:xfrm>
          <a:solidFill>
            <a:schemeClr val="bg2">
              <a:lumMod val="90000"/>
            </a:schemeClr>
          </a:solidFill>
        </p:grpSpPr>
        <p:sp>
          <p:nvSpPr>
            <p:cNvPr id="133" name="Oval 132"/>
            <p:cNvSpPr/>
            <p:nvPr/>
          </p:nvSpPr>
          <p:spPr>
            <a:xfrm>
              <a:off x="9798594" y="990600"/>
              <a:ext cx="1402806" cy="7565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134" name="Oval 133"/>
            <p:cNvSpPr/>
            <p:nvPr/>
          </p:nvSpPr>
          <p:spPr>
            <a:xfrm>
              <a:off x="9519279" y="1367801"/>
              <a:ext cx="1402806" cy="7565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135" name="Oval 134"/>
            <p:cNvSpPr/>
            <p:nvPr/>
          </p:nvSpPr>
          <p:spPr>
            <a:xfrm>
              <a:off x="10534321" y="1104523"/>
              <a:ext cx="1402806" cy="7565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136" name="Oval 135"/>
            <p:cNvSpPr/>
            <p:nvPr/>
          </p:nvSpPr>
          <p:spPr>
            <a:xfrm>
              <a:off x="10277863" y="1419535"/>
              <a:ext cx="1402806" cy="7565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sp>
        <p:nvSpPr>
          <p:cNvPr id="2" name="Title 1"/>
          <p:cNvSpPr>
            <a:spLocks noGrp="1"/>
          </p:cNvSpPr>
          <p:nvPr>
            <p:ph type="title"/>
          </p:nvPr>
        </p:nvSpPr>
        <p:spPr/>
        <p:txBody>
          <a:bodyPr/>
          <a:lstStyle/>
          <a:p>
            <a:r>
              <a:rPr lang="en-US" dirty="0"/>
              <a:t>Legacy HFC Architecture (Video + DOCSIS)</a:t>
            </a:r>
          </a:p>
        </p:txBody>
      </p:sp>
      <p:sp>
        <p:nvSpPr>
          <p:cNvPr id="5" name="Footer Placeholder 4"/>
          <p:cNvSpPr>
            <a:spLocks noGrp="1"/>
          </p:cNvSpPr>
          <p:nvPr>
            <p:ph type="ftr" sz="quarter" idx="11"/>
          </p:nvPr>
        </p:nvSpPr>
        <p:spPr>
          <a:xfrm>
            <a:off x="6936264" y="6572023"/>
            <a:ext cx="4442937" cy="182880"/>
          </a:xfrm>
        </p:spPr>
        <p:txBody>
          <a:bodyPr vert="horz" wrap="square" lIns="0" tIns="0" rIns="0" bIns="0" rtlCol="0" anchor="b"/>
          <a:lstStyle/>
          <a:p>
            <a:r>
              <a:rPr lang="en-US"/>
              <a:t>ARRIS Confidential and Proprietary</a:t>
            </a:r>
            <a:endParaRPr lang="en-US" dirty="0"/>
          </a:p>
        </p:txBody>
      </p:sp>
      <p:sp>
        <p:nvSpPr>
          <p:cNvPr id="10" name="Rectangle 9"/>
          <p:cNvSpPr/>
          <p:nvPr/>
        </p:nvSpPr>
        <p:spPr>
          <a:xfrm>
            <a:off x="4725854" y="1248500"/>
            <a:ext cx="304800" cy="38641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grpSp>
        <p:nvGrpSpPr>
          <p:cNvPr id="28" name="Group 27"/>
          <p:cNvGrpSpPr/>
          <p:nvPr/>
        </p:nvGrpSpPr>
        <p:grpSpPr>
          <a:xfrm>
            <a:off x="7848600" y="2069482"/>
            <a:ext cx="476445" cy="533400"/>
            <a:chOff x="8362755" y="2133600"/>
            <a:chExt cx="476445" cy="533400"/>
          </a:xfrm>
        </p:grpSpPr>
        <p:sp>
          <p:nvSpPr>
            <p:cNvPr id="11" name="Rectangle 112"/>
            <p:cNvSpPr>
              <a:spLocks noChangeArrowheads="1"/>
            </p:cNvSpPr>
            <p:nvPr/>
          </p:nvSpPr>
          <p:spPr bwMode="auto">
            <a:xfrm>
              <a:off x="8362755" y="2133600"/>
              <a:ext cx="471488" cy="2698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113"/>
            <p:cNvSpPr>
              <a:spLocks noChangeArrowheads="1"/>
            </p:cNvSpPr>
            <p:nvPr/>
          </p:nvSpPr>
          <p:spPr bwMode="auto">
            <a:xfrm>
              <a:off x="8362755" y="2133600"/>
              <a:ext cx="471488" cy="269875"/>
            </a:xfrm>
            <a:prstGeom prst="rect">
              <a:avLst/>
            </a:prstGeom>
            <a:solidFill>
              <a:schemeClr val="accent1">
                <a:lumMod val="75000"/>
              </a:schemeClr>
            </a:solidFill>
            <a:ln w="952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120"/>
            <p:cNvSpPr>
              <a:spLocks/>
            </p:cNvSpPr>
            <p:nvPr/>
          </p:nvSpPr>
          <p:spPr bwMode="auto">
            <a:xfrm>
              <a:off x="8622650" y="2158690"/>
              <a:ext cx="185738" cy="203200"/>
            </a:xfrm>
            <a:custGeom>
              <a:avLst/>
              <a:gdLst>
                <a:gd name="T0" fmla="*/ 0 w 117"/>
                <a:gd name="T1" fmla="*/ 128 h 128"/>
                <a:gd name="T2" fmla="*/ 0 w 117"/>
                <a:gd name="T3" fmla="*/ 0 h 128"/>
                <a:gd name="T4" fmla="*/ 117 w 117"/>
                <a:gd name="T5" fmla="*/ 64 h 128"/>
                <a:gd name="T6" fmla="*/ 0 w 117"/>
                <a:gd name="T7" fmla="*/ 128 h 128"/>
              </a:gdLst>
              <a:ahLst/>
              <a:cxnLst>
                <a:cxn ang="0">
                  <a:pos x="T0" y="T1"/>
                </a:cxn>
                <a:cxn ang="0">
                  <a:pos x="T2" y="T3"/>
                </a:cxn>
                <a:cxn ang="0">
                  <a:pos x="T4" y="T5"/>
                </a:cxn>
                <a:cxn ang="0">
                  <a:pos x="T6" y="T7"/>
                </a:cxn>
              </a:cxnLst>
              <a:rect l="0" t="0" r="r" b="b"/>
              <a:pathLst>
                <a:path w="117" h="128">
                  <a:moveTo>
                    <a:pt x="0" y="128"/>
                  </a:moveTo>
                  <a:lnTo>
                    <a:pt x="0" y="0"/>
                  </a:lnTo>
                  <a:lnTo>
                    <a:pt x="117" y="64"/>
                  </a:lnTo>
                  <a:lnTo>
                    <a:pt x="0" y="128"/>
                  </a:lnTo>
                  <a:close/>
                </a:path>
              </a:pathLst>
            </a:custGeom>
            <a:solidFill>
              <a:srgbClr val="FFFF00"/>
            </a:solidFill>
            <a:ln>
              <a:solidFill>
                <a:srgbClr val="C00000"/>
              </a:solidFill>
            </a:ln>
          </p:spPr>
          <p:txBody>
            <a:bodyPr vert="horz" wrap="square" lIns="91440" tIns="45720" rIns="91440" bIns="45720" numCol="1" anchor="t" anchorCtr="0" compatLnSpc="1">
              <a:prstTxWarp prst="textNoShape">
                <a:avLst/>
              </a:prstTxWarp>
            </a:bodyPr>
            <a:lstStyle/>
            <a:p>
              <a:endParaRPr lang="en-US" dirty="0"/>
            </a:p>
          </p:txBody>
        </p:sp>
        <p:sp>
          <p:nvSpPr>
            <p:cNvPr id="14" name="Rectangle 112"/>
            <p:cNvSpPr>
              <a:spLocks noChangeArrowheads="1"/>
            </p:cNvSpPr>
            <p:nvPr/>
          </p:nvSpPr>
          <p:spPr bwMode="auto">
            <a:xfrm>
              <a:off x="8367712" y="2397125"/>
              <a:ext cx="471488" cy="2698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13"/>
            <p:cNvSpPr>
              <a:spLocks noChangeArrowheads="1"/>
            </p:cNvSpPr>
            <p:nvPr/>
          </p:nvSpPr>
          <p:spPr bwMode="auto">
            <a:xfrm>
              <a:off x="8367712" y="2397125"/>
              <a:ext cx="471488" cy="269875"/>
            </a:xfrm>
            <a:prstGeom prst="rect">
              <a:avLst/>
            </a:prstGeom>
            <a:solidFill>
              <a:schemeClr val="accent1">
                <a:lumMod val="75000"/>
              </a:schemeClr>
            </a:solidFill>
            <a:ln w="952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120"/>
            <p:cNvSpPr>
              <a:spLocks/>
            </p:cNvSpPr>
            <p:nvPr/>
          </p:nvSpPr>
          <p:spPr bwMode="auto">
            <a:xfrm>
              <a:off x="8607195" y="2430621"/>
              <a:ext cx="185738" cy="203200"/>
            </a:xfrm>
            <a:custGeom>
              <a:avLst/>
              <a:gdLst>
                <a:gd name="T0" fmla="*/ 0 w 117"/>
                <a:gd name="T1" fmla="*/ 128 h 128"/>
                <a:gd name="T2" fmla="*/ 0 w 117"/>
                <a:gd name="T3" fmla="*/ 0 h 128"/>
                <a:gd name="T4" fmla="*/ 117 w 117"/>
                <a:gd name="T5" fmla="*/ 64 h 128"/>
                <a:gd name="T6" fmla="*/ 0 w 117"/>
                <a:gd name="T7" fmla="*/ 128 h 128"/>
              </a:gdLst>
              <a:ahLst/>
              <a:cxnLst>
                <a:cxn ang="0">
                  <a:pos x="T0" y="T1"/>
                </a:cxn>
                <a:cxn ang="0">
                  <a:pos x="T2" y="T3"/>
                </a:cxn>
                <a:cxn ang="0">
                  <a:pos x="T4" y="T5"/>
                </a:cxn>
                <a:cxn ang="0">
                  <a:pos x="T6" y="T7"/>
                </a:cxn>
              </a:cxnLst>
              <a:rect l="0" t="0" r="r" b="b"/>
              <a:pathLst>
                <a:path w="117" h="128">
                  <a:moveTo>
                    <a:pt x="0" y="128"/>
                  </a:moveTo>
                  <a:lnTo>
                    <a:pt x="0" y="0"/>
                  </a:lnTo>
                  <a:lnTo>
                    <a:pt x="117" y="64"/>
                  </a:lnTo>
                  <a:lnTo>
                    <a:pt x="0" y="128"/>
                  </a:lnTo>
                  <a:close/>
                </a:path>
              </a:pathLst>
            </a:custGeom>
            <a:solidFill>
              <a:srgbClr val="FFFF00"/>
            </a:solidFill>
            <a:ln>
              <a:solidFill>
                <a:srgbClr val="C00000"/>
              </a:solidFill>
            </a:ln>
            <a:scene3d>
              <a:camera prst="orthographicFront">
                <a:rot lat="0" lon="10800000" rev="0"/>
              </a:camera>
              <a:lightRig rig="threePt" dir="t"/>
            </a:scene3d>
          </p:spPr>
          <p:txBody>
            <a:bodyPr vert="horz" wrap="square" lIns="91440" tIns="45720" rIns="91440" bIns="45720" numCol="1" anchor="t" anchorCtr="0" compatLnSpc="1">
              <a:prstTxWarp prst="textNoShape">
                <a:avLst/>
              </a:prstTxWarp>
            </a:bodyPr>
            <a:lstStyle/>
            <a:p>
              <a:endParaRPr lang="en-US" dirty="0"/>
            </a:p>
          </p:txBody>
        </p:sp>
        <p:grpSp>
          <p:nvGrpSpPr>
            <p:cNvPr id="17" name="Group 16"/>
            <p:cNvGrpSpPr/>
            <p:nvPr/>
          </p:nvGrpSpPr>
          <p:grpSpPr>
            <a:xfrm>
              <a:off x="8411647" y="2175169"/>
              <a:ext cx="176532" cy="186721"/>
              <a:chOff x="5789190" y="3538855"/>
              <a:chExt cx="176532" cy="186721"/>
            </a:xfrm>
          </p:grpSpPr>
          <p:sp>
            <p:nvSpPr>
              <p:cNvPr id="18" name="Freeform 114"/>
              <p:cNvSpPr>
                <a:spLocks/>
              </p:cNvSpPr>
              <p:nvPr/>
            </p:nvSpPr>
            <p:spPr bwMode="auto">
              <a:xfrm>
                <a:off x="5789190" y="3538855"/>
                <a:ext cx="176532" cy="181087"/>
              </a:xfrm>
              <a:custGeom>
                <a:avLst/>
                <a:gdLst>
                  <a:gd name="T0" fmla="*/ 0 w 463"/>
                  <a:gd name="T1" fmla="*/ 232 h 463"/>
                  <a:gd name="T2" fmla="*/ 232 w 463"/>
                  <a:gd name="T3" fmla="*/ 0 h 463"/>
                  <a:gd name="T4" fmla="*/ 463 w 463"/>
                  <a:gd name="T5" fmla="*/ 232 h 463"/>
                  <a:gd name="T6" fmla="*/ 463 w 463"/>
                  <a:gd name="T7" fmla="*/ 232 h 463"/>
                  <a:gd name="T8" fmla="*/ 232 w 463"/>
                  <a:gd name="T9" fmla="*/ 463 h 463"/>
                  <a:gd name="T10" fmla="*/ 0 w 463"/>
                  <a:gd name="T11" fmla="*/ 232 h 463"/>
                </a:gdLst>
                <a:ahLst/>
                <a:cxnLst>
                  <a:cxn ang="0">
                    <a:pos x="T0" y="T1"/>
                  </a:cxn>
                  <a:cxn ang="0">
                    <a:pos x="T2" y="T3"/>
                  </a:cxn>
                  <a:cxn ang="0">
                    <a:pos x="T4" y="T5"/>
                  </a:cxn>
                  <a:cxn ang="0">
                    <a:pos x="T6" y="T7"/>
                  </a:cxn>
                  <a:cxn ang="0">
                    <a:pos x="T8" y="T9"/>
                  </a:cxn>
                  <a:cxn ang="0">
                    <a:pos x="T10" y="T11"/>
                  </a:cxn>
                </a:cxnLst>
                <a:rect l="0" t="0" r="r" b="b"/>
                <a:pathLst>
                  <a:path w="463" h="463">
                    <a:moveTo>
                      <a:pt x="0" y="232"/>
                    </a:moveTo>
                    <a:cubicBezTo>
                      <a:pt x="0" y="104"/>
                      <a:pt x="104" y="0"/>
                      <a:pt x="232" y="0"/>
                    </a:cubicBezTo>
                    <a:cubicBezTo>
                      <a:pt x="359" y="0"/>
                      <a:pt x="463" y="104"/>
                      <a:pt x="463" y="232"/>
                    </a:cubicBezTo>
                    <a:cubicBezTo>
                      <a:pt x="463" y="232"/>
                      <a:pt x="463" y="232"/>
                      <a:pt x="463" y="232"/>
                    </a:cubicBezTo>
                    <a:cubicBezTo>
                      <a:pt x="463" y="360"/>
                      <a:pt x="359" y="463"/>
                      <a:pt x="232" y="463"/>
                    </a:cubicBezTo>
                    <a:cubicBezTo>
                      <a:pt x="104" y="463"/>
                      <a:pt x="0" y="360"/>
                      <a:pt x="0" y="232"/>
                    </a:cubicBezTo>
                  </a:path>
                </a:pathLst>
              </a:custGeom>
              <a:solidFill>
                <a:srgbClr val="FFFF00"/>
              </a:solidFill>
              <a:ln w="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9" name="Straight Connector 18"/>
              <p:cNvCxnSpPr/>
              <p:nvPr/>
            </p:nvCxnSpPr>
            <p:spPr>
              <a:xfrm flipV="1">
                <a:off x="5798521" y="3547119"/>
                <a:ext cx="77004" cy="144830"/>
              </a:xfrm>
              <a:prstGeom prst="line">
                <a:avLst/>
              </a:prstGeom>
              <a:ln w="31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847532" y="3572946"/>
                <a:ext cx="80866" cy="152630"/>
              </a:xfrm>
              <a:prstGeom prst="line">
                <a:avLst/>
              </a:prstGeom>
              <a:ln w="31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8405298" y="2424572"/>
              <a:ext cx="176532" cy="181087"/>
              <a:chOff x="6660293" y="3220062"/>
              <a:chExt cx="176532" cy="181087"/>
            </a:xfrm>
          </p:grpSpPr>
          <p:sp>
            <p:nvSpPr>
              <p:cNvPr id="22" name="Freeform 114"/>
              <p:cNvSpPr>
                <a:spLocks/>
              </p:cNvSpPr>
              <p:nvPr/>
            </p:nvSpPr>
            <p:spPr bwMode="auto">
              <a:xfrm>
                <a:off x="6660293" y="3220062"/>
                <a:ext cx="176532" cy="181087"/>
              </a:xfrm>
              <a:custGeom>
                <a:avLst/>
                <a:gdLst>
                  <a:gd name="T0" fmla="*/ 0 w 463"/>
                  <a:gd name="T1" fmla="*/ 232 h 463"/>
                  <a:gd name="T2" fmla="*/ 232 w 463"/>
                  <a:gd name="T3" fmla="*/ 0 h 463"/>
                  <a:gd name="T4" fmla="*/ 463 w 463"/>
                  <a:gd name="T5" fmla="*/ 232 h 463"/>
                  <a:gd name="T6" fmla="*/ 463 w 463"/>
                  <a:gd name="T7" fmla="*/ 232 h 463"/>
                  <a:gd name="T8" fmla="*/ 232 w 463"/>
                  <a:gd name="T9" fmla="*/ 463 h 463"/>
                  <a:gd name="T10" fmla="*/ 0 w 463"/>
                  <a:gd name="T11" fmla="*/ 232 h 463"/>
                </a:gdLst>
                <a:ahLst/>
                <a:cxnLst>
                  <a:cxn ang="0">
                    <a:pos x="T0" y="T1"/>
                  </a:cxn>
                  <a:cxn ang="0">
                    <a:pos x="T2" y="T3"/>
                  </a:cxn>
                  <a:cxn ang="0">
                    <a:pos x="T4" y="T5"/>
                  </a:cxn>
                  <a:cxn ang="0">
                    <a:pos x="T6" y="T7"/>
                  </a:cxn>
                  <a:cxn ang="0">
                    <a:pos x="T8" y="T9"/>
                  </a:cxn>
                  <a:cxn ang="0">
                    <a:pos x="T10" y="T11"/>
                  </a:cxn>
                </a:cxnLst>
                <a:rect l="0" t="0" r="r" b="b"/>
                <a:pathLst>
                  <a:path w="463" h="463">
                    <a:moveTo>
                      <a:pt x="0" y="232"/>
                    </a:moveTo>
                    <a:cubicBezTo>
                      <a:pt x="0" y="104"/>
                      <a:pt x="104" y="0"/>
                      <a:pt x="232" y="0"/>
                    </a:cubicBezTo>
                    <a:cubicBezTo>
                      <a:pt x="359" y="0"/>
                      <a:pt x="463" y="104"/>
                      <a:pt x="463" y="232"/>
                    </a:cubicBezTo>
                    <a:cubicBezTo>
                      <a:pt x="463" y="232"/>
                      <a:pt x="463" y="232"/>
                      <a:pt x="463" y="232"/>
                    </a:cubicBezTo>
                    <a:cubicBezTo>
                      <a:pt x="463" y="360"/>
                      <a:pt x="359" y="463"/>
                      <a:pt x="232" y="463"/>
                    </a:cubicBezTo>
                    <a:cubicBezTo>
                      <a:pt x="104" y="463"/>
                      <a:pt x="0" y="360"/>
                      <a:pt x="0" y="232"/>
                    </a:cubicBezTo>
                  </a:path>
                </a:pathLst>
              </a:custGeom>
              <a:solidFill>
                <a:srgbClr val="FFFF00"/>
              </a:solidFill>
              <a:ln w="0">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23" name="Straight Connector 22"/>
              <p:cNvCxnSpPr/>
              <p:nvPr/>
            </p:nvCxnSpPr>
            <p:spPr>
              <a:xfrm flipH="1" flipV="1">
                <a:off x="6674012" y="3292679"/>
                <a:ext cx="98522" cy="83099"/>
              </a:xfrm>
              <a:prstGeom prst="line">
                <a:avLst/>
              </a:prstGeom>
              <a:ln w="31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6695996" y="3240330"/>
                <a:ext cx="133864" cy="103229"/>
              </a:xfrm>
              <a:prstGeom prst="line">
                <a:avLst/>
              </a:prstGeom>
              <a:ln w="31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6" name="Rectangle 25"/>
          <p:cNvSpPr/>
          <p:nvPr/>
        </p:nvSpPr>
        <p:spPr>
          <a:xfrm>
            <a:off x="5416889" y="2109386"/>
            <a:ext cx="765876" cy="228869"/>
          </a:xfrm>
          <a:prstGeom prst="rect">
            <a:avLst/>
          </a:prstGeom>
          <a:solidFill>
            <a:schemeClr val="accent3">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
        <p:nvSpPr>
          <p:cNvPr id="27" name="Rectangle 26"/>
          <p:cNvSpPr/>
          <p:nvPr/>
        </p:nvSpPr>
        <p:spPr>
          <a:xfrm>
            <a:off x="5421210" y="2380722"/>
            <a:ext cx="761556" cy="203180"/>
          </a:xfrm>
          <a:prstGeom prst="rect">
            <a:avLst/>
          </a:prstGeom>
          <a:solidFill>
            <a:schemeClr val="accent6">
              <a:lumMod val="40000"/>
              <a:lumOff val="6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cxnSp>
        <p:nvCxnSpPr>
          <p:cNvPr id="29" name="Straight Connector 28"/>
          <p:cNvCxnSpPr/>
          <p:nvPr/>
        </p:nvCxnSpPr>
        <p:spPr bwMode="auto">
          <a:xfrm flipV="1">
            <a:off x="8320088" y="2319689"/>
            <a:ext cx="2590645" cy="13318"/>
          </a:xfrm>
          <a:prstGeom prst="line">
            <a:avLst/>
          </a:prstGeom>
          <a:noFill/>
          <a:ln w="34925" cap="flat" cmpd="sng" algn="ctr">
            <a:solidFill>
              <a:schemeClr val="tx1"/>
            </a:solidFill>
            <a:prstDash val="solid"/>
            <a:round/>
            <a:headEnd type="none" w="med" len="med"/>
            <a:tailEnd type="none" w="med" len="med"/>
          </a:ln>
          <a:effectLst/>
        </p:spPr>
      </p:cxnSp>
      <p:pic>
        <p:nvPicPr>
          <p:cNvPr id="30" name="Picture 23" descr="\\SERVER\g\Marketing\Team\Izabela_Godzina\_GRAPHICS\_Diagram_Projects\Extending_Dig_Domain\EDD_4.png"/>
          <p:cNvPicPr>
            <a:picLocks noChangeAspect="1" noChangeArrowheads="1"/>
          </p:cNvPicPr>
          <p:nvPr/>
        </p:nvPicPr>
        <p:blipFill>
          <a:blip r:embed="rId2" cstate="print"/>
          <a:stretch>
            <a:fillRect/>
          </a:stretch>
        </p:blipFill>
        <p:spPr bwMode="auto">
          <a:xfrm>
            <a:off x="10874859" y="1804172"/>
            <a:ext cx="1004733" cy="737369"/>
          </a:xfrm>
          <a:prstGeom prst="rect">
            <a:avLst/>
          </a:prstGeom>
          <a:noFill/>
        </p:spPr>
      </p:pic>
      <p:sp>
        <p:nvSpPr>
          <p:cNvPr id="37" name="Isosceles Triangle 36"/>
          <p:cNvSpPr/>
          <p:nvPr/>
        </p:nvSpPr>
        <p:spPr>
          <a:xfrm rot="5400000">
            <a:off x="8541468" y="2225246"/>
            <a:ext cx="274918" cy="21538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
        <p:nvSpPr>
          <p:cNvPr id="42" name="Isosceles Triangle 41"/>
          <p:cNvSpPr/>
          <p:nvPr/>
        </p:nvSpPr>
        <p:spPr>
          <a:xfrm rot="5400000">
            <a:off x="8841310" y="2211997"/>
            <a:ext cx="274918" cy="21538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
        <p:nvSpPr>
          <p:cNvPr id="43" name="Isosceles Triangle 42"/>
          <p:cNvSpPr/>
          <p:nvPr/>
        </p:nvSpPr>
        <p:spPr>
          <a:xfrm rot="5400000">
            <a:off x="9150483" y="2217410"/>
            <a:ext cx="274918" cy="21538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
        <p:nvSpPr>
          <p:cNvPr id="44" name="Isosceles Triangle 43"/>
          <p:cNvSpPr/>
          <p:nvPr/>
        </p:nvSpPr>
        <p:spPr>
          <a:xfrm rot="5400000">
            <a:off x="9459656" y="2222823"/>
            <a:ext cx="274918" cy="21538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
        <p:nvSpPr>
          <p:cNvPr id="46" name="Isosceles Triangle 45"/>
          <p:cNvSpPr/>
          <p:nvPr/>
        </p:nvSpPr>
        <p:spPr>
          <a:xfrm rot="5400000">
            <a:off x="9768828" y="2217411"/>
            <a:ext cx="274918" cy="21538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
        <p:nvSpPr>
          <p:cNvPr id="47" name="Isosceles Triangle 46"/>
          <p:cNvSpPr/>
          <p:nvPr/>
        </p:nvSpPr>
        <p:spPr>
          <a:xfrm rot="5400000">
            <a:off x="10078000" y="2211999"/>
            <a:ext cx="274918" cy="215385"/>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
        <p:nvSpPr>
          <p:cNvPr id="48" name="TextBox 47"/>
          <p:cNvSpPr txBox="1"/>
          <p:nvPr/>
        </p:nvSpPr>
        <p:spPr>
          <a:xfrm rot="16200000">
            <a:off x="3984962" y="2895001"/>
            <a:ext cx="1801840" cy="221599"/>
          </a:xfrm>
          <a:prstGeom prst="rect">
            <a:avLst/>
          </a:prstGeom>
          <a:noFill/>
        </p:spPr>
        <p:txBody>
          <a:bodyPr wrap="none" lIns="0" tIns="0" rIns="0" bIns="0" rtlCol="0">
            <a:spAutoFit/>
          </a:bodyPr>
          <a:lstStyle/>
          <a:p>
            <a:pPr>
              <a:lnSpc>
                <a:spcPct val="90000"/>
              </a:lnSpc>
              <a:buClr>
                <a:schemeClr val="accent1"/>
              </a:buClr>
              <a:buSzPct val="90000"/>
            </a:pPr>
            <a:r>
              <a:rPr lang="en-US" sz="1600" dirty="0"/>
              <a:t>RF Combine Network</a:t>
            </a:r>
          </a:p>
        </p:txBody>
      </p:sp>
      <p:cxnSp>
        <p:nvCxnSpPr>
          <p:cNvPr id="50" name="Straight Arrow Connector 49"/>
          <p:cNvCxnSpPr>
            <a:endCxn id="26" idx="1"/>
          </p:cNvCxnSpPr>
          <p:nvPr/>
        </p:nvCxnSpPr>
        <p:spPr>
          <a:xfrm>
            <a:off x="5032963" y="2217607"/>
            <a:ext cx="383926" cy="6214"/>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5032450" y="2479014"/>
            <a:ext cx="407093" cy="268"/>
          </a:xfrm>
          <a:prstGeom prst="straightConnector1">
            <a:avLst/>
          </a:prstGeom>
          <a:ln w="1905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187984" y="2521236"/>
            <a:ext cx="1665835" cy="0"/>
          </a:xfrm>
          <a:prstGeom prst="line">
            <a:avLst/>
          </a:prstGeom>
          <a:ln w="190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6781800" y="2011488"/>
            <a:ext cx="304800" cy="206508"/>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
        <p:nvSpPr>
          <p:cNvPr id="60" name="Oval 59"/>
          <p:cNvSpPr/>
          <p:nvPr/>
        </p:nvSpPr>
        <p:spPr>
          <a:xfrm>
            <a:off x="6781800" y="2301967"/>
            <a:ext cx="304800" cy="206508"/>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
        <p:nvSpPr>
          <p:cNvPr id="61" name="Rectangle 60"/>
          <p:cNvSpPr/>
          <p:nvPr/>
        </p:nvSpPr>
        <p:spPr>
          <a:xfrm>
            <a:off x="3441341" y="4603284"/>
            <a:ext cx="838200" cy="5094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
        <p:nvSpPr>
          <p:cNvPr id="62" name="TextBox 61"/>
          <p:cNvSpPr txBox="1"/>
          <p:nvPr/>
        </p:nvSpPr>
        <p:spPr>
          <a:xfrm>
            <a:off x="3505200" y="4691584"/>
            <a:ext cx="533800" cy="387798"/>
          </a:xfrm>
          <a:prstGeom prst="rect">
            <a:avLst/>
          </a:prstGeom>
          <a:noFill/>
        </p:spPr>
        <p:txBody>
          <a:bodyPr wrap="none" lIns="0" tIns="0" rIns="0" bIns="0" rtlCol="0">
            <a:spAutoFit/>
          </a:bodyPr>
          <a:lstStyle/>
          <a:p>
            <a:pPr>
              <a:lnSpc>
                <a:spcPct val="90000"/>
              </a:lnSpc>
              <a:buClr>
                <a:schemeClr val="accent1"/>
              </a:buClr>
              <a:buSzPct val="90000"/>
            </a:pPr>
            <a:r>
              <a:rPr lang="en-US" sz="1400" dirty="0">
                <a:solidFill>
                  <a:schemeClr val="bg1"/>
                </a:solidFill>
              </a:rPr>
              <a:t>CMTS</a:t>
            </a:r>
          </a:p>
          <a:p>
            <a:pPr>
              <a:lnSpc>
                <a:spcPct val="90000"/>
              </a:lnSpc>
              <a:buClr>
                <a:schemeClr val="accent1"/>
              </a:buClr>
              <a:buSzPct val="90000"/>
            </a:pPr>
            <a:r>
              <a:rPr lang="en-US" sz="1400" dirty="0">
                <a:solidFill>
                  <a:schemeClr val="bg1"/>
                </a:solidFill>
              </a:rPr>
              <a:t>DOCSIS</a:t>
            </a:r>
          </a:p>
        </p:txBody>
      </p:sp>
      <p:sp>
        <p:nvSpPr>
          <p:cNvPr id="63" name="Rectangle 62"/>
          <p:cNvSpPr/>
          <p:nvPr/>
        </p:nvSpPr>
        <p:spPr>
          <a:xfrm>
            <a:off x="3436141" y="3963767"/>
            <a:ext cx="838200" cy="50944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
        <p:nvSpPr>
          <p:cNvPr id="64" name="TextBox 63"/>
          <p:cNvSpPr txBox="1"/>
          <p:nvPr/>
        </p:nvSpPr>
        <p:spPr>
          <a:xfrm>
            <a:off x="3498176" y="4041730"/>
            <a:ext cx="691215" cy="387798"/>
          </a:xfrm>
          <a:prstGeom prst="rect">
            <a:avLst/>
          </a:prstGeom>
          <a:noFill/>
        </p:spPr>
        <p:txBody>
          <a:bodyPr wrap="none" lIns="0" tIns="0" rIns="0" bIns="0" rtlCol="0">
            <a:spAutoFit/>
          </a:bodyPr>
          <a:lstStyle/>
          <a:p>
            <a:pPr>
              <a:lnSpc>
                <a:spcPct val="90000"/>
              </a:lnSpc>
              <a:buClr>
                <a:schemeClr val="accent1"/>
              </a:buClr>
              <a:buSzPct val="90000"/>
            </a:pPr>
            <a:r>
              <a:rPr lang="en-US" sz="1400" dirty="0"/>
              <a:t>EQAM</a:t>
            </a:r>
          </a:p>
          <a:p>
            <a:pPr>
              <a:lnSpc>
                <a:spcPct val="90000"/>
              </a:lnSpc>
              <a:buClr>
                <a:schemeClr val="accent1"/>
              </a:buClr>
              <a:buSzPct val="90000"/>
            </a:pPr>
            <a:r>
              <a:rPr lang="en-US" sz="1400" dirty="0"/>
              <a:t>VOD/SDV</a:t>
            </a:r>
          </a:p>
        </p:txBody>
      </p:sp>
      <p:sp>
        <p:nvSpPr>
          <p:cNvPr id="66" name="Rectangle 65"/>
          <p:cNvSpPr/>
          <p:nvPr/>
        </p:nvSpPr>
        <p:spPr>
          <a:xfrm>
            <a:off x="3436141" y="3398725"/>
            <a:ext cx="838200" cy="50944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
        <p:nvSpPr>
          <p:cNvPr id="67" name="TextBox 66"/>
          <p:cNvSpPr txBox="1"/>
          <p:nvPr/>
        </p:nvSpPr>
        <p:spPr>
          <a:xfrm>
            <a:off x="3480487" y="3458497"/>
            <a:ext cx="723018" cy="387798"/>
          </a:xfrm>
          <a:prstGeom prst="rect">
            <a:avLst/>
          </a:prstGeom>
          <a:noFill/>
        </p:spPr>
        <p:txBody>
          <a:bodyPr wrap="none" lIns="0" tIns="0" rIns="0" bIns="0" rtlCol="0">
            <a:spAutoFit/>
          </a:bodyPr>
          <a:lstStyle/>
          <a:p>
            <a:pPr>
              <a:lnSpc>
                <a:spcPct val="90000"/>
              </a:lnSpc>
              <a:buClr>
                <a:schemeClr val="accent1"/>
              </a:buClr>
              <a:buSzPct val="90000"/>
            </a:pPr>
            <a:r>
              <a:rPr lang="en-US" sz="1400" dirty="0"/>
              <a:t>EQAM</a:t>
            </a:r>
          </a:p>
          <a:p>
            <a:pPr>
              <a:lnSpc>
                <a:spcPct val="90000"/>
              </a:lnSpc>
              <a:buClr>
                <a:schemeClr val="accent1"/>
              </a:buClr>
              <a:buSzPct val="90000"/>
            </a:pPr>
            <a:r>
              <a:rPr lang="en-US" sz="1400" dirty="0"/>
              <a:t>Broadcast</a:t>
            </a:r>
          </a:p>
        </p:txBody>
      </p:sp>
      <p:sp>
        <p:nvSpPr>
          <p:cNvPr id="68" name="Rectangle 67"/>
          <p:cNvSpPr/>
          <p:nvPr/>
        </p:nvSpPr>
        <p:spPr>
          <a:xfrm>
            <a:off x="3446732" y="1935644"/>
            <a:ext cx="838200" cy="50944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
        <p:nvSpPr>
          <p:cNvPr id="69" name="Rectangle 68"/>
          <p:cNvSpPr/>
          <p:nvPr/>
        </p:nvSpPr>
        <p:spPr>
          <a:xfrm>
            <a:off x="3436141" y="1238175"/>
            <a:ext cx="838200" cy="50944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
        <p:nvSpPr>
          <p:cNvPr id="70" name="Can 69"/>
          <p:cNvSpPr/>
          <p:nvPr/>
        </p:nvSpPr>
        <p:spPr>
          <a:xfrm>
            <a:off x="970881" y="2717182"/>
            <a:ext cx="838200" cy="491562"/>
          </a:xfrm>
          <a:prstGeom prst="can">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
        <p:nvSpPr>
          <p:cNvPr id="72" name="Can 71"/>
          <p:cNvSpPr/>
          <p:nvPr/>
        </p:nvSpPr>
        <p:spPr>
          <a:xfrm>
            <a:off x="991886" y="1632817"/>
            <a:ext cx="838200" cy="491562"/>
          </a:xfrm>
          <a:prstGeom prst="can">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
        <p:nvSpPr>
          <p:cNvPr id="73" name="Freeform 72"/>
          <p:cNvSpPr/>
          <p:nvPr/>
        </p:nvSpPr>
        <p:spPr>
          <a:xfrm>
            <a:off x="2444323" y="1204947"/>
            <a:ext cx="411793" cy="3907661"/>
          </a:xfrm>
          <a:custGeom>
            <a:avLst/>
            <a:gdLst>
              <a:gd name="connsiteX0" fmla="*/ 364129 w 411793"/>
              <a:gd name="connsiteY0" fmla="*/ 0 h 2920482"/>
              <a:gd name="connsiteX1" fmla="*/ 235 w 411793"/>
              <a:gd name="connsiteY1" fmla="*/ 774441 h 2920482"/>
              <a:gd name="connsiteX2" fmla="*/ 410782 w 411793"/>
              <a:gd name="connsiteY2" fmla="*/ 1614196 h 2920482"/>
              <a:gd name="connsiteX3" fmla="*/ 93541 w 411793"/>
              <a:gd name="connsiteY3" fmla="*/ 2920482 h 2920482"/>
            </a:gdLst>
            <a:ahLst/>
            <a:cxnLst>
              <a:cxn ang="0">
                <a:pos x="connsiteX0" y="connsiteY0"/>
              </a:cxn>
              <a:cxn ang="0">
                <a:pos x="connsiteX1" y="connsiteY1"/>
              </a:cxn>
              <a:cxn ang="0">
                <a:pos x="connsiteX2" y="connsiteY2"/>
              </a:cxn>
              <a:cxn ang="0">
                <a:pos x="connsiteX3" y="connsiteY3"/>
              </a:cxn>
            </a:cxnLst>
            <a:rect l="l" t="t" r="r" b="b"/>
            <a:pathLst>
              <a:path w="411793" h="2920482">
                <a:moveTo>
                  <a:pt x="364129" y="0"/>
                </a:moveTo>
                <a:cubicBezTo>
                  <a:pt x="178294" y="252704"/>
                  <a:pt x="-7541" y="505408"/>
                  <a:pt x="235" y="774441"/>
                </a:cubicBezTo>
                <a:cubicBezTo>
                  <a:pt x="8010" y="1043474"/>
                  <a:pt x="395231" y="1256523"/>
                  <a:pt x="410782" y="1614196"/>
                </a:cubicBezTo>
                <a:cubicBezTo>
                  <a:pt x="426333" y="1971870"/>
                  <a:pt x="259937" y="2446176"/>
                  <a:pt x="93541" y="2920482"/>
                </a:cubicBezTo>
              </a:path>
            </a:pathLst>
          </a:cu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p:cNvSpPr/>
          <p:nvPr/>
        </p:nvSpPr>
        <p:spPr>
          <a:xfrm>
            <a:off x="967012" y="4628592"/>
            <a:ext cx="609600" cy="5093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
        <p:nvSpPr>
          <p:cNvPr id="75" name="Oval 74"/>
          <p:cNvSpPr/>
          <p:nvPr/>
        </p:nvSpPr>
        <p:spPr>
          <a:xfrm>
            <a:off x="662212" y="4504002"/>
            <a:ext cx="609600" cy="5093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
        <p:nvSpPr>
          <p:cNvPr id="76" name="Oval 75"/>
          <p:cNvSpPr/>
          <p:nvPr/>
        </p:nvSpPr>
        <p:spPr>
          <a:xfrm>
            <a:off x="774711" y="4824479"/>
            <a:ext cx="609600" cy="5093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
        <p:nvSpPr>
          <p:cNvPr id="77" name="Rectangle 76"/>
          <p:cNvSpPr/>
          <p:nvPr/>
        </p:nvSpPr>
        <p:spPr>
          <a:xfrm>
            <a:off x="1849666" y="4603284"/>
            <a:ext cx="563403" cy="5093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cxnSp>
        <p:nvCxnSpPr>
          <p:cNvPr id="79" name="Straight Arrow Connector 78"/>
          <p:cNvCxnSpPr>
            <a:endCxn id="69" idx="3"/>
          </p:cNvCxnSpPr>
          <p:nvPr/>
        </p:nvCxnSpPr>
        <p:spPr>
          <a:xfrm flipH="1">
            <a:off x="4274341" y="1492897"/>
            <a:ext cx="451513" cy="0"/>
          </a:xfrm>
          <a:prstGeom prst="straightConnector1">
            <a:avLst/>
          </a:prstGeom>
          <a:ln w="1905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a:off x="4274340" y="4971553"/>
            <a:ext cx="451513" cy="0"/>
          </a:xfrm>
          <a:prstGeom prst="straightConnector1">
            <a:avLst/>
          </a:prstGeom>
          <a:ln w="19050">
            <a:solidFill>
              <a:schemeClr val="accent6">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4274340" y="4761407"/>
            <a:ext cx="478782" cy="0"/>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3447885" y="1246033"/>
            <a:ext cx="893206" cy="498598"/>
          </a:xfrm>
          <a:prstGeom prst="rect">
            <a:avLst/>
          </a:prstGeom>
          <a:noFill/>
        </p:spPr>
        <p:txBody>
          <a:bodyPr wrap="square" lIns="0" tIns="0" rIns="0" bIns="0" rtlCol="0">
            <a:spAutoFit/>
          </a:bodyPr>
          <a:lstStyle/>
          <a:p>
            <a:pPr>
              <a:lnSpc>
                <a:spcPct val="90000"/>
              </a:lnSpc>
              <a:buClr>
                <a:schemeClr val="accent1"/>
              </a:buClr>
              <a:buSzPct val="90000"/>
            </a:pPr>
            <a:r>
              <a:rPr lang="en-US" sz="1200" dirty="0"/>
              <a:t>Reverse Path Demodulator</a:t>
            </a:r>
          </a:p>
          <a:p>
            <a:pPr>
              <a:lnSpc>
                <a:spcPct val="90000"/>
              </a:lnSpc>
              <a:buClr>
                <a:schemeClr val="accent1"/>
              </a:buClr>
              <a:buSzPct val="90000"/>
            </a:pPr>
            <a:r>
              <a:rPr lang="en-US" sz="1200" dirty="0"/>
              <a:t>(ARPD)</a:t>
            </a:r>
          </a:p>
        </p:txBody>
      </p:sp>
      <p:cxnSp>
        <p:nvCxnSpPr>
          <p:cNvPr id="88" name="Straight Arrow Connector 87"/>
          <p:cNvCxnSpPr/>
          <p:nvPr/>
        </p:nvCxnSpPr>
        <p:spPr>
          <a:xfrm>
            <a:off x="4267200" y="4164982"/>
            <a:ext cx="478782" cy="0"/>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4268753" y="3631582"/>
            <a:ext cx="478782" cy="0"/>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4264280" y="2174451"/>
            <a:ext cx="478782" cy="0"/>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2650219" y="1497982"/>
            <a:ext cx="785922"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2453889" y="2241164"/>
            <a:ext cx="991584" cy="682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2839987" y="3652395"/>
            <a:ext cx="593845" cy="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flipV="1">
            <a:off x="2743200" y="4218489"/>
            <a:ext cx="713653" cy="469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flipV="1">
            <a:off x="2400845" y="4883254"/>
            <a:ext cx="1040496" cy="329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1525146" y="4875816"/>
            <a:ext cx="361042" cy="743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61361" y="4745818"/>
            <a:ext cx="593368" cy="193899"/>
          </a:xfrm>
          <a:prstGeom prst="rect">
            <a:avLst/>
          </a:prstGeom>
          <a:noFill/>
        </p:spPr>
        <p:txBody>
          <a:bodyPr wrap="none" lIns="0" tIns="0" rIns="0" bIns="0" rtlCol="0">
            <a:spAutoFit/>
          </a:bodyPr>
          <a:lstStyle/>
          <a:p>
            <a:pPr>
              <a:lnSpc>
                <a:spcPct val="90000"/>
              </a:lnSpc>
              <a:buClr>
                <a:schemeClr val="accent1"/>
              </a:buClr>
              <a:buSzPct val="90000"/>
            </a:pPr>
            <a:r>
              <a:rPr lang="en-US" sz="1400" dirty="0">
                <a:solidFill>
                  <a:schemeClr val="bg1"/>
                </a:solidFill>
              </a:rPr>
              <a:t>Internet</a:t>
            </a:r>
          </a:p>
        </p:txBody>
      </p:sp>
      <p:sp>
        <p:nvSpPr>
          <p:cNvPr id="111" name="TextBox 110"/>
          <p:cNvSpPr txBox="1"/>
          <p:nvPr/>
        </p:nvSpPr>
        <p:spPr>
          <a:xfrm>
            <a:off x="1073924" y="2832955"/>
            <a:ext cx="680586" cy="387798"/>
          </a:xfrm>
          <a:prstGeom prst="rect">
            <a:avLst/>
          </a:prstGeom>
          <a:noFill/>
        </p:spPr>
        <p:txBody>
          <a:bodyPr wrap="square" lIns="0" tIns="0" rIns="0" bIns="0" rtlCol="0">
            <a:spAutoFit/>
          </a:bodyPr>
          <a:lstStyle/>
          <a:p>
            <a:pPr>
              <a:lnSpc>
                <a:spcPct val="90000"/>
              </a:lnSpc>
              <a:buClr>
                <a:schemeClr val="accent1"/>
              </a:buClr>
              <a:buSzPct val="90000"/>
            </a:pPr>
            <a:r>
              <a:rPr lang="en-US" sz="1400" dirty="0"/>
              <a:t>Video Source</a:t>
            </a:r>
          </a:p>
        </p:txBody>
      </p:sp>
      <p:sp>
        <p:nvSpPr>
          <p:cNvPr id="112" name="TextBox 111"/>
          <p:cNvSpPr txBox="1"/>
          <p:nvPr/>
        </p:nvSpPr>
        <p:spPr>
          <a:xfrm>
            <a:off x="1005967" y="1738723"/>
            <a:ext cx="857864" cy="387798"/>
          </a:xfrm>
          <a:prstGeom prst="rect">
            <a:avLst/>
          </a:prstGeom>
          <a:noFill/>
        </p:spPr>
        <p:txBody>
          <a:bodyPr wrap="square" lIns="0" tIns="0" rIns="0" bIns="0" rtlCol="0">
            <a:spAutoFit/>
          </a:bodyPr>
          <a:lstStyle/>
          <a:p>
            <a:pPr>
              <a:lnSpc>
                <a:spcPct val="90000"/>
              </a:lnSpc>
              <a:buClr>
                <a:schemeClr val="accent1"/>
              </a:buClr>
              <a:buSzPct val="90000"/>
            </a:pPr>
            <a:r>
              <a:rPr lang="en-US" sz="1400" dirty="0"/>
              <a:t>Video Back office App.</a:t>
            </a:r>
          </a:p>
        </p:txBody>
      </p:sp>
      <p:cxnSp>
        <p:nvCxnSpPr>
          <p:cNvPr id="113" name="Straight Connector 112"/>
          <p:cNvCxnSpPr/>
          <p:nvPr/>
        </p:nvCxnSpPr>
        <p:spPr>
          <a:xfrm flipH="1" flipV="1">
            <a:off x="1823165" y="1871778"/>
            <a:ext cx="665101" cy="682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endCxn id="70" idx="4"/>
          </p:cNvCxnSpPr>
          <p:nvPr/>
        </p:nvCxnSpPr>
        <p:spPr>
          <a:xfrm flipH="1">
            <a:off x="1809081" y="2962963"/>
            <a:ext cx="93412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1885132" y="4761736"/>
            <a:ext cx="494559" cy="193899"/>
          </a:xfrm>
          <a:prstGeom prst="rect">
            <a:avLst/>
          </a:prstGeom>
          <a:noFill/>
        </p:spPr>
        <p:txBody>
          <a:bodyPr wrap="none" lIns="0" tIns="0" rIns="0" bIns="0" rtlCol="0">
            <a:spAutoFit/>
          </a:bodyPr>
          <a:lstStyle/>
          <a:p>
            <a:pPr>
              <a:lnSpc>
                <a:spcPct val="90000"/>
              </a:lnSpc>
              <a:buClr>
                <a:schemeClr val="accent1"/>
              </a:buClr>
              <a:buSzPct val="90000"/>
            </a:pPr>
            <a:r>
              <a:rPr lang="en-US" sz="1400" dirty="0">
                <a:solidFill>
                  <a:schemeClr val="bg1"/>
                </a:solidFill>
              </a:rPr>
              <a:t>Router</a:t>
            </a:r>
          </a:p>
        </p:txBody>
      </p:sp>
      <p:sp>
        <p:nvSpPr>
          <p:cNvPr id="119" name="Rectangle 118"/>
          <p:cNvSpPr/>
          <p:nvPr/>
        </p:nvSpPr>
        <p:spPr>
          <a:xfrm>
            <a:off x="1011841" y="3608575"/>
            <a:ext cx="838200" cy="50944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
        <p:nvSpPr>
          <p:cNvPr id="122" name="TextBox 121"/>
          <p:cNvSpPr txBox="1"/>
          <p:nvPr/>
        </p:nvSpPr>
        <p:spPr>
          <a:xfrm>
            <a:off x="1047471" y="3638515"/>
            <a:ext cx="855480" cy="387798"/>
          </a:xfrm>
          <a:prstGeom prst="rect">
            <a:avLst/>
          </a:prstGeom>
          <a:noFill/>
        </p:spPr>
        <p:txBody>
          <a:bodyPr wrap="square" lIns="0" tIns="0" rIns="0" bIns="0" rtlCol="0">
            <a:spAutoFit/>
          </a:bodyPr>
          <a:lstStyle/>
          <a:p>
            <a:pPr>
              <a:lnSpc>
                <a:spcPct val="90000"/>
              </a:lnSpc>
              <a:buClr>
                <a:schemeClr val="accent1"/>
              </a:buClr>
              <a:buSzPct val="90000"/>
            </a:pPr>
            <a:r>
              <a:rPr lang="en-US" sz="1400" dirty="0"/>
              <a:t>Bulk</a:t>
            </a:r>
          </a:p>
          <a:p>
            <a:pPr>
              <a:lnSpc>
                <a:spcPct val="90000"/>
              </a:lnSpc>
              <a:buClr>
                <a:schemeClr val="accent1"/>
              </a:buClr>
              <a:buSzPct val="90000"/>
            </a:pPr>
            <a:r>
              <a:rPr lang="en-US" sz="1400" dirty="0"/>
              <a:t>Encryptor</a:t>
            </a:r>
          </a:p>
        </p:txBody>
      </p:sp>
      <p:cxnSp>
        <p:nvCxnSpPr>
          <p:cNvPr id="123" name="Straight Connector 122"/>
          <p:cNvCxnSpPr/>
          <p:nvPr/>
        </p:nvCxnSpPr>
        <p:spPr>
          <a:xfrm flipH="1">
            <a:off x="1849666" y="3863297"/>
            <a:ext cx="990321"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5" name="TextBox 124"/>
              <p:cNvSpPr txBox="1"/>
              <p:nvPr/>
            </p:nvSpPr>
            <p:spPr>
              <a:xfrm>
                <a:off x="7234891" y="1996159"/>
                <a:ext cx="185948" cy="189475"/>
              </a:xfrm>
              <a:prstGeom prst="rect">
                <a:avLst/>
              </a:prstGeom>
              <a:noFill/>
            </p:spPr>
            <p:txBody>
              <a:bodyPr wrap="none" lIns="0" tIns="0" rIns="0" bIns="0" rtlCol="0">
                <a:spAutoFit/>
              </a:bodyPr>
              <a:lstStyle/>
              <a:p>
                <a:pPr>
                  <a:lnSpc>
                    <a:spcPct val="90000"/>
                  </a:lnSpc>
                  <a:buClr>
                    <a:schemeClr val="accent1"/>
                  </a:buClr>
                  <a:buSzPct val="90000"/>
                </a:pPr>
                <a14:m>
                  <m:oMathPara xmlns:m="http://schemas.openxmlformats.org/officeDocument/2006/math">
                    <m:oMathParaPr>
                      <m:jc m:val="centerGroup"/>
                    </m:oMathParaPr>
                    <m:oMath xmlns:m="http://schemas.openxmlformats.org/officeDocument/2006/math">
                      <m:r>
                        <a:rPr lang="en-US" sz="1400" i="1" smtClean="0">
                          <a:solidFill>
                            <a:schemeClr val="accent3"/>
                          </a:solidFill>
                          <a:latin typeface="Cambria Math" panose="02040503050406030204" pitchFamily="18" charset="0"/>
                          <a:ea typeface="Cambria Math" panose="02040503050406030204" pitchFamily="18" charset="0"/>
                        </a:rPr>
                        <m:t>𝜆</m:t>
                      </m:r>
                      <m:r>
                        <a:rPr lang="en-US" sz="1400" b="0" i="0" baseline="-25000" smtClean="0">
                          <a:solidFill>
                            <a:schemeClr val="accent3"/>
                          </a:solidFill>
                          <a:latin typeface="Cambria Math" panose="02040503050406030204" pitchFamily="18" charset="0"/>
                          <a:ea typeface="Cambria Math" panose="02040503050406030204" pitchFamily="18" charset="0"/>
                        </a:rPr>
                        <m:t>1</m:t>
                      </m:r>
                    </m:oMath>
                  </m:oMathPara>
                </a14:m>
                <a:endParaRPr lang="en-US" sz="1400" baseline="-25000" dirty="0">
                  <a:solidFill>
                    <a:schemeClr val="accent3"/>
                  </a:solidFill>
                </a:endParaRPr>
              </a:p>
            </p:txBody>
          </p:sp>
        </mc:Choice>
        <mc:Fallback xmlns="">
          <p:sp>
            <p:nvSpPr>
              <p:cNvPr id="125" name="TextBox 124"/>
              <p:cNvSpPr txBox="1">
                <a:spLocks noRot="1" noChangeAspect="1" noMove="1" noResize="1" noEditPoints="1" noAdjustHandles="1" noChangeArrowheads="1" noChangeShapeType="1" noTextEdit="1"/>
              </p:cNvSpPr>
              <p:nvPr/>
            </p:nvSpPr>
            <p:spPr>
              <a:xfrm>
                <a:off x="7234891" y="1996159"/>
                <a:ext cx="185948" cy="189475"/>
              </a:xfrm>
              <a:prstGeom prst="rect">
                <a:avLst/>
              </a:prstGeom>
              <a:blipFill rotWithShape="0">
                <a:blip r:embed="rId3"/>
                <a:stretch>
                  <a:fillRect l="-30000" t="-3125" r="-16667" b="-15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TextBox 125"/>
              <p:cNvSpPr txBox="1"/>
              <p:nvPr/>
            </p:nvSpPr>
            <p:spPr>
              <a:xfrm>
                <a:off x="7231912" y="2329462"/>
                <a:ext cx="185948" cy="189475"/>
              </a:xfrm>
              <a:prstGeom prst="rect">
                <a:avLst/>
              </a:prstGeom>
              <a:noFill/>
            </p:spPr>
            <p:txBody>
              <a:bodyPr wrap="none" lIns="0" tIns="0" rIns="0" bIns="0" rtlCol="0">
                <a:spAutoFit/>
              </a:bodyPr>
              <a:lstStyle/>
              <a:p>
                <a:pPr>
                  <a:lnSpc>
                    <a:spcPct val="90000"/>
                  </a:lnSpc>
                  <a:buClr>
                    <a:schemeClr val="accent1"/>
                  </a:buClr>
                  <a:buSzPct val="90000"/>
                </a:pPr>
                <a14:m>
                  <m:oMathPara xmlns:m="http://schemas.openxmlformats.org/officeDocument/2006/math">
                    <m:oMathParaPr>
                      <m:jc m:val="centerGroup"/>
                    </m:oMathParaPr>
                    <m:oMath xmlns:m="http://schemas.openxmlformats.org/officeDocument/2006/math">
                      <m:r>
                        <a:rPr lang="en-US" sz="1400" i="1" smtClean="0">
                          <a:solidFill>
                            <a:schemeClr val="accent6">
                              <a:lumMod val="60000"/>
                              <a:lumOff val="40000"/>
                            </a:schemeClr>
                          </a:solidFill>
                          <a:latin typeface="Cambria Math" panose="02040503050406030204" pitchFamily="18" charset="0"/>
                          <a:ea typeface="Cambria Math" panose="02040503050406030204" pitchFamily="18" charset="0"/>
                        </a:rPr>
                        <m:t>𝜆</m:t>
                      </m:r>
                      <m:r>
                        <a:rPr lang="en-US" sz="1400" b="0" i="0" baseline="-25000" smtClean="0">
                          <a:solidFill>
                            <a:schemeClr val="accent6">
                              <a:lumMod val="60000"/>
                              <a:lumOff val="40000"/>
                            </a:schemeClr>
                          </a:solidFill>
                          <a:latin typeface="Cambria Math" panose="02040503050406030204" pitchFamily="18" charset="0"/>
                          <a:ea typeface="Cambria Math" panose="02040503050406030204" pitchFamily="18" charset="0"/>
                        </a:rPr>
                        <m:t>2</m:t>
                      </m:r>
                    </m:oMath>
                  </m:oMathPara>
                </a14:m>
                <a:endParaRPr lang="en-US" sz="1400" baseline="-25000" dirty="0">
                  <a:solidFill>
                    <a:schemeClr val="accent6">
                      <a:lumMod val="60000"/>
                      <a:lumOff val="40000"/>
                    </a:schemeClr>
                  </a:solidFill>
                </a:endParaRPr>
              </a:p>
            </p:txBody>
          </p:sp>
        </mc:Choice>
        <mc:Fallback xmlns="">
          <p:sp>
            <p:nvSpPr>
              <p:cNvPr id="126" name="TextBox 125"/>
              <p:cNvSpPr txBox="1">
                <a:spLocks noRot="1" noChangeAspect="1" noMove="1" noResize="1" noEditPoints="1" noAdjustHandles="1" noChangeArrowheads="1" noChangeShapeType="1" noTextEdit="1"/>
              </p:cNvSpPr>
              <p:nvPr/>
            </p:nvSpPr>
            <p:spPr>
              <a:xfrm>
                <a:off x="7231912" y="2329462"/>
                <a:ext cx="185948" cy="189475"/>
              </a:xfrm>
              <a:prstGeom prst="rect">
                <a:avLst/>
              </a:prstGeom>
              <a:blipFill rotWithShape="0">
                <a:blip r:embed="rId4"/>
                <a:stretch>
                  <a:fillRect l="-25806" t="-3226" r="-12903" b="-19355"/>
                </a:stretch>
              </a:blipFill>
            </p:spPr>
            <p:txBody>
              <a:bodyPr/>
              <a:lstStyle/>
              <a:p>
                <a:r>
                  <a:rPr lang="en-US">
                    <a:noFill/>
                  </a:rPr>
                  <a:t> </a:t>
                </a:r>
              </a:p>
            </p:txBody>
          </p:sp>
        </mc:Fallback>
      </mc:AlternateContent>
      <p:sp>
        <p:nvSpPr>
          <p:cNvPr id="127" name="TextBox 126"/>
          <p:cNvSpPr txBox="1"/>
          <p:nvPr/>
        </p:nvSpPr>
        <p:spPr>
          <a:xfrm>
            <a:off x="1886188" y="990600"/>
            <a:ext cx="1296765" cy="166199"/>
          </a:xfrm>
          <a:prstGeom prst="rect">
            <a:avLst/>
          </a:prstGeom>
          <a:noFill/>
        </p:spPr>
        <p:txBody>
          <a:bodyPr wrap="none" lIns="0" tIns="0" rIns="0" bIns="0" rtlCol="0">
            <a:spAutoFit/>
          </a:bodyPr>
          <a:lstStyle/>
          <a:p>
            <a:pPr>
              <a:lnSpc>
                <a:spcPct val="90000"/>
              </a:lnSpc>
              <a:buClr>
                <a:schemeClr val="accent1"/>
              </a:buClr>
              <a:buSzPct val="90000"/>
            </a:pPr>
            <a:r>
              <a:rPr lang="en-US" sz="1200" dirty="0"/>
              <a:t>Ethernet/IP Network</a:t>
            </a:r>
          </a:p>
        </p:txBody>
      </p:sp>
      <p:sp>
        <p:nvSpPr>
          <p:cNvPr id="128" name="TextBox 127"/>
          <p:cNvSpPr txBox="1"/>
          <p:nvPr/>
        </p:nvSpPr>
        <p:spPr>
          <a:xfrm>
            <a:off x="9031452" y="1983277"/>
            <a:ext cx="411075" cy="193899"/>
          </a:xfrm>
          <a:prstGeom prst="rect">
            <a:avLst/>
          </a:prstGeom>
          <a:noFill/>
        </p:spPr>
        <p:txBody>
          <a:bodyPr wrap="none" lIns="0" tIns="0" rIns="0" bIns="0" rtlCol="0">
            <a:spAutoFit/>
          </a:bodyPr>
          <a:lstStyle/>
          <a:p>
            <a:pPr>
              <a:lnSpc>
                <a:spcPct val="90000"/>
              </a:lnSpc>
              <a:buClr>
                <a:schemeClr val="accent1"/>
              </a:buClr>
              <a:buSzPct val="90000"/>
            </a:pPr>
            <a:r>
              <a:rPr lang="en-US" sz="1400" dirty="0"/>
              <a:t>Amps</a:t>
            </a:r>
          </a:p>
        </p:txBody>
      </p:sp>
      <p:sp>
        <p:nvSpPr>
          <p:cNvPr id="129" name="TextBox 128"/>
          <p:cNvSpPr txBox="1"/>
          <p:nvPr/>
        </p:nvSpPr>
        <p:spPr>
          <a:xfrm>
            <a:off x="10888561" y="2212699"/>
            <a:ext cx="420263" cy="221599"/>
          </a:xfrm>
          <a:prstGeom prst="rect">
            <a:avLst/>
          </a:prstGeom>
          <a:solidFill>
            <a:schemeClr val="bg2">
              <a:lumMod val="25000"/>
            </a:schemeClr>
          </a:solidFill>
          <a:ln w="25400">
            <a:solidFill>
              <a:schemeClr val="tx1"/>
            </a:solidFill>
          </a:ln>
        </p:spPr>
        <p:txBody>
          <a:bodyPr wrap="square" lIns="0" tIns="0" rIns="0" bIns="0" rtlCol="0">
            <a:spAutoFit/>
          </a:bodyPr>
          <a:lstStyle/>
          <a:p>
            <a:pPr algn="ctr">
              <a:lnSpc>
                <a:spcPct val="90000"/>
              </a:lnSpc>
              <a:buClr>
                <a:schemeClr val="accent1"/>
              </a:buClr>
              <a:buSzPct val="90000"/>
            </a:pPr>
            <a:r>
              <a:rPr lang="en-US" sz="1600" dirty="0">
                <a:solidFill>
                  <a:schemeClr val="bg1"/>
                </a:solidFill>
              </a:rPr>
              <a:t>RG</a:t>
            </a:r>
          </a:p>
        </p:txBody>
      </p:sp>
      <p:sp>
        <p:nvSpPr>
          <p:cNvPr id="130" name="TextBox 129"/>
          <p:cNvSpPr txBox="1"/>
          <p:nvPr/>
        </p:nvSpPr>
        <p:spPr>
          <a:xfrm>
            <a:off x="11314537" y="2209800"/>
            <a:ext cx="420263" cy="221599"/>
          </a:xfrm>
          <a:prstGeom prst="rect">
            <a:avLst/>
          </a:prstGeom>
          <a:solidFill>
            <a:schemeClr val="accent4">
              <a:lumMod val="75000"/>
            </a:schemeClr>
          </a:solidFill>
          <a:ln w="25400">
            <a:solidFill>
              <a:schemeClr val="tx1"/>
            </a:solidFill>
          </a:ln>
        </p:spPr>
        <p:txBody>
          <a:bodyPr wrap="square" lIns="0" tIns="0" rIns="0" bIns="0" rtlCol="0">
            <a:spAutoFit/>
          </a:bodyPr>
          <a:lstStyle/>
          <a:p>
            <a:pPr algn="ctr">
              <a:lnSpc>
                <a:spcPct val="90000"/>
              </a:lnSpc>
              <a:buClr>
                <a:schemeClr val="accent1"/>
              </a:buClr>
              <a:buSzPct val="90000"/>
            </a:pPr>
            <a:r>
              <a:rPr lang="en-US" sz="1600" dirty="0">
                <a:solidFill>
                  <a:schemeClr val="bg1"/>
                </a:solidFill>
              </a:rPr>
              <a:t>CPE</a:t>
            </a:r>
          </a:p>
        </p:txBody>
      </p:sp>
      <p:sp>
        <p:nvSpPr>
          <p:cNvPr id="131" name="TextBox 130"/>
          <p:cNvSpPr txBox="1"/>
          <p:nvPr/>
        </p:nvSpPr>
        <p:spPr>
          <a:xfrm>
            <a:off x="6653907" y="1773330"/>
            <a:ext cx="785471" cy="152349"/>
          </a:xfrm>
          <a:prstGeom prst="rect">
            <a:avLst/>
          </a:prstGeom>
          <a:noFill/>
        </p:spPr>
        <p:txBody>
          <a:bodyPr wrap="none" lIns="0" tIns="0" rIns="0" bIns="0" rtlCol="0">
            <a:spAutoFit/>
          </a:bodyPr>
          <a:lstStyle/>
          <a:p>
            <a:pPr>
              <a:lnSpc>
                <a:spcPct val="90000"/>
              </a:lnSpc>
              <a:buClr>
                <a:schemeClr val="accent1"/>
              </a:buClr>
              <a:buSzPct val="90000"/>
            </a:pPr>
            <a:r>
              <a:rPr lang="en-US" sz="1100" dirty="0">
                <a:solidFill>
                  <a:schemeClr val="accent4">
                    <a:lumMod val="75000"/>
                  </a:schemeClr>
                </a:solidFill>
              </a:rPr>
              <a:t>Analog Optics</a:t>
            </a:r>
          </a:p>
        </p:txBody>
      </p:sp>
      <p:sp>
        <p:nvSpPr>
          <p:cNvPr id="137" name="TextBox 136"/>
          <p:cNvSpPr txBox="1"/>
          <p:nvPr/>
        </p:nvSpPr>
        <p:spPr>
          <a:xfrm>
            <a:off x="10882743" y="1565889"/>
            <a:ext cx="552267" cy="166199"/>
          </a:xfrm>
          <a:prstGeom prst="rect">
            <a:avLst/>
          </a:prstGeom>
          <a:noFill/>
        </p:spPr>
        <p:txBody>
          <a:bodyPr wrap="none" lIns="0" tIns="0" rIns="0" bIns="0" rtlCol="0">
            <a:spAutoFit/>
          </a:bodyPr>
          <a:lstStyle/>
          <a:p>
            <a:pPr>
              <a:lnSpc>
                <a:spcPct val="90000"/>
              </a:lnSpc>
              <a:buClr>
                <a:schemeClr val="accent1"/>
              </a:buClr>
              <a:buSzPct val="90000"/>
            </a:pPr>
            <a:r>
              <a:rPr lang="en-US" sz="1200" dirty="0"/>
              <a:t>500 subs</a:t>
            </a:r>
          </a:p>
        </p:txBody>
      </p:sp>
      <p:sp>
        <p:nvSpPr>
          <p:cNvPr id="138" name="TextBox 137"/>
          <p:cNvSpPr txBox="1"/>
          <p:nvPr/>
        </p:nvSpPr>
        <p:spPr>
          <a:xfrm>
            <a:off x="5646082" y="2158461"/>
            <a:ext cx="298159" cy="152349"/>
          </a:xfrm>
          <a:prstGeom prst="rect">
            <a:avLst/>
          </a:prstGeom>
          <a:noFill/>
        </p:spPr>
        <p:txBody>
          <a:bodyPr wrap="none" lIns="0" tIns="0" rIns="0" bIns="0" rtlCol="0">
            <a:spAutoFit/>
          </a:bodyPr>
          <a:lstStyle/>
          <a:p>
            <a:pPr>
              <a:lnSpc>
                <a:spcPct val="90000"/>
              </a:lnSpc>
              <a:buClr>
                <a:schemeClr val="accent1"/>
              </a:buClr>
              <a:buSzPct val="90000"/>
            </a:pPr>
            <a:r>
              <a:rPr lang="en-US" sz="1100" dirty="0"/>
              <a:t>XMIT</a:t>
            </a:r>
          </a:p>
        </p:txBody>
      </p:sp>
      <p:sp>
        <p:nvSpPr>
          <p:cNvPr id="139" name="TextBox 138"/>
          <p:cNvSpPr txBox="1"/>
          <p:nvPr/>
        </p:nvSpPr>
        <p:spPr>
          <a:xfrm>
            <a:off x="5649685" y="2429120"/>
            <a:ext cx="309380" cy="152349"/>
          </a:xfrm>
          <a:prstGeom prst="rect">
            <a:avLst/>
          </a:prstGeom>
          <a:noFill/>
        </p:spPr>
        <p:txBody>
          <a:bodyPr wrap="none" lIns="0" tIns="0" rIns="0" bIns="0" rtlCol="0">
            <a:spAutoFit/>
          </a:bodyPr>
          <a:lstStyle/>
          <a:p>
            <a:pPr>
              <a:lnSpc>
                <a:spcPct val="90000"/>
              </a:lnSpc>
              <a:buClr>
                <a:schemeClr val="accent1"/>
              </a:buClr>
              <a:buSzPct val="90000"/>
            </a:pPr>
            <a:r>
              <a:rPr lang="en-US" sz="1100" dirty="0"/>
              <a:t>RCVR</a:t>
            </a:r>
          </a:p>
        </p:txBody>
      </p:sp>
      <p:sp>
        <p:nvSpPr>
          <p:cNvPr id="140" name="Rectangle 139"/>
          <p:cNvSpPr/>
          <p:nvPr/>
        </p:nvSpPr>
        <p:spPr>
          <a:xfrm>
            <a:off x="3369559" y="1940795"/>
            <a:ext cx="901404" cy="424732"/>
          </a:xfrm>
          <a:prstGeom prst="rect">
            <a:avLst/>
          </a:prstGeom>
        </p:spPr>
        <p:txBody>
          <a:bodyPr wrap="square">
            <a:spAutoFit/>
          </a:bodyPr>
          <a:lstStyle/>
          <a:p>
            <a:pPr>
              <a:lnSpc>
                <a:spcPct val="90000"/>
              </a:lnSpc>
              <a:buClr>
                <a:schemeClr val="accent1"/>
              </a:buClr>
              <a:buSzPct val="90000"/>
            </a:pPr>
            <a:r>
              <a:rPr lang="en-US" sz="1200" dirty="0"/>
              <a:t>OOB Modulator</a:t>
            </a:r>
          </a:p>
        </p:txBody>
      </p:sp>
      <p:cxnSp>
        <p:nvCxnSpPr>
          <p:cNvPr id="95" name="Straight Arrow Connector 94"/>
          <p:cNvCxnSpPr/>
          <p:nvPr/>
        </p:nvCxnSpPr>
        <p:spPr>
          <a:xfrm flipH="1">
            <a:off x="6374707" y="2518937"/>
            <a:ext cx="407093" cy="268"/>
          </a:xfrm>
          <a:prstGeom prst="straightConnector1">
            <a:avLst/>
          </a:prstGeom>
          <a:ln w="190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a:xfrm>
            <a:off x="3426340" y="2634025"/>
            <a:ext cx="838200" cy="50944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cxnSp>
        <p:nvCxnSpPr>
          <p:cNvPr id="98" name="Straight Arrow Connector 97"/>
          <p:cNvCxnSpPr/>
          <p:nvPr/>
        </p:nvCxnSpPr>
        <p:spPr>
          <a:xfrm>
            <a:off x="4263518" y="2907296"/>
            <a:ext cx="478782" cy="0"/>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3480530" y="2674118"/>
            <a:ext cx="817274" cy="387798"/>
          </a:xfrm>
          <a:prstGeom prst="rect">
            <a:avLst/>
          </a:prstGeom>
          <a:noFill/>
        </p:spPr>
        <p:txBody>
          <a:bodyPr wrap="square" lIns="0" tIns="0" rIns="0" bIns="0" rtlCol="0">
            <a:spAutoFit/>
          </a:bodyPr>
          <a:lstStyle/>
          <a:p>
            <a:pPr>
              <a:lnSpc>
                <a:spcPct val="90000"/>
              </a:lnSpc>
              <a:buClr>
                <a:schemeClr val="accent1"/>
              </a:buClr>
              <a:buSzPct val="90000"/>
            </a:pPr>
            <a:r>
              <a:rPr lang="en-US" sz="1400" dirty="0"/>
              <a:t>Analog Video</a:t>
            </a:r>
          </a:p>
        </p:txBody>
      </p:sp>
      <p:cxnSp>
        <p:nvCxnSpPr>
          <p:cNvPr id="31" name="Straight Connector 30"/>
          <p:cNvCxnSpPr/>
          <p:nvPr/>
        </p:nvCxnSpPr>
        <p:spPr>
          <a:xfrm>
            <a:off x="6182765" y="2226821"/>
            <a:ext cx="1665835"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6212439" y="2226821"/>
            <a:ext cx="521314" cy="1709"/>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a:xfrm>
            <a:off x="11377227" y="6572023"/>
            <a:ext cx="541725" cy="182880"/>
          </a:xfrm>
        </p:spPr>
        <p:txBody>
          <a:bodyPr vert="horz" wrap="square" lIns="0" tIns="0" rIns="0" bIns="0" rtlCol="0" anchor="b"/>
          <a:lstStyle/>
          <a:p>
            <a:fld id="{71FA2017-4488-4033-A37E-4064B866FEA5}" type="slidenum">
              <a:rPr lang="en-US"/>
              <a:pPr/>
              <a:t>26</a:t>
            </a:fld>
            <a:endParaRPr lang="en-US"/>
          </a:p>
        </p:txBody>
      </p:sp>
      <p:sp>
        <p:nvSpPr>
          <p:cNvPr id="9" name="Date Placeholder 8"/>
          <p:cNvSpPr>
            <a:spLocks noGrp="1"/>
          </p:cNvSpPr>
          <p:nvPr>
            <p:ph type="dt" sz="half" idx="10"/>
          </p:nvPr>
        </p:nvSpPr>
        <p:spPr>
          <a:xfrm>
            <a:off x="3962400" y="6572026"/>
            <a:ext cx="2926080" cy="182881"/>
          </a:xfrm>
        </p:spPr>
        <p:txBody>
          <a:bodyPr vert="horz" wrap="square" lIns="0" tIns="0" rIns="0" bIns="0" rtlCol="0" anchor="b"/>
          <a:lstStyle/>
          <a:p>
            <a:r>
              <a:rPr lang="en-US"/>
              <a:t>July 18, 2017</a:t>
            </a:r>
          </a:p>
        </p:txBody>
      </p:sp>
    </p:spTree>
    <p:extLst>
      <p:ext uri="{BB962C8B-B14F-4D97-AF65-F5344CB8AC3E}">
        <p14:creationId xmlns:p14="http://schemas.microsoft.com/office/powerpoint/2010/main" val="1789789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nodeType="withEffect">
                                  <p:stCondLst>
                                    <p:cond delay="0"/>
                                  </p:stCondLst>
                                  <p:endCondLst>
                                    <p:cond evt="onNext" delay="0">
                                      <p:tgtEl>
                                        <p:sldTgt/>
                                      </p:tgtEl>
                                    </p:cond>
                                  </p:endCondLst>
                                  <p:childTnLst>
                                    <p:animEffect transition="out" filter="fade">
                                      <p:cBhvr>
                                        <p:cTn id="6" dur="3000" tmFilter="0, 0; .2, .5; .8, .5; 1, 0"/>
                                        <p:tgtEl>
                                          <p:spTgt spid="29"/>
                                        </p:tgtEl>
                                      </p:cBhvr>
                                    </p:animEffect>
                                    <p:animScale>
                                      <p:cBhvr>
                                        <p:cTn id="7" dur="1500" autoRev="1" fill="hold"/>
                                        <p:tgtEl>
                                          <p:spTgt spid="2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0548682" y="1452120"/>
            <a:ext cx="1630052" cy="1222786"/>
            <a:chOff x="9519279" y="990600"/>
            <a:chExt cx="2417848" cy="1185513"/>
          </a:xfrm>
          <a:solidFill>
            <a:schemeClr val="bg2">
              <a:lumMod val="90000"/>
            </a:schemeClr>
          </a:solidFill>
        </p:grpSpPr>
        <p:sp>
          <p:nvSpPr>
            <p:cNvPr id="3" name="Oval 2"/>
            <p:cNvSpPr/>
            <p:nvPr/>
          </p:nvSpPr>
          <p:spPr>
            <a:xfrm>
              <a:off x="9798594" y="990600"/>
              <a:ext cx="1402806" cy="7565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116" name="Oval 115"/>
            <p:cNvSpPr/>
            <p:nvPr/>
          </p:nvSpPr>
          <p:spPr>
            <a:xfrm>
              <a:off x="9519279" y="1367801"/>
              <a:ext cx="1402806" cy="7565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118" name="Oval 117"/>
            <p:cNvSpPr/>
            <p:nvPr/>
          </p:nvSpPr>
          <p:spPr>
            <a:xfrm>
              <a:off x="10534321" y="1104523"/>
              <a:ext cx="1402806" cy="7565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120" name="Oval 119"/>
            <p:cNvSpPr/>
            <p:nvPr/>
          </p:nvSpPr>
          <p:spPr>
            <a:xfrm>
              <a:off x="10277863" y="1419535"/>
              <a:ext cx="1402806" cy="7565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sp>
        <p:nvSpPr>
          <p:cNvPr id="2" name="Title 1"/>
          <p:cNvSpPr>
            <a:spLocks noGrp="1"/>
          </p:cNvSpPr>
          <p:nvPr>
            <p:ph type="title"/>
          </p:nvPr>
        </p:nvSpPr>
        <p:spPr>
          <a:xfrm>
            <a:off x="270936" y="272142"/>
            <a:ext cx="9498504" cy="914400"/>
          </a:xfrm>
        </p:spPr>
        <p:txBody>
          <a:bodyPr>
            <a:normAutofit/>
          </a:bodyPr>
          <a:lstStyle/>
          <a:p>
            <a:r>
              <a:rPr lang="en-US" dirty="0"/>
              <a:t>DOCSIS + Video with Remote PHY</a:t>
            </a:r>
            <a:endParaRPr lang="en-US" sz="2800" dirty="0"/>
          </a:p>
        </p:txBody>
      </p:sp>
      <p:sp>
        <p:nvSpPr>
          <p:cNvPr id="5" name="Footer Placeholder 4"/>
          <p:cNvSpPr>
            <a:spLocks noGrp="1"/>
          </p:cNvSpPr>
          <p:nvPr>
            <p:ph type="ftr" sz="quarter" idx="11"/>
          </p:nvPr>
        </p:nvSpPr>
        <p:spPr>
          <a:xfrm>
            <a:off x="6936264" y="6572023"/>
            <a:ext cx="4442937" cy="182880"/>
          </a:xfrm>
        </p:spPr>
        <p:txBody>
          <a:bodyPr vert="horz" wrap="square" lIns="0" tIns="0" rIns="0" bIns="0" rtlCol="0" anchor="b"/>
          <a:lstStyle/>
          <a:p>
            <a:r>
              <a:rPr lang="en-US"/>
              <a:t>ARRIS Confidential and Proprietary</a:t>
            </a:r>
            <a:endParaRPr lang="en-US" dirty="0"/>
          </a:p>
        </p:txBody>
      </p:sp>
      <p:grpSp>
        <p:nvGrpSpPr>
          <p:cNvPr id="28" name="Group 27"/>
          <p:cNvGrpSpPr/>
          <p:nvPr/>
        </p:nvGrpSpPr>
        <p:grpSpPr>
          <a:xfrm>
            <a:off x="9511851" y="1745174"/>
            <a:ext cx="489594" cy="533400"/>
            <a:chOff x="8349606" y="2133600"/>
            <a:chExt cx="489594" cy="533400"/>
          </a:xfrm>
        </p:grpSpPr>
        <p:sp>
          <p:nvSpPr>
            <p:cNvPr id="11" name="Rectangle 112"/>
            <p:cNvSpPr>
              <a:spLocks noChangeArrowheads="1"/>
            </p:cNvSpPr>
            <p:nvPr/>
          </p:nvSpPr>
          <p:spPr bwMode="auto">
            <a:xfrm>
              <a:off x="8362755" y="2133600"/>
              <a:ext cx="471488" cy="2698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113"/>
            <p:cNvSpPr>
              <a:spLocks noChangeArrowheads="1"/>
            </p:cNvSpPr>
            <p:nvPr/>
          </p:nvSpPr>
          <p:spPr bwMode="auto">
            <a:xfrm>
              <a:off x="8362755" y="2133600"/>
              <a:ext cx="471488" cy="269875"/>
            </a:xfrm>
            <a:prstGeom prst="rect">
              <a:avLst/>
            </a:prstGeom>
            <a:solidFill>
              <a:schemeClr val="accent1">
                <a:lumMod val="75000"/>
              </a:schemeClr>
            </a:solidFill>
            <a:ln w="952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120"/>
            <p:cNvSpPr>
              <a:spLocks/>
            </p:cNvSpPr>
            <p:nvPr/>
          </p:nvSpPr>
          <p:spPr bwMode="auto">
            <a:xfrm>
              <a:off x="8622650" y="2158690"/>
              <a:ext cx="185738" cy="203200"/>
            </a:xfrm>
            <a:custGeom>
              <a:avLst/>
              <a:gdLst>
                <a:gd name="T0" fmla="*/ 0 w 117"/>
                <a:gd name="T1" fmla="*/ 128 h 128"/>
                <a:gd name="T2" fmla="*/ 0 w 117"/>
                <a:gd name="T3" fmla="*/ 0 h 128"/>
                <a:gd name="T4" fmla="*/ 117 w 117"/>
                <a:gd name="T5" fmla="*/ 64 h 128"/>
                <a:gd name="T6" fmla="*/ 0 w 117"/>
                <a:gd name="T7" fmla="*/ 128 h 128"/>
              </a:gdLst>
              <a:ahLst/>
              <a:cxnLst>
                <a:cxn ang="0">
                  <a:pos x="T0" y="T1"/>
                </a:cxn>
                <a:cxn ang="0">
                  <a:pos x="T2" y="T3"/>
                </a:cxn>
                <a:cxn ang="0">
                  <a:pos x="T4" y="T5"/>
                </a:cxn>
                <a:cxn ang="0">
                  <a:pos x="T6" y="T7"/>
                </a:cxn>
              </a:cxnLst>
              <a:rect l="0" t="0" r="r" b="b"/>
              <a:pathLst>
                <a:path w="117" h="128">
                  <a:moveTo>
                    <a:pt x="0" y="128"/>
                  </a:moveTo>
                  <a:lnTo>
                    <a:pt x="0" y="0"/>
                  </a:lnTo>
                  <a:lnTo>
                    <a:pt x="117" y="64"/>
                  </a:lnTo>
                  <a:lnTo>
                    <a:pt x="0" y="128"/>
                  </a:lnTo>
                  <a:close/>
                </a:path>
              </a:pathLst>
            </a:custGeom>
            <a:solidFill>
              <a:srgbClr val="FFFF00"/>
            </a:solidFill>
            <a:ln>
              <a:solidFill>
                <a:srgbClr val="C00000"/>
              </a:solidFill>
            </a:ln>
          </p:spPr>
          <p:txBody>
            <a:bodyPr vert="horz" wrap="square" lIns="91440" tIns="45720" rIns="91440" bIns="45720" numCol="1" anchor="t" anchorCtr="0" compatLnSpc="1">
              <a:prstTxWarp prst="textNoShape">
                <a:avLst/>
              </a:prstTxWarp>
            </a:bodyPr>
            <a:lstStyle/>
            <a:p>
              <a:endParaRPr lang="en-US" dirty="0"/>
            </a:p>
          </p:txBody>
        </p:sp>
        <p:sp>
          <p:nvSpPr>
            <p:cNvPr id="14" name="Rectangle 112"/>
            <p:cNvSpPr>
              <a:spLocks noChangeArrowheads="1"/>
            </p:cNvSpPr>
            <p:nvPr/>
          </p:nvSpPr>
          <p:spPr bwMode="auto">
            <a:xfrm>
              <a:off x="8349606" y="2397125"/>
              <a:ext cx="471488" cy="2698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Rectangle 113"/>
            <p:cNvSpPr>
              <a:spLocks noChangeArrowheads="1"/>
            </p:cNvSpPr>
            <p:nvPr/>
          </p:nvSpPr>
          <p:spPr bwMode="auto">
            <a:xfrm>
              <a:off x="8367712" y="2397125"/>
              <a:ext cx="471488" cy="269875"/>
            </a:xfrm>
            <a:prstGeom prst="rect">
              <a:avLst/>
            </a:prstGeom>
            <a:solidFill>
              <a:schemeClr val="accent1">
                <a:lumMod val="75000"/>
              </a:schemeClr>
            </a:solidFill>
            <a:ln w="952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120"/>
            <p:cNvSpPr>
              <a:spLocks/>
            </p:cNvSpPr>
            <p:nvPr/>
          </p:nvSpPr>
          <p:spPr bwMode="auto">
            <a:xfrm>
              <a:off x="8607195" y="2430621"/>
              <a:ext cx="185738" cy="203200"/>
            </a:xfrm>
            <a:custGeom>
              <a:avLst/>
              <a:gdLst>
                <a:gd name="T0" fmla="*/ 0 w 117"/>
                <a:gd name="T1" fmla="*/ 128 h 128"/>
                <a:gd name="T2" fmla="*/ 0 w 117"/>
                <a:gd name="T3" fmla="*/ 0 h 128"/>
                <a:gd name="T4" fmla="*/ 117 w 117"/>
                <a:gd name="T5" fmla="*/ 64 h 128"/>
                <a:gd name="T6" fmla="*/ 0 w 117"/>
                <a:gd name="T7" fmla="*/ 128 h 128"/>
              </a:gdLst>
              <a:ahLst/>
              <a:cxnLst>
                <a:cxn ang="0">
                  <a:pos x="T0" y="T1"/>
                </a:cxn>
                <a:cxn ang="0">
                  <a:pos x="T2" y="T3"/>
                </a:cxn>
                <a:cxn ang="0">
                  <a:pos x="T4" y="T5"/>
                </a:cxn>
                <a:cxn ang="0">
                  <a:pos x="T6" y="T7"/>
                </a:cxn>
              </a:cxnLst>
              <a:rect l="0" t="0" r="r" b="b"/>
              <a:pathLst>
                <a:path w="117" h="128">
                  <a:moveTo>
                    <a:pt x="0" y="128"/>
                  </a:moveTo>
                  <a:lnTo>
                    <a:pt x="0" y="0"/>
                  </a:lnTo>
                  <a:lnTo>
                    <a:pt x="117" y="64"/>
                  </a:lnTo>
                  <a:lnTo>
                    <a:pt x="0" y="128"/>
                  </a:lnTo>
                  <a:close/>
                </a:path>
              </a:pathLst>
            </a:custGeom>
            <a:solidFill>
              <a:srgbClr val="FFFF00"/>
            </a:solidFill>
            <a:ln>
              <a:solidFill>
                <a:srgbClr val="C00000"/>
              </a:solidFill>
            </a:ln>
            <a:scene3d>
              <a:camera prst="orthographicFront">
                <a:rot lat="0" lon="10800000" rev="0"/>
              </a:camera>
              <a:lightRig rig="threePt" dir="t"/>
            </a:scene3d>
          </p:spPr>
          <p:txBody>
            <a:bodyPr vert="horz" wrap="square" lIns="91440" tIns="45720" rIns="91440" bIns="45720" numCol="1" anchor="t" anchorCtr="0" compatLnSpc="1">
              <a:prstTxWarp prst="textNoShape">
                <a:avLst/>
              </a:prstTxWarp>
            </a:bodyPr>
            <a:lstStyle/>
            <a:p>
              <a:endParaRPr lang="en-US" dirty="0"/>
            </a:p>
          </p:txBody>
        </p:sp>
      </p:grpSp>
      <p:sp>
        <p:nvSpPr>
          <p:cNvPr id="48" name="TextBox 47"/>
          <p:cNvSpPr txBox="1"/>
          <p:nvPr/>
        </p:nvSpPr>
        <p:spPr>
          <a:xfrm rot="16200000">
            <a:off x="3995912" y="2285111"/>
            <a:ext cx="1801840" cy="221599"/>
          </a:xfrm>
          <a:prstGeom prst="rect">
            <a:avLst/>
          </a:prstGeom>
          <a:noFill/>
        </p:spPr>
        <p:txBody>
          <a:bodyPr wrap="none" lIns="0" tIns="0" rIns="0" bIns="0" rtlCol="0">
            <a:spAutoFit/>
          </a:bodyPr>
          <a:lstStyle/>
          <a:p>
            <a:pPr>
              <a:lnSpc>
                <a:spcPct val="90000"/>
              </a:lnSpc>
              <a:buClr>
                <a:schemeClr val="accent1"/>
              </a:buClr>
              <a:buSzPct val="90000"/>
            </a:pPr>
            <a:r>
              <a:rPr lang="en-US" sz="1600" dirty="0"/>
              <a:t>RF Combine Network</a:t>
            </a:r>
          </a:p>
        </p:txBody>
      </p:sp>
      <p:sp>
        <p:nvSpPr>
          <p:cNvPr id="61" name="Rectangle 60"/>
          <p:cNvSpPr/>
          <p:nvPr/>
        </p:nvSpPr>
        <p:spPr>
          <a:xfrm>
            <a:off x="3441341" y="4280274"/>
            <a:ext cx="838200" cy="5094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
        <p:nvSpPr>
          <p:cNvPr id="62" name="TextBox 61"/>
          <p:cNvSpPr txBox="1"/>
          <p:nvPr/>
        </p:nvSpPr>
        <p:spPr>
          <a:xfrm>
            <a:off x="3449445" y="4368574"/>
            <a:ext cx="828753" cy="387798"/>
          </a:xfrm>
          <a:prstGeom prst="rect">
            <a:avLst/>
          </a:prstGeom>
          <a:noFill/>
        </p:spPr>
        <p:txBody>
          <a:bodyPr wrap="none" lIns="0" tIns="0" rIns="0" bIns="0" rtlCol="0">
            <a:spAutoFit/>
          </a:bodyPr>
          <a:lstStyle/>
          <a:p>
            <a:pPr>
              <a:lnSpc>
                <a:spcPct val="90000"/>
              </a:lnSpc>
              <a:buClr>
                <a:schemeClr val="accent1"/>
              </a:buClr>
              <a:buSzPct val="90000"/>
            </a:pPr>
            <a:r>
              <a:rPr lang="en-US" sz="1400" dirty="0">
                <a:solidFill>
                  <a:schemeClr val="accent1"/>
                </a:solidFill>
              </a:rPr>
              <a:t>CCAP CORE</a:t>
            </a:r>
          </a:p>
          <a:p>
            <a:pPr>
              <a:lnSpc>
                <a:spcPct val="90000"/>
              </a:lnSpc>
              <a:buClr>
                <a:schemeClr val="accent1"/>
              </a:buClr>
              <a:buSzPct val="90000"/>
            </a:pPr>
            <a:r>
              <a:rPr lang="en-US" sz="1400" dirty="0">
                <a:solidFill>
                  <a:schemeClr val="accent1"/>
                </a:solidFill>
              </a:rPr>
              <a:t>VOD/SDV</a:t>
            </a:r>
          </a:p>
        </p:txBody>
      </p:sp>
      <p:sp>
        <p:nvSpPr>
          <p:cNvPr id="63" name="Rectangle 62"/>
          <p:cNvSpPr/>
          <p:nvPr/>
        </p:nvSpPr>
        <p:spPr>
          <a:xfrm>
            <a:off x="3436141" y="3640757"/>
            <a:ext cx="838200" cy="50944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
        <p:nvSpPr>
          <p:cNvPr id="64" name="TextBox 63"/>
          <p:cNvSpPr txBox="1"/>
          <p:nvPr/>
        </p:nvSpPr>
        <p:spPr>
          <a:xfrm>
            <a:off x="3498176" y="3718720"/>
            <a:ext cx="691215" cy="387798"/>
          </a:xfrm>
          <a:prstGeom prst="rect">
            <a:avLst/>
          </a:prstGeom>
          <a:noFill/>
        </p:spPr>
        <p:txBody>
          <a:bodyPr wrap="none" lIns="0" tIns="0" rIns="0" bIns="0" rtlCol="0">
            <a:spAutoFit/>
          </a:bodyPr>
          <a:lstStyle/>
          <a:p>
            <a:pPr>
              <a:lnSpc>
                <a:spcPct val="90000"/>
              </a:lnSpc>
              <a:buClr>
                <a:schemeClr val="accent1"/>
              </a:buClr>
              <a:buSzPct val="90000"/>
            </a:pPr>
            <a:r>
              <a:rPr lang="en-US" sz="1400" dirty="0"/>
              <a:t>EQAM</a:t>
            </a:r>
          </a:p>
          <a:p>
            <a:pPr>
              <a:lnSpc>
                <a:spcPct val="90000"/>
              </a:lnSpc>
              <a:buClr>
                <a:schemeClr val="accent1"/>
              </a:buClr>
              <a:buSzPct val="90000"/>
            </a:pPr>
            <a:r>
              <a:rPr lang="en-US" sz="1400" dirty="0"/>
              <a:t>VOD/SDV</a:t>
            </a:r>
          </a:p>
        </p:txBody>
      </p:sp>
      <p:sp>
        <p:nvSpPr>
          <p:cNvPr id="66" name="Rectangle 65"/>
          <p:cNvSpPr/>
          <p:nvPr/>
        </p:nvSpPr>
        <p:spPr>
          <a:xfrm>
            <a:off x="3436141" y="3075715"/>
            <a:ext cx="838200" cy="50944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
        <p:nvSpPr>
          <p:cNvPr id="67" name="TextBox 66"/>
          <p:cNvSpPr txBox="1"/>
          <p:nvPr/>
        </p:nvSpPr>
        <p:spPr>
          <a:xfrm>
            <a:off x="3480487" y="3135487"/>
            <a:ext cx="723018" cy="387798"/>
          </a:xfrm>
          <a:prstGeom prst="rect">
            <a:avLst/>
          </a:prstGeom>
          <a:noFill/>
        </p:spPr>
        <p:txBody>
          <a:bodyPr wrap="none" lIns="0" tIns="0" rIns="0" bIns="0" rtlCol="0">
            <a:spAutoFit/>
          </a:bodyPr>
          <a:lstStyle/>
          <a:p>
            <a:pPr>
              <a:lnSpc>
                <a:spcPct val="90000"/>
              </a:lnSpc>
              <a:buClr>
                <a:schemeClr val="accent1"/>
              </a:buClr>
              <a:buSzPct val="90000"/>
            </a:pPr>
            <a:r>
              <a:rPr lang="en-US" sz="1400" dirty="0"/>
              <a:t>EQAM</a:t>
            </a:r>
          </a:p>
          <a:p>
            <a:pPr>
              <a:lnSpc>
                <a:spcPct val="90000"/>
              </a:lnSpc>
              <a:buClr>
                <a:schemeClr val="accent1"/>
              </a:buClr>
              <a:buSzPct val="90000"/>
            </a:pPr>
            <a:r>
              <a:rPr lang="en-US" sz="1400" dirty="0"/>
              <a:t>Broadcast</a:t>
            </a:r>
          </a:p>
        </p:txBody>
      </p:sp>
      <p:sp>
        <p:nvSpPr>
          <p:cNvPr id="68" name="Rectangle 67"/>
          <p:cNvSpPr/>
          <p:nvPr/>
        </p:nvSpPr>
        <p:spPr>
          <a:xfrm>
            <a:off x="3446732" y="1612634"/>
            <a:ext cx="838200" cy="50944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
        <p:nvSpPr>
          <p:cNvPr id="69" name="Rectangle 68"/>
          <p:cNvSpPr/>
          <p:nvPr/>
        </p:nvSpPr>
        <p:spPr>
          <a:xfrm>
            <a:off x="3436141" y="915165"/>
            <a:ext cx="838200" cy="50944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
        <p:nvSpPr>
          <p:cNvPr id="70" name="Can 69"/>
          <p:cNvSpPr/>
          <p:nvPr/>
        </p:nvSpPr>
        <p:spPr>
          <a:xfrm>
            <a:off x="970881" y="2394172"/>
            <a:ext cx="838200" cy="491562"/>
          </a:xfrm>
          <a:prstGeom prst="can">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
        <p:nvSpPr>
          <p:cNvPr id="72" name="Can 71"/>
          <p:cNvSpPr/>
          <p:nvPr/>
        </p:nvSpPr>
        <p:spPr>
          <a:xfrm>
            <a:off x="991886" y="1309807"/>
            <a:ext cx="838200" cy="491562"/>
          </a:xfrm>
          <a:prstGeom prst="can">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
        <p:nvSpPr>
          <p:cNvPr id="73" name="Freeform 72"/>
          <p:cNvSpPr/>
          <p:nvPr/>
        </p:nvSpPr>
        <p:spPr>
          <a:xfrm>
            <a:off x="2444323" y="881937"/>
            <a:ext cx="411793" cy="4087982"/>
          </a:xfrm>
          <a:custGeom>
            <a:avLst/>
            <a:gdLst>
              <a:gd name="connsiteX0" fmla="*/ 364129 w 411793"/>
              <a:gd name="connsiteY0" fmla="*/ 0 h 2920482"/>
              <a:gd name="connsiteX1" fmla="*/ 235 w 411793"/>
              <a:gd name="connsiteY1" fmla="*/ 774441 h 2920482"/>
              <a:gd name="connsiteX2" fmla="*/ 410782 w 411793"/>
              <a:gd name="connsiteY2" fmla="*/ 1614196 h 2920482"/>
              <a:gd name="connsiteX3" fmla="*/ 93541 w 411793"/>
              <a:gd name="connsiteY3" fmla="*/ 2920482 h 2920482"/>
            </a:gdLst>
            <a:ahLst/>
            <a:cxnLst>
              <a:cxn ang="0">
                <a:pos x="connsiteX0" y="connsiteY0"/>
              </a:cxn>
              <a:cxn ang="0">
                <a:pos x="connsiteX1" y="connsiteY1"/>
              </a:cxn>
              <a:cxn ang="0">
                <a:pos x="connsiteX2" y="connsiteY2"/>
              </a:cxn>
              <a:cxn ang="0">
                <a:pos x="connsiteX3" y="connsiteY3"/>
              </a:cxn>
            </a:cxnLst>
            <a:rect l="l" t="t" r="r" b="b"/>
            <a:pathLst>
              <a:path w="411793" h="2920482">
                <a:moveTo>
                  <a:pt x="364129" y="0"/>
                </a:moveTo>
                <a:cubicBezTo>
                  <a:pt x="178294" y="252704"/>
                  <a:pt x="-7541" y="505408"/>
                  <a:pt x="235" y="774441"/>
                </a:cubicBezTo>
                <a:cubicBezTo>
                  <a:pt x="8010" y="1043474"/>
                  <a:pt x="395231" y="1256523"/>
                  <a:pt x="410782" y="1614196"/>
                </a:cubicBezTo>
                <a:cubicBezTo>
                  <a:pt x="426333" y="1971870"/>
                  <a:pt x="259937" y="2446176"/>
                  <a:pt x="93541" y="2920482"/>
                </a:cubicBezTo>
              </a:path>
            </a:pathLst>
          </a:cu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p:cNvSpPr/>
          <p:nvPr/>
        </p:nvSpPr>
        <p:spPr>
          <a:xfrm>
            <a:off x="967012" y="4305582"/>
            <a:ext cx="609600" cy="5093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
        <p:nvSpPr>
          <p:cNvPr id="75" name="Oval 74"/>
          <p:cNvSpPr/>
          <p:nvPr/>
        </p:nvSpPr>
        <p:spPr>
          <a:xfrm>
            <a:off x="662212" y="4180992"/>
            <a:ext cx="609600" cy="5093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
        <p:nvSpPr>
          <p:cNvPr id="76" name="Oval 75"/>
          <p:cNvSpPr/>
          <p:nvPr/>
        </p:nvSpPr>
        <p:spPr>
          <a:xfrm>
            <a:off x="774711" y="4501469"/>
            <a:ext cx="609600" cy="5093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
        <p:nvSpPr>
          <p:cNvPr id="77" name="Rectangle 76"/>
          <p:cNvSpPr/>
          <p:nvPr/>
        </p:nvSpPr>
        <p:spPr>
          <a:xfrm>
            <a:off x="1849666" y="4280274"/>
            <a:ext cx="563403" cy="5093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cxnSp>
        <p:nvCxnSpPr>
          <p:cNvPr id="79" name="Straight Arrow Connector 78"/>
          <p:cNvCxnSpPr>
            <a:endCxn id="69" idx="3"/>
          </p:cNvCxnSpPr>
          <p:nvPr/>
        </p:nvCxnSpPr>
        <p:spPr>
          <a:xfrm flipH="1">
            <a:off x="4274341" y="1169887"/>
            <a:ext cx="451513" cy="0"/>
          </a:xfrm>
          <a:prstGeom prst="straightConnector1">
            <a:avLst/>
          </a:prstGeom>
          <a:ln w="19050">
            <a:solidFill>
              <a:schemeClr val="accent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474516" y="1669011"/>
            <a:ext cx="819761" cy="332399"/>
          </a:xfrm>
          <a:prstGeom prst="rect">
            <a:avLst/>
          </a:prstGeom>
          <a:noFill/>
        </p:spPr>
        <p:txBody>
          <a:bodyPr wrap="square" lIns="0" tIns="0" rIns="0" bIns="0" rtlCol="0">
            <a:spAutoFit/>
          </a:bodyPr>
          <a:lstStyle/>
          <a:p>
            <a:pPr>
              <a:lnSpc>
                <a:spcPct val="90000"/>
              </a:lnSpc>
              <a:buClr>
                <a:schemeClr val="accent1"/>
              </a:buClr>
              <a:buSzPct val="90000"/>
            </a:pPr>
            <a:r>
              <a:rPr lang="en-US" sz="1200" dirty="0"/>
              <a:t>OOB Modulator</a:t>
            </a:r>
          </a:p>
        </p:txBody>
      </p:sp>
      <p:sp>
        <p:nvSpPr>
          <p:cNvPr id="85" name="TextBox 84"/>
          <p:cNvSpPr txBox="1"/>
          <p:nvPr/>
        </p:nvSpPr>
        <p:spPr>
          <a:xfrm>
            <a:off x="3456853" y="1024656"/>
            <a:ext cx="893206" cy="332399"/>
          </a:xfrm>
          <a:prstGeom prst="rect">
            <a:avLst/>
          </a:prstGeom>
          <a:noFill/>
        </p:spPr>
        <p:txBody>
          <a:bodyPr wrap="square" lIns="0" tIns="0" rIns="0" bIns="0" rtlCol="0">
            <a:spAutoFit/>
          </a:bodyPr>
          <a:lstStyle/>
          <a:p>
            <a:pPr>
              <a:lnSpc>
                <a:spcPct val="90000"/>
              </a:lnSpc>
              <a:buClr>
                <a:schemeClr val="accent1"/>
              </a:buClr>
              <a:buSzPct val="90000"/>
            </a:pPr>
            <a:r>
              <a:rPr lang="en-US" sz="1200" dirty="0"/>
              <a:t>Reverse Path Demodulator</a:t>
            </a:r>
          </a:p>
        </p:txBody>
      </p:sp>
      <p:cxnSp>
        <p:nvCxnSpPr>
          <p:cNvPr id="88" name="Straight Arrow Connector 87"/>
          <p:cNvCxnSpPr/>
          <p:nvPr/>
        </p:nvCxnSpPr>
        <p:spPr>
          <a:xfrm>
            <a:off x="4267200" y="3841972"/>
            <a:ext cx="478782" cy="0"/>
          </a:xfrm>
          <a:prstGeom prst="straightConnector1">
            <a:avLst/>
          </a:prstGeom>
          <a:ln w="19050">
            <a:solidFill>
              <a:schemeClr val="accent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4268753" y="3308572"/>
            <a:ext cx="478782" cy="0"/>
          </a:xfrm>
          <a:prstGeom prst="straightConnector1">
            <a:avLst/>
          </a:prstGeom>
          <a:ln w="19050">
            <a:solidFill>
              <a:schemeClr val="accent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4264280" y="1851441"/>
            <a:ext cx="478782" cy="0"/>
          </a:xfrm>
          <a:prstGeom prst="straightConnector1">
            <a:avLst/>
          </a:prstGeom>
          <a:ln w="19050">
            <a:solidFill>
              <a:schemeClr val="accent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2650219" y="1174972"/>
            <a:ext cx="785922"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2453889" y="1918154"/>
            <a:ext cx="991584" cy="682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2839987" y="3329385"/>
            <a:ext cx="593845" cy="1"/>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flipV="1">
            <a:off x="2743200" y="3895479"/>
            <a:ext cx="713653" cy="4699"/>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flipV="1">
            <a:off x="2400845" y="4560244"/>
            <a:ext cx="1040496" cy="3295"/>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1525146" y="4552806"/>
            <a:ext cx="361042" cy="743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861361" y="4422808"/>
            <a:ext cx="593368" cy="193899"/>
          </a:xfrm>
          <a:prstGeom prst="rect">
            <a:avLst/>
          </a:prstGeom>
          <a:noFill/>
        </p:spPr>
        <p:txBody>
          <a:bodyPr wrap="none" lIns="0" tIns="0" rIns="0" bIns="0" rtlCol="0">
            <a:spAutoFit/>
          </a:bodyPr>
          <a:lstStyle/>
          <a:p>
            <a:pPr>
              <a:lnSpc>
                <a:spcPct val="90000"/>
              </a:lnSpc>
              <a:buClr>
                <a:schemeClr val="accent1"/>
              </a:buClr>
              <a:buSzPct val="90000"/>
            </a:pPr>
            <a:r>
              <a:rPr lang="en-US" sz="1400" dirty="0">
                <a:solidFill>
                  <a:schemeClr val="bg1"/>
                </a:solidFill>
              </a:rPr>
              <a:t>Internet</a:t>
            </a:r>
          </a:p>
        </p:txBody>
      </p:sp>
      <p:sp>
        <p:nvSpPr>
          <p:cNvPr id="111" name="TextBox 110"/>
          <p:cNvSpPr txBox="1"/>
          <p:nvPr/>
        </p:nvSpPr>
        <p:spPr>
          <a:xfrm>
            <a:off x="1073924" y="2509945"/>
            <a:ext cx="680586" cy="387798"/>
          </a:xfrm>
          <a:prstGeom prst="rect">
            <a:avLst/>
          </a:prstGeom>
          <a:noFill/>
        </p:spPr>
        <p:txBody>
          <a:bodyPr wrap="square" lIns="0" tIns="0" rIns="0" bIns="0" rtlCol="0">
            <a:spAutoFit/>
          </a:bodyPr>
          <a:lstStyle/>
          <a:p>
            <a:pPr>
              <a:lnSpc>
                <a:spcPct val="90000"/>
              </a:lnSpc>
              <a:buClr>
                <a:schemeClr val="accent1"/>
              </a:buClr>
              <a:buSzPct val="90000"/>
            </a:pPr>
            <a:r>
              <a:rPr lang="en-US" sz="1400" dirty="0"/>
              <a:t>Video Source</a:t>
            </a:r>
          </a:p>
        </p:txBody>
      </p:sp>
      <p:sp>
        <p:nvSpPr>
          <p:cNvPr id="112" name="TextBox 111"/>
          <p:cNvSpPr txBox="1"/>
          <p:nvPr/>
        </p:nvSpPr>
        <p:spPr>
          <a:xfrm>
            <a:off x="1021715" y="1424168"/>
            <a:ext cx="857864" cy="387798"/>
          </a:xfrm>
          <a:prstGeom prst="rect">
            <a:avLst/>
          </a:prstGeom>
          <a:noFill/>
        </p:spPr>
        <p:txBody>
          <a:bodyPr wrap="square" lIns="0" tIns="0" rIns="0" bIns="0" rtlCol="0">
            <a:spAutoFit/>
          </a:bodyPr>
          <a:lstStyle/>
          <a:p>
            <a:pPr>
              <a:lnSpc>
                <a:spcPct val="90000"/>
              </a:lnSpc>
              <a:buClr>
                <a:schemeClr val="accent1"/>
              </a:buClr>
              <a:buSzPct val="90000"/>
            </a:pPr>
            <a:r>
              <a:rPr lang="en-US" sz="1400" dirty="0"/>
              <a:t>Video Back office App.</a:t>
            </a:r>
          </a:p>
        </p:txBody>
      </p:sp>
      <p:cxnSp>
        <p:nvCxnSpPr>
          <p:cNvPr id="113" name="Straight Connector 112"/>
          <p:cNvCxnSpPr/>
          <p:nvPr/>
        </p:nvCxnSpPr>
        <p:spPr>
          <a:xfrm flipH="1" flipV="1">
            <a:off x="1823165" y="1548768"/>
            <a:ext cx="665101" cy="682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endCxn id="70" idx="4"/>
          </p:cNvCxnSpPr>
          <p:nvPr/>
        </p:nvCxnSpPr>
        <p:spPr>
          <a:xfrm flipH="1">
            <a:off x="1809081" y="2639953"/>
            <a:ext cx="93412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1885132" y="4438726"/>
            <a:ext cx="494559" cy="193899"/>
          </a:xfrm>
          <a:prstGeom prst="rect">
            <a:avLst/>
          </a:prstGeom>
          <a:noFill/>
        </p:spPr>
        <p:txBody>
          <a:bodyPr wrap="none" lIns="0" tIns="0" rIns="0" bIns="0" rtlCol="0">
            <a:spAutoFit/>
          </a:bodyPr>
          <a:lstStyle/>
          <a:p>
            <a:pPr>
              <a:lnSpc>
                <a:spcPct val="90000"/>
              </a:lnSpc>
              <a:buClr>
                <a:schemeClr val="accent1"/>
              </a:buClr>
              <a:buSzPct val="90000"/>
            </a:pPr>
            <a:r>
              <a:rPr lang="en-US" sz="1400" dirty="0">
                <a:solidFill>
                  <a:schemeClr val="bg1"/>
                </a:solidFill>
              </a:rPr>
              <a:t>Router</a:t>
            </a:r>
          </a:p>
        </p:txBody>
      </p:sp>
      <p:sp>
        <p:nvSpPr>
          <p:cNvPr id="119" name="Rectangle 118"/>
          <p:cNvSpPr/>
          <p:nvPr/>
        </p:nvSpPr>
        <p:spPr>
          <a:xfrm>
            <a:off x="1011841" y="3285565"/>
            <a:ext cx="838200" cy="50944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cxnSp>
        <p:nvCxnSpPr>
          <p:cNvPr id="123" name="Straight Connector 122"/>
          <p:cNvCxnSpPr/>
          <p:nvPr/>
        </p:nvCxnSpPr>
        <p:spPr>
          <a:xfrm flipH="1">
            <a:off x="1849666" y="3540287"/>
            <a:ext cx="990321"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7" name="TextBox 126"/>
          <p:cNvSpPr txBox="1"/>
          <p:nvPr/>
        </p:nvSpPr>
        <p:spPr>
          <a:xfrm>
            <a:off x="2005725" y="4972641"/>
            <a:ext cx="1296765" cy="166199"/>
          </a:xfrm>
          <a:prstGeom prst="rect">
            <a:avLst/>
          </a:prstGeom>
          <a:noFill/>
        </p:spPr>
        <p:txBody>
          <a:bodyPr wrap="none" lIns="0" tIns="0" rIns="0" bIns="0" rtlCol="0">
            <a:spAutoFit/>
          </a:bodyPr>
          <a:lstStyle/>
          <a:p>
            <a:pPr>
              <a:lnSpc>
                <a:spcPct val="90000"/>
              </a:lnSpc>
              <a:buClr>
                <a:schemeClr val="accent1"/>
              </a:buClr>
              <a:buSzPct val="90000"/>
            </a:pPr>
            <a:r>
              <a:rPr lang="en-US" sz="1200" dirty="0"/>
              <a:t>Ethernet/IP Network</a:t>
            </a:r>
          </a:p>
        </p:txBody>
      </p:sp>
      <p:sp>
        <p:nvSpPr>
          <p:cNvPr id="130" name="TextBox 129"/>
          <p:cNvSpPr txBox="1"/>
          <p:nvPr/>
        </p:nvSpPr>
        <p:spPr>
          <a:xfrm>
            <a:off x="11262421" y="1895028"/>
            <a:ext cx="420263" cy="221599"/>
          </a:xfrm>
          <a:prstGeom prst="rect">
            <a:avLst/>
          </a:prstGeom>
          <a:solidFill>
            <a:schemeClr val="accent4">
              <a:lumMod val="75000"/>
            </a:schemeClr>
          </a:solidFill>
          <a:ln w="25400">
            <a:solidFill>
              <a:schemeClr val="accent4"/>
            </a:solidFill>
          </a:ln>
        </p:spPr>
        <p:txBody>
          <a:bodyPr wrap="square" lIns="0" tIns="0" rIns="0" bIns="0" rtlCol="0">
            <a:spAutoFit/>
          </a:bodyPr>
          <a:lstStyle/>
          <a:p>
            <a:pPr algn="ctr">
              <a:lnSpc>
                <a:spcPct val="90000"/>
              </a:lnSpc>
              <a:buClr>
                <a:schemeClr val="accent1"/>
              </a:buClr>
              <a:buSzPct val="90000"/>
            </a:pPr>
            <a:r>
              <a:rPr lang="en-US" sz="1600" dirty="0">
                <a:solidFill>
                  <a:schemeClr val="bg1"/>
                </a:solidFill>
              </a:rPr>
              <a:t>CPE</a:t>
            </a:r>
          </a:p>
        </p:txBody>
      </p:sp>
      <p:sp>
        <p:nvSpPr>
          <p:cNvPr id="84" name="Rectangle 83"/>
          <p:cNvSpPr/>
          <p:nvPr/>
        </p:nvSpPr>
        <p:spPr>
          <a:xfrm>
            <a:off x="4712165" y="897094"/>
            <a:ext cx="529734" cy="40172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cxnSp>
        <p:nvCxnSpPr>
          <p:cNvPr id="86" name="Straight Connector 85"/>
          <p:cNvCxnSpPr/>
          <p:nvPr/>
        </p:nvCxnSpPr>
        <p:spPr>
          <a:xfrm flipH="1">
            <a:off x="4264280" y="4549209"/>
            <a:ext cx="465235" cy="3597"/>
          </a:xfrm>
          <a:prstGeom prst="line">
            <a:avLst/>
          </a:prstGeom>
          <a:ln w="19050">
            <a:solidFill>
              <a:schemeClr val="accent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rot="16200000">
            <a:off x="4615851" y="4233743"/>
            <a:ext cx="701453" cy="387798"/>
          </a:xfrm>
          <a:prstGeom prst="rect">
            <a:avLst/>
          </a:prstGeom>
          <a:noFill/>
        </p:spPr>
        <p:txBody>
          <a:bodyPr wrap="square" lIns="0" tIns="0" rIns="0" bIns="0" rtlCol="0">
            <a:spAutoFit/>
          </a:bodyPr>
          <a:lstStyle/>
          <a:p>
            <a:pPr>
              <a:lnSpc>
                <a:spcPct val="90000"/>
              </a:lnSpc>
              <a:buClr>
                <a:schemeClr val="accent1"/>
              </a:buClr>
              <a:buSzPct val="90000"/>
            </a:pPr>
            <a:r>
              <a:rPr lang="en-US" sz="1400" dirty="0"/>
              <a:t>      L2/L3 Network</a:t>
            </a:r>
          </a:p>
        </p:txBody>
      </p:sp>
      <p:sp>
        <p:nvSpPr>
          <p:cNvPr id="35" name="TextBox 34"/>
          <p:cNvSpPr txBox="1"/>
          <p:nvPr/>
        </p:nvSpPr>
        <p:spPr>
          <a:xfrm>
            <a:off x="7139220" y="3889581"/>
            <a:ext cx="753411" cy="152349"/>
          </a:xfrm>
          <a:prstGeom prst="rect">
            <a:avLst/>
          </a:prstGeom>
          <a:noFill/>
        </p:spPr>
        <p:txBody>
          <a:bodyPr wrap="none" lIns="0" tIns="0" rIns="0" bIns="0" rtlCol="0">
            <a:spAutoFit/>
          </a:bodyPr>
          <a:lstStyle/>
          <a:p>
            <a:pPr>
              <a:lnSpc>
                <a:spcPct val="90000"/>
              </a:lnSpc>
              <a:buClr>
                <a:schemeClr val="accent1"/>
              </a:buClr>
              <a:buSzPct val="90000"/>
            </a:pPr>
            <a:r>
              <a:rPr lang="en-US" sz="1100" dirty="0">
                <a:solidFill>
                  <a:schemeClr val="accent1"/>
                </a:solidFill>
              </a:rPr>
              <a:t>Digital Optics</a:t>
            </a:r>
          </a:p>
        </p:txBody>
      </p:sp>
      <p:sp>
        <p:nvSpPr>
          <p:cNvPr id="36" name="Rectangle 35"/>
          <p:cNvSpPr/>
          <p:nvPr/>
        </p:nvSpPr>
        <p:spPr>
          <a:xfrm>
            <a:off x="9529759" y="2273275"/>
            <a:ext cx="479361" cy="241793"/>
          </a:xfrm>
          <a:prstGeom prst="rect">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38" name="TextBox 37"/>
          <p:cNvSpPr txBox="1"/>
          <p:nvPr/>
        </p:nvSpPr>
        <p:spPr>
          <a:xfrm>
            <a:off x="9621725" y="2305720"/>
            <a:ext cx="258084" cy="166199"/>
          </a:xfrm>
          <a:prstGeom prst="rect">
            <a:avLst/>
          </a:prstGeom>
          <a:noFill/>
        </p:spPr>
        <p:txBody>
          <a:bodyPr wrap="none" lIns="0" tIns="0" rIns="0" bIns="0" rtlCol="0">
            <a:spAutoFit/>
          </a:bodyPr>
          <a:lstStyle/>
          <a:p>
            <a:pPr>
              <a:lnSpc>
                <a:spcPct val="90000"/>
              </a:lnSpc>
              <a:buClr>
                <a:schemeClr val="accent1"/>
              </a:buClr>
              <a:buSzPct val="90000"/>
            </a:pPr>
            <a:r>
              <a:rPr lang="en-US" sz="1200" dirty="0"/>
              <a:t>RPD</a:t>
            </a:r>
          </a:p>
        </p:txBody>
      </p:sp>
      <p:sp>
        <p:nvSpPr>
          <p:cNvPr id="105" name="Rectangle 104"/>
          <p:cNvSpPr/>
          <p:nvPr/>
        </p:nvSpPr>
        <p:spPr>
          <a:xfrm>
            <a:off x="3426340" y="2311015"/>
            <a:ext cx="838200" cy="509444"/>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
        <p:nvSpPr>
          <p:cNvPr id="108" name="TextBox 107"/>
          <p:cNvSpPr txBox="1"/>
          <p:nvPr/>
        </p:nvSpPr>
        <p:spPr>
          <a:xfrm>
            <a:off x="3480530" y="2351108"/>
            <a:ext cx="817274" cy="387798"/>
          </a:xfrm>
          <a:prstGeom prst="rect">
            <a:avLst/>
          </a:prstGeom>
          <a:noFill/>
        </p:spPr>
        <p:txBody>
          <a:bodyPr wrap="square" lIns="0" tIns="0" rIns="0" bIns="0" rtlCol="0">
            <a:spAutoFit/>
          </a:bodyPr>
          <a:lstStyle/>
          <a:p>
            <a:pPr>
              <a:lnSpc>
                <a:spcPct val="90000"/>
              </a:lnSpc>
              <a:buClr>
                <a:schemeClr val="accent1"/>
              </a:buClr>
              <a:buSzPct val="90000"/>
            </a:pPr>
            <a:r>
              <a:rPr lang="en-US" sz="1400" dirty="0"/>
              <a:t>Analog Video</a:t>
            </a:r>
          </a:p>
        </p:txBody>
      </p:sp>
      <p:sp>
        <p:nvSpPr>
          <p:cNvPr id="114" name="TextBox 113"/>
          <p:cNvSpPr txBox="1"/>
          <p:nvPr/>
        </p:nvSpPr>
        <p:spPr>
          <a:xfrm rot="16200000">
            <a:off x="4224773" y="2195049"/>
            <a:ext cx="1515543" cy="193899"/>
          </a:xfrm>
          <a:prstGeom prst="rect">
            <a:avLst/>
          </a:prstGeom>
          <a:noFill/>
        </p:spPr>
        <p:txBody>
          <a:bodyPr wrap="none" lIns="0" tIns="0" rIns="0" bIns="0" rtlCol="0">
            <a:spAutoFit/>
          </a:bodyPr>
          <a:lstStyle/>
          <a:p>
            <a:pPr>
              <a:lnSpc>
                <a:spcPct val="90000"/>
              </a:lnSpc>
              <a:buClr>
                <a:schemeClr val="accent1"/>
              </a:buClr>
              <a:buSzPct val="90000"/>
            </a:pPr>
            <a:r>
              <a:rPr lang="en-US" sz="1400" dirty="0"/>
              <a:t>Ethernet/IP Network</a:t>
            </a:r>
          </a:p>
        </p:txBody>
      </p:sp>
      <p:pic>
        <p:nvPicPr>
          <p:cNvPr id="138" name="Picture 23" descr="\\SERVER\g\Marketing\Team\Izabela_Godzina\_GRAPHICS\_Diagram_Projects\Extending_Dig_Domain\EDD_4.png"/>
          <p:cNvPicPr>
            <a:picLocks noChangeAspect="1" noChangeArrowheads="1"/>
          </p:cNvPicPr>
          <p:nvPr/>
        </p:nvPicPr>
        <p:blipFill>
          <a:blip r:embed="rId2" cstate="print"/>
          <a:stretch>
            <a:fillRect/>
          </a:stretch>
        </p:blipFill>
        <p:spPr bwMode="auto">
          <a:xfrm>
            <a:off x="10958667" y="1633562"/>
            <a:ext cx="1004733" cy="737369"/>
          </a:xfrm>
          <a:prstGeom prst="rect">
            <a:avLst/>
          </a:prstGeom>
          <a:noFill/>
        </p:spPr>
      </p:pic>
      <p:sp>
        <p:nvSpPr>
          <p:cNvPr id="139" name="TextBox 138"/>
          <p:cNvSpPr txBox="1"/>
          <p:nvPr/>
        </p:nvSpPr>
        <p:spPr>
          <a:xfrm>
            <a:off x="10972369" y="2042089"/>
            <a:ext cx="420263" cy="221599"/>
          </a:xfrm>
          <a:prstGeom prst="rect">
            <a:avLst/>
          </a:prstGeom>
          <a:solidFill>
            <a:schemeClr val="bg2">
              <a:lumMod val="25000"/>
            </a:schemeClr>
          </a:solidFill>
          <a:ln w="25400">
            <a:solidFill>
              <a:schemeClr val="tx1"/>
            </a:solidFill>
          </a:ln>
        </p:spPr>
        <p:txBody>
          <a:bodyPr wrap="square" lIns="0" tIns="0" rIns="0" bIns="0" rtlCol="0">
            <a:spAutoFit/>
          </a:bodyPr>
          <a:lstStyle/>
          <a:p>
            <a:pPr algn="ctr">
              <a:lnSpc>
                <a:spcPct val="90000"/>
              </a:lnSpc>
              <a:buClr>
                <a:schemeClr val="accent1"/>
              </a:buClr>
              <a:buSzPct val="90000"/>
            </a:pPr>
            <a:r>
              <a:rPr lang="en-US" sz="1600" dirty="0">
                <a:solidFill>
                  <a:schemeClr val="bg1"/>
                </a:solidFill>
              </a:rPr>
              <a:t>RG</a:t>
            </a:r>
          </a:p>
        </p:txBody>
      </p:sp>
      <p:sp>
        <p:nvSpPr>
          <p:cNvPr id="140" name="TextBox 139"/>
          <p:cNvSpPr txBox="1"/>
          <p:nvPr/>
        </p:nvSpPr>
        <p:spPr>
          <a:xfrm>
            <a:off x="11414821" y="2047428"/>
            <a:ext cx="420263" cy="221599"/>
          </a:xfrm>
          <a:prstGeom prst="rect">
            <a:avLst/>
          </a:prstGeom>
          <a:solidFill>
            <a:schemeClr val="accent4">
              <a:lumMod val="75000"/>
            </a:schemeClr>
          </a:solidFill>
          <a:ln w="25400">
            <a:solidFill>
              <a:schemeClr val="accent4"/>
            </a:solidFill>
          </a:ln>
        </p:spPr>
        <p:txBody>
          <a:bodyPr wrap="square" lIns="0" tIns="0" rIns="0" bIns="0" rtlCol="0">
            <a:spAutoFit/>
          </a:bodyPr>
          <a:lstStyle/>
          <a:p>
            <a:pPr algn="ctr">
              <a:lnSpc>
                <a:spcPct val="90000"/>
              </a:lnSpc>
              <a:buClr>
                <a:schemeClr val="accent1"/>
              </a:buClr>
              <a:buSzPct val="90000"/>
            </a:pPr>
            <a:r>
              <a:rPr lang="en-US" sz="1600" dirty="0">
                <a:solidFill>
                  <a:schemeClr val="bg1"/>
                </a:solidFill>
              </a:rPr>
              <a:t>CPE</a:t>
            </a:r>
          </a:p>
        </p:txBody>
      </p:sp>
      <p:sp>
        <p:nvSpPr>
          <p:cNvPr id="148" name="TextBox 147"/>
          <p:cNvSpPr txBox="1"/>
          <p:nvPr/>
        </p:nvSpPr>
        <p:spPr>
          <a:xfrm>
            <a:off x="11175314" y="3263354"/>
            <a:ext cx="420263" cy="221599"/>
          </a:xfrm>
          <a:prstGeom prst="rect">
            <a:avLst/>
          </a:prstGeom>
          <a:solidFill>
            <a:schemeClr val="accent4">
              <a:lumMod val="75000"/>
            </a:schemeClr>
          </a:solidFill>
          <a:ln w="25400">
            <a:solidFill>
              <a:schemeClr val="accent4"/>
            </a:solidFill>
          </a:ln>
        </p:spPr>
        <p:txBody>
          <a:bodyPr wrap="square" lIns="0" tIns="0" rIns="0" bIns="0" rtlCol="0">
            <a:spAutoFit/>
          </a:bodyPr>
          <a:lstStyle/>
          <a:p>
            <a:pPr algn="ctr">
              <a:lnSpc>
                <a:spcPct val="90000"/>
              </a:lnSpc>
              <a:buClr>
                <a:schemeClr val="accent1"/>
              </a:buClr>
              <a:buSzPct val="90000"/>
            </a:pPr>
            <a:r>
              <a:rPr lang="en-US" sz="1600" dirty="0">
                <a:solidFill>
                  <a:schemeClr val="bg1"/>
                </a:solidFill>
              </a:rPr>
              <a:t>CPE</a:t>
            </a:r>
          </a:p>
        </p:txBody>
      </p:sp>
      <p:grpSp>
        <p:nvGrpSpPr>
          <p:cNvPr id="149" name="Group 148"/>
          <p:cNvGrpSpPr/>
          <p:nvPr/>
        </p:nvGrpSpPr>
        <p:grpSpPr>
          <a:xfrm>
            <a:off x="10562471" y="2725197"/>
            <a:ext cx="1630052" cy="1222786"/>
            <a:chOff x="9519279" y="990600"/>
            <a:chExt cx="2417848" cy="1185513"/>
          </a:xfrm>
          <a:solidFill>
            <a:schemeClr val="bg2">
              <a:lumMod val="90000"/>
            </a:schemeClr>
          </a:solidFill>
        </p:grpSpPr>
        <p:sp>
          <p:nvSpPr>
            <p:cNvPr id="150" name="Oval 149"/>
            <p:cNvSpPr/>
            <p:nvPr/>
          </p:nvSpPr>
          <p:spPr>
            <a:xfrm>
              <a:off x="9798594" y="990600"/>
              <a:ext cx="1402806" cy="7565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151" name="Oval 150"/>
            <p:cNvSpPr/>
            <p:nvPr/>
          </p:nvSpPr>
          <p:spPr>
            <a:xfrm>
              <a:off x="9519279" y="1367801"/>
              <a:ext cx="1402806" cy="7565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152" name="Oval 151"/>
            <p:cNvSpPr/>
            <p:nvPr/>
          </p:nvSpPr>
          <p:spPr>
            <a:xfrm>
              <a:off x="10534321" y="1104523"/>
              <a:ext cx="1402806" cy="7565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153" name="Oval 152"/>
            <p:cNvSpPr/>
            <p:nvPr/>
          </p:nvSpPr>
          <p:spPr>
            <a:xfrm>
              <a:off x="10277863" y="1419535"/>
              <a:ext cx="1402806" cy="7565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pic>
        <p:nvPicPr>
          <p:cNvPr id="154" name="Picture 23" descr="\\SERVER\g\Marketing\Team\Izabela_Godzina\_GRAPHICS\_Diagram_Projects\Extending_Dig_Domain\EDD_4.png"/>
          <p:cNvPicPr>
            <a:picLocks noChangeAspect="1" noChangeArrowheads="1"/>
          </p:cNvPicPr>
          <p:nvPr/>
        </p:nvPicPr>
        <p:blipFill>
          <a:blip r:embed="rId2" cstate="print"/>
          <a:stretch>
            <a:fillRect/>
          </a:stretch>
        </p:blipFill>
        <p:spPr bwMode="auto">
          <a:xfrm>
            <a:off x="10823814" y="3005433"/>
            <a:ext cx="1004733" cy="737369"/>
          </a:xfrm>
          <a:prstGeom prst="rect">
            <a:avLst/>
          </a:prstGeom>
          <a:noFill/>
        </p:spPr>
      </p:pic>
      <p:sp>
        <p:nvSpPr>
          <p:cNvPr id="155" name="TextBox 154"/>
          <p:cNvSpPr txBox="1"/>
          <p:nvPr/>
        </p:nvSpPr>
        <p:spPr>
          <a:xfrm>
            <a:off x="10885262" y="3410415"/>
            <a:ext cx="420263" cy="221599"/>
          </a:xfrm>
          <a:prstGeom prst="rect">
            <a:avLst/>
          </a:prstGeom>
          <a:solidFill>
            <a:schemeClr val="bg2">
              <a:lumMod val="25000"/>
            </a:schemeClr>
          </a:solidFill>
          <a:ln w="25400">
            <a:solidFill>
              <a:schemeClr val="tx1"/>
            </a:solidFill>
          </a:ln>
        </p:spPr>
        <p:txBody>
          <a:bodyPr wrap="square" lIns="0" tIns="0" rIns="0" bIns="0" rtlCol="0">
            <a:spAutoFit/>
          </a:bodyPr>
          <a:lstStyle/>
          <a:p>
            <a:pPr algn="ctr">
              <a:lnSpc>
                <a:spcPct val="90000"/>
              </a:lnSpc>
              <a:buClr>
                <a:schemeClr val="accent1"/>
              </a:buClr>
              <a:buSzPct val="90000"/>
            </a:pPr>
            <a:r>
              <a:rPr lang="en-US" sz="1600" dirty="0">
                <a:solidFill>
                  <a:schemeClr val="bg1"/>
                </a:solidFill>
              </a:rPr>
              <a:t>RG</a:t>
            </a:r>
          </a:p>
        </p:txBody>
      </p:sp>
      <p:sp>
        <p:nvSpPr>
          <p:cNvPr id="156" name="TextBox 155"/>
          <p:cNvSpPr txBox="1"/>
          <p:nvPr/>
        </p:nvSpPr>
        <p:spPr>
          <a:xfrm>
            <a:off x="11327714" y="3415754"/>
            <a:ext cx="420263" cy="221599"/>
          </a:xfrm>
          <a:prstGeom prst="rect">
            <a:avLst/>
          </a:prstGeom>
          <a:solidFill>
            <a:schemeClr val="accent4">
              <a:lumMod val="75000"/>
            </a:schemeClr>
          </a:solidFill>
          <a:ln w="25400">
            <a:solidFill>
              <a:schemeClr val="accent4"/>
            </a:solidFill>
          </a:ln>
        </p:spPr>
        <p:txBody>
          <a:bodyPr wrap="square" lIns="0" tIns="0" rIns="0" bIns="0" rtlCol="0">
            <a:spAutoFit/>
          </a:bodyPr>
          <a:lstStyle/>
          <a:p>
            <a:pPr algn="ctr">
              <a:lnSpc>
                <a:spcPct val="90000"/>
              </a:lnSpc>
              <a:buClr>
                <a:schemeClr val="accent1"/>
              </a:buClr>
              <a:buSzPct val="90000"/>
            </a:pPr>
            <a:r>
              <a:rPr lang="en-US" sz="1600" dirty="0">
                <a:solidFill>
                  <a:schemeClr val="bg1"/>
                </a:solidFill>
              </a:rPr>
              <a:t>CPE</a:t>
            </a:r>
          </a:p>
        </p:txBody>
      </p:sp>
      <p:cxnSp>
        <p:nvCxnSpPr>
          <p:cNvPr id="29" name="Straight Connector 28"/>
          <p:cNvCxnSpPr/>
          <p:nvPr/>
        </p:nvCxnSpPr>
        <p:spPr bwMode="auto">
          <a:xfrm>
            <a:off x="9974424" y="2158933"/>
            <a:ext cx="977899" cy="369"/>
          </a:xfrm>
          <a:prstGeom prst="line">
            <a:avLst/>
          </a:prstGeom>
          <a:noFill/>
          <a:ln w="34925" cap="flat" cmpd="sng" algn="ctr">
            <a:solidFill>
              <a:schemeClr val="tx1"/>
            </a:solidFill>
            <a:prstDash val="solid"/>
            <a:round/>
            <a:headEnd type="none" w="med" len="med"/>
            <a:tailEnd type="none" w="med" len="med"/>
          </a:ln>
          <a:effectLst/>
        </p:spPr>
      </p:cxnSp>
      <p:sp>
        <p:nvSpPr>
          <p:cNvPr id="157" name="TextBox 156"/>
          <p:cNvSpPr txBox="1"/>
          <p:nvPr/>
        </p:nvSpPr>
        <p:spPr>
          <a:xfrm>
            <a:off x="10933723" y="1490220"/>
            <a:ext cx="552267" cy="166199"/>
          </a:xfrm>
          <a:prstGeom prst="rect">
            <a:avLst/>
          </a:prstGeom>
          <a:noFill/>
        </p:spPr>
        <p:txBody>
          <a:bodyPr wrap="none" lIns="0" tIns="0" rIns="0" bIns="0" rtlCol="0">
            <a:spAutoFit/>
          </a:bodyPr>
          <a:lstStyle/>
          <a:p>
            <a:pPr>
              <a:lnSpc>
                <a:spcPct val="90000"/>
              </a:lnSpc>
              <a:buClr>
                <a:schemeClr val="accent1"/>
              </a:buClr>
              <a:buSzPct val="90000"/>
            </a:pPr>
            <a:r>
              <a:rPr lang="en-US" sz="1200" dirty="0"/>
              <a:t>250 subs</a:t>
            </a:r>
          </a:p>
        </p:txBody>
      </p:sp>
      <p:sp>
        <p:nvSpPr>
          <p:cNvPr id="158" name="TextBox 157"/>
          <p:cNvSpPr txBox="1"/>
          <p:nvPr/>
        </p:nvSpPr>
        <p:spPr>
          <a:xfrm>
            <a:off x="10959339" y="2789836"/>
            <a:ext cx="552267" cy="166199"/>
          </a:xfrm>
          <a:prstGeom prst="rect">
            <a:avLst/>
          </a:prstGeom>
          <a:noFill/>
        </p:spPr>
        <p:txBody>
          <a:bodyPr wrap="none" lIns="0" tIns="0" rIns="0" bIns="0" rtlCol="0">
            <a:spAutoFit/>
          </a:bodyPr>
          <a:lstStyle/>
          <a:p>
            <a:pPr>
              <a:lnSpc>
                <a:spcPct val="90000"/>
              </a:lnSpc>
              <a:buClr>
                <a:schemeClr val="accent1"/>
              </a:buClr>
              <a:buSzPct val="90000"/>
            </a:pPr>
            <a:r>
              <a:rPr lang="en-US" sz="1200" dirty="0"/>
              <a:t>250 subs</a:t>
            </a:r>
          </a:p>
        </p:txBody>
      </p:sp>
      <p:sp>
        <p:nvSpPr>
          <p:cNvPr id="159" name="TextBox 158"/>
          <p:cNvSpPr txBox="1"/>
          <p:nvPr/>
        </p:nvSpPr>
        <p:spPr>
          <a:xfrm>
            <a:off x="9545837" y="1562327"/>
            <a:ext cx="424796" cy="152349"/>
          </a:xfrm>
          <a:prstGeom prst="rect">
            <a:avLst/>
          </a:prstGeom>
          <a:noFill/>
        </p:spPr>
        <p:txBody>
          <a:bodyPr wrap="none" lIns="0" tIns="0" rIns="0" bIns="0" rtlCol="0">
            <a:spAutoFit/>
          </a:bodyPr>
          <a:lstStyle/>
          <a:p>
            <a:pPr>
              <a:lnSpc>
                <a:spcPct val="90000"/>
              </a:lnSpc>
              <a:buClr>
                <a:schemeClr val="accent1"/>
              </a:buClr>
              <a:buSzPct val="90000"/>
            </a:pPr>
            <a:r>
              <a:rPr lang="en-US" sz="1100" dirty="0"/>
              <a:t>Node-1</a:t>
            </a:r>
          </a:p>
        </p:txBody>
      </p:sp>
      <p:grpSp>
        <p:nvGrpSpPr>
          <p:cNvPr id="160" name="Group 159"/>
          <p:cNvGrpSpPr/>
          <p:nvPr/>
        </p:nvGrpSpPr>
        <p:grpSpPr>
          <a:xfrm>
            <a:off x="9966990" y="3100019"/>
            <a:ext cx="476445" cy="533400"/>
            <a:chOff x="8362755" y="2133600"/>
            <a:chExt cx="476445" cy="533400"/>
          </a:xfrm>
        </p:grpSpPr>
        <p:sp>
          <p:nvSpPr>
            <p:cNvPr id="161" name="Rectangle 112"/>
            <p:cNvSpPr>
              <a:spLocks noChangeArrowheads="1"/>
            </p:cNvSpPr>
            <p:nvPr/>
          </p:nvSpPr>
          <p:spPr bwMode="auto">
            <a:xfrm>
              <a:off x="8362755" y="2133600"/>
              <a:ext cx="471488" cy="2698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Rectangle 113"/>
            <p:cNvSpPr>
              <a:spLocks noChangeArrowheads="1"/>
            </p:cNvSpPr>
            <p:nvPr/>
          </p:nvSpPr>
          <p:spPr bwMode="auto">
            <a:xfrm>
              <a:off x="8362755" y="2133600"/>
              <a:ext cx="471488" cy="269875"/>
            </a:xfrm>
            <a:prstGeom prst="rect">
              <a:avLst/>
            </a:prstGeom>
            <a:solidFill>
              <a:schemeClr val="accent1">
                <a:lumMod val="75000"/>
              </a:schemeClr>
            </a:solidFill>
            <a:ln w="952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3" name="Freeform 120"/>
            <p:cNvSpPr>
              <a:spLocks/>
            </p:cNvSpPr>
            <p:nvPr/>
          </p:nvSpPr>
          <p:spPr bwMode="auto">
            <a:xfrm>
              <a:off x="8622650" y="2158690"/>
              <a:ext cx="185738" cy="203200"/>
            </a:xfrm>
            <a:custGeom>
              <a:avLst/>
              <a:gdLst>
                <a:gd name="T0" fmla="*/ 0 w 117"/>
                <a:gd name="T1" fmla="*/ 128 h 128"/>
                <a:gd name="T2" fmla="*/ 0 w 117"/>
                <a:gd name="T3" fmla="*/ 0 h 128"/>
                <a:gd name="T4" fmla="*/ 117 w 117"/>
                <a:gd name="T5" fmla="*/ 64 h 128"/>
                <a:gd name="T6" fmla="*/ 0 w 117"/>
                <a:gd name="T7" fmla="*/ 128 h 128"/>
              </a:gdLst>
              <a:ahLst/>
              <a:cxnLst>
                <a:cxn ang="0">
                  <a:pos x="T0" y="T1"/>
                </a:cxn>
                <a:cxn ang="0">
                  <a:pos x="T2" y="T3"/>
                </a:cxn>
                <a:cxn ang="0">
                  <a:pos x="T4" y="T5"/>
                </a:cxn>
                <a:cxn ang="0">
                  <a:pos x="T6" y="T7"/>
                </a:cxn>
              </a:cxnLst>
              <a:rect l="0" t="0" r="r" b="b"/>
              <a:pathLst>
                <a:path w="117" h="128">
                  <a:moveTo>
                    <a:pt x="0" y="128"/>
                  </a:moveTo>
                  <a:lnTo>
                    <a:pt x="0" y="0"/>
                  </a:lnTo>
                  <a:lnTo>
                    <a:pt x="117" y="64"/>
                  </a:lnTo>
                  <a:lnTo>
                    <a:pt x="0" y="128"/>
                  </a:lnTo>
                  <a:close/>
                </a:path>
              </a:pathLst>
            </a:custGeom>
            <a:solidFill>
              <a:srgbClr val="FFFF00"/>
            </a:solidFill>
            <a:ln>
              <a:solidFill>
                <a:srgbClr val="C00000"/>
              </a:solidFill>
            </a:ln>
          </p:spPr>
          <p:txBody>
            <a:bodyPr vert="horz" wrap="square" lIns="91440" tIns="45720" rIns="91440" bIns="45720" numCol="1" anchor="t" anchorCtr="0" compatLnSpc="1">
              <a:prstTxWarp prst="textNoShape">
                <a:avLst/>
              </a:prstTxWarp>
            </a:bodyPr>
            <a:lstStyle/>
            <a:p>
              <a:endParaRPr lang="en-US" dirty="0"/>
            </a:p>
          </p:txBody>
        </p:sp>
        <p:sp>
          <p:nvSpPr>
            <p:cNvPr id="164" name="Rectangle 112"/>
            <p:cNvSpPr>
              <a:spLocks noChangeArrowheads="1"/>
            </p:cNvSpPr>
            <p:nvPr/>
          </p:nvSpPr>
          <p:spPr bwMode="auto">
            <a:xfrm>
              <a:off x="8367712" y="2397125"/>
              <a:ext cx="471488" cy="2698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Rectangle 113"/>
            <p:cNvSpPr>
              <a:spLocks noChangeArrowheads="1"/>
            </p:cNvSpPr>
            <p:nvPr/>
          </p:nvSpPr>
          <p:spPr bwMode="auto">
            <a:xfrm>
              <a:off x="8367712" y="2397125"/>
              <a:ext cx="471488" cy="269875"/>
            </a:xfrm>
            <a:prstGeom prst="rect">
              <a:avLst/>
            </a:prstGeom>
            <a:solidFill>
              <a:schemeClr val="accent1">
                <a:lumMod val="75000"/>
              </a:schemeClr>
            </a:solidFill>
            <a:ln w="9525"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6" name="Freeform 120"/>
            <p:cNvSpPr>
              <a:spLocks/>
            </p:cNvSpPr>
            <p:nvPr/>
          </p:nvSpPr>
          <p:spPr bwMode="auto">
            <a:xfrm>
              <a:off x="8607195" y="2430621"/>
              <a:ext cx="185738" cy="203200"/>
            </a:xfrm>
            <a:custGeom>
              <a:avLst/>
              <a:gdLst>
                <a:gd name="T0" fmla="*/ 0 w 117"/>
                <a:gd name="T1" fmla="*/ 128 h 128"/>
                <a:gd name="T2" fmla="*/ 0 w 117"/>
                <a:gd name="T3" fmla="*/ 0 h 128"/>
                <a:gd name="T4" fmla="*/ 117 w 117"/>
                <a:gd name="T5" fmla="*/ 64 h 128"/>
                <a:gd name="T6" fmla="*/ 0 w 117"/>
                <a:gd name="T7" fmla="*/ 128 h 128"/>
              </a:gdLst>
              <a:ahLst/>
              <a:cxnLst>
                <a:cxn ang="0">
                  <a:pos x="T0" y="T1"/>
                </a:cxn>
                <a:cxn ang="0">
                  <a:pos x="T2" y="T3"/>
                </a:cxn>
                <a:cxn ang="0">
                  <a:pos x="T4" y="T5"/>
                </a:cxn>
                <a:cxn ang="0">
                  <a:pos x="T6" y="T7"/>
                </a:cxn>
              </a:cxnLst>
              <a:rect l="0" t="0" r="r" b="b"/>
              <a:pathLst>
                <a:path w="117" h="128">
                  <a:moveTo>
                    <a:pt x="0" y="128"/>
                  </a:moveTo>
                  <a:lnTo>
                    <a:pt x="0" y="0"/>
                  </a:lnTo>
                  <a:lnTo>
                    <a:pt x="117" y="64"/>
                  </a:lnTo>
                  <a:lnTo>
                    <a:pt x="0" y="128"/>
                  </a:lnTo>
                  <a:close/>
                </a:path>
              </a:pathLst>
            </a:custGeom>
            <a:solidFill>
              <a:srgbClr val="FFFF00"/>
            </a:solidFill>
            <a:ln>
              <a:solidFill>
                <a:srgbClr val="C00000"/>
              </a:solidFill>
            </a:ln>
            <a:scene3d>
              <a:camera prst="orthographicFront">
                <a:rot lat="0" lon="10800000" rev="0"/>
              </a:camera>
              <a:lightRig rig="threePt" dir="t"/>
            </a:scene3d>
          </p:spPr>
          <p:txBody>
            <a:bodyPr vert="horz" wrap="square" lIns="91440" tIns="45720" rIns="91440" bIns="45720" numCol="1" anchor="t" anchorCtr="0" compatLnSpc="1">
              <a:prstTxWarp prst="textNoShape">
                <a:avLst/>
              </a:prstTxWarp>
            </a:bodyPr>
            <a:lstStyle/>
            <a:p>
              <a:endParaRPr lang="en-US" dirty="0"/>
            </a:p>
          </p:txBody>
        </p:sp>
      </p:grpSp>
      <p:sp>
        <p:nvSpPr>
          <p:cNvPr id="175" name="Rectangle 174"/>
          <p:cNvSpPr/>
          <p:nvPr/>
        </p:nvSpPr>
        <p:spPr>
          <a:xfrm>
            <a:off x="9971749" y="3628120"/>
            <a:ext cx="479361" cy="241793"/>
          </a:xfrm>
          <a:prstGeom prst="rect">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176" name="TextBox 175"/>
          <p:cNvSpPr txBox="1"/>
          <p:nvPr/>
        </p:nvSpPr>
        <p:spPr>
          <a:xfrm>
            <a:off x="10063715" y="3660565"/>
            <a:ext cx="258084" cy="166199"/>
          </a:xfrm>
          <a:prstGeom prst="rect">
            <a:avLst/>
          </a:prstGeom>
          <a:noFill/>
        </p:spPr>
        <p:txBody>
          <a:bodyPr wrap="none" lIns="0" tIns="0" rIns="0" bIns="0" rtlCol="0">
            <a:spAutoFit/>
          </a:bodyPr>
          <a:lstStyle/>
          <a:p>
            <a:pPr>
              <a:lnSpc>
                <a:spcPct val="90000"/>
              </a:lnSpc>
              <a:buClr>
                <a:schemeClr val="accent1"/>
              </a:buClr>
              <a:buSzPct val="90000"/>
            </a:pPr>
            <a:r>
              <a:rPr lang="en-US" sz="1200" dirty="0"/>
              <a:t>RPD</a:t>
            </a:r>
          </a:p>
        </p:txBody>
      </p:sp>
      <p:sp>
        <p:nvSpPr>
          <p:cNvPr id="177" name="TextBox 176"/>
          <p:cNvSpPr txBox="1"/>
          <p:nvPr/>
        </p:nvSpPr>
        <p:spPr>
          <a:xfrm>
            <a:off x="9987827" y="2917172"/>
            <a:ext cx="424796" cy="152349"/>
          </a:xfrm>
          <a:prstGeom prst="rect">
            <a:avLst/>
          </a:prstGeom>
          <a:noFill/>
        </p:spPr>
        <p:txBody>
          <a:bodyPr wrap="none" lIns="0" tIns="0" rIns="0" bIns="0" rtlCol="0">
            <a:spAutoFit/>
          </a:bodyPr>
          <a:lstStyle/>
          <a:p>
            <a:pPr>
              <a:lnSpc>
                <a:spcPct val="90000"/>
              </a:lnSpc>
              <a:buClr>
                <a:schemeClr val="accent1"/>
              </a:buClr>
              <a:buSzPct val="90000"/>
            </a:pPr>
            <a:r>
              <a:rPr lang="en-US" sz="1100" dirty="0"/>
              <a:t>Node-2</a:t>
            </a:r>
          </a:p>
        </p:txBody>
      </p:sp>
      <p:cxnSp>
        <p:nvCxnSpPr>
          <p:cNvPr id="178" name="Straight Connector 177"/>
          <p:cNvCxnSpPr/>
          <p:nvPr/>
        </p:nvCxnSpPr>
        <p:spPr bwMode="auto">
          <a:xfrm flipV="1">
            <a:off x="10418821" y="3490508"/>
            <a:ext cx="488120" cy="7973"/>
          </a:xfrm>
          <a:prstGeom prst="line">
            <a:avLst/>
          </a:prstGeom>
          <a:noFill/>
          <a:ln w="34925" cap="flat" cmpd="sng" algn="ctr">
            <a:solidFill>
              <a:schemeClr val="tx1"/>
            </a:solidFill>
            <a:prstDash val="solid"/>
            <a:round/>
            <a:headEnd type="none" w="med" len="med"/>
            <a:tailEnd type="none" w="med" len="med"/>
          </a:ln>
          <a:effectLst/>
        </p:spPr>
      </p:cxnSp>
      <p:sp>
        <p:nvSpPr>
          <p:cNvPr id="80" name="TextBox 79"/>
          <p:cNvSpPr txBox="1"/>
          <p:nvPr/>
        </p:nvSpPr>
        <p:spPr>
          <a:xfrm>
            <a:off x="3674114" y="5016327"/>
            <a:ext cx="6395084" cy="1163395"/>
          </a:xfrm>
          <a:prstGeom prst="rect">
            <a:avLst/>
          </a:prstGeom>
          <a:noFill/>
        </p:spPr>
        <p:txBody>
          <a:bodyPr wrap="none" lIns="0" tIns="0" rIns="0" bIns="0" rtlCol="0">
            <a:spAutoFit/>
          </a:bodyPr>
          <a:lstStyle/>
          <a:p>
            <a:pPr marL="228600" indent="-228600">
              <a:lnSpc>
                <a:spcPct val="90000"/>
              </a:lnSpc>
              <a:buClr>
                <a:schemeClr val="accent1"/>
              </a:buClr>
              <a:buSzPct val="90000"/>
              <a:buFont typeface="Arial" panose="020B0604020202020204" pitchFamily="34" charset="0"/>
              <a:buChar char="•"/>
            </a:pPr>
            <a:r>
              <a:rPr lang="en-US" sz="1400" dirty="0"/>
              <a:t>Legacy Video equipment need to provide Ethernet IP packets instead of RF as output</a:t>
            </a:r>
          </a:p>
          <a:p>
            <a:pPr marL="228600" indent="-228600">
              <a:lnSpc>
                <a:spcPct val="90000"/>
              </a:lnSpc>
              <a:buClr>
                <a:schemeClr val="accent1"/>
              </a:buClr>
              <a:buSzPct val="90000"/>
              <a:buFont typeface="Arial" panose="020B0604020202020204" pitchFamily="34" charset="0"/>
              <a:buChar char="•"/>
            </a:pPr>
            <a:r>
              <a:rPr lang="en-US" sz="1400" dirty="0"/>
              <a:t>Multicast DEPI is utilized to:</a:t>
            </a:r>
          </a:p>
          <a:p>
            <a:pPr marL="685800" lvl="1" indent="-228600">
              <a:lnSpc>
                <a:spcPct val="90000"/>
              </a:lnSpc>
              <a:buClr>
                <a:schemeClr val="accent1"/>
              </a:buClr>
              <a:buSzPct val="90000"/>
              <a:buFont typeface="Arial" panose="020B0604020202020204" pitchFamily="34" charset="0"/>
              <a:buChar char="•"/>
            </a:pPr>
            <a:r>
              <a:rPr lang="en-US" sz="1400" dirty="0"/>
              <a:t>Send broadcast video stream to multiple Nodes</a:t>
            </a:r>
          </a:p>
          <a:p>
            <a:pPr marL="685800" lvl="1" indent="-228600">
              <a:lnSpc>
                <a:spcPct val="90000"/>
              </a:lnSpc>
              <a:buClr>
                <a:schemeClr val="accent1"/>
              </a:buClr>
              <a:buSzPct val="90000"/>
              <a:buFont typeface="Arial" panose="020B0604020202020204" pitchFamily="34" charset="0"/>
              <a:buChar char="•"/>
            </a:pPr>
            <a:r>
              <a:rPr lang="en-US" sz="1400" dirty="0"/>
              <a:t>Combine multiple Nodes into one Service Group (for VOD and DOCSIS data)</a:t>
            </a:r>
          </a:p>
          <a:p>
            <a:pPr marL="228600" indent="-228600">
              <a:lnSpc>
                <a:spcPct val="90000"/>
              </a:lnSpc>
              <a:buClr>
                <a:schemeClr val="accent1"/>
              </a:buClr>
              <a:buSzPct val="90000"/>
              <a:buFont typeface="Arial" panose="020B0604020202020204" pitchFamily="34" charset="0"/>
              <a:buChar char="•"/>
            </a:pPr>
            <a:r>
              <a:rPr lang="en-US" sz="1400" dirty="0"/>
              <a:t>Multicast replication performed by external L2/L3 switch in the network</a:t>
            </a:r>
          </a:p>
          <a:p>
            <a:pPr marL="685800" lvl="1" indent="-228600">
              <a:lnSpc>
                <a:spcPct val="90000"/>
              </a:lnSpc>
              <a:buClr>
                <a:schemeClr val="accent1"/>
              </a:buClr>
              <a:buSzPct val="90000"/>
              <a:buFont typeface="Arial" panose="020B0604020202020204" pitchFamily="34" charset="0"/>
              <a:buChar char="•"/>
            </a:pPr>
            <a:r>
              <a:rPr lang="en-US" sz="1400" dirty="0"/>
              <a:t>Primary Core manages RPD-Multicast Group mapping</a:t>
            </a:r>
          </a:p>
        </p:txBody>
      </p:sp>
      <p:sp>
        <p:nvSpPr>
          <p:cNvPr id="81" name="Rounded Rectangle 80"/>
          <p:cNvSpPr/>
          <p:nvPr/>
        </p:nvSpPr>
        <p:spPr>
          <a:xfrm>
            <a:off x="3495460" y="4980415"/>
            <a:ext cx="8605961" cy="159663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cxnSp>
        <p:nvCxnSpPr>
          <p:cNvPr id="25" name="Straight Connector 24"/>
          <p:cNvCxnSpPr/>
          <p:nvPr/>
        </p:nvCxnSpPr>
        <p:spPr>
          <a:xfrm>
            <a:off x="3456853" y="2286376"/>
            <a:ext cx="746652" cy="50346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357438" y="2305720"/>
            <a:ext cx="831953" cy="43318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90" name="TextBox 189"/>
          <p:cNvSpPr txBox="1"/>
          <p:nvPr/>
        </p:nvSpPr>
        <p:spPr>
          <a:xfrm>
            <a:off x="7157224" y="1060013"/>
            <a:ext cx="1969271" cy="775597"/>
          </a:xfrm>
          <a:prstGeom prst="rect">
            <a:avLst/>
          </a:prstGeom>
          <a:noFill/>
        </p:spPr>
        <p:txBody>
          <a:bodyPr wrap="square" lIns="0" tIns="0" rIns="0" bIns="0" rtlCol="0">
            <a:spAutoFit/>
          </a:bodyPr>
          <a:lstStyle/>
          <a:p>
            <a:pPr>
              <a:lnSpc>
                <a:spcPct val="90000"/>
              </a:lnSpc>
              <a:buClr>
                <a:schemeClr val="accent1"/>
              </a:buClr>
              <a:buSzPct val="90000"/>
            </a:pPr>
            <a:r>
              <a:rPr lang="en-US" sz="1400" b="1" dirty="0"/>
              <a:t>Node with RPD but no Analog Overlay saves power and reduces the form factor of the Node</a:t>
            </a:r>
          </a:p>
        </p:txBody>
      </p:sp>
      <p:cxnSp>
        <p:nvCxnSpPr>
          <p:cNvPr id="191" name="Straight Arrow Connector 190"/>
          <p:cNvCxnSpPr/>
          <p:nvPr/>
        </p:nvCxnSpPr>
        <p:spPr>
          <a:xfrm>
            <a:off x="8488607" y="1841180"/>
            <a:ext cx="890629" cy="26684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5672037" y="1609369"/>
            <a:ext cx="1059911" cy="69635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cxnSp>
        <p:nvCxnSpPr>
          <p:cNvPr id="192" name="Straight Arrow Connector 191"/>
          <p:cNvCxnSpPr/>
          <p:nvPr/>
        </p:nvCxnSpPr>
        <p:spPr>
          <a:xfrm>
            <a:off x="5229922" y="1851441"/>
            <a:ext cx="478782" cy="0"/>
          </a:xfrm>
          <a:prstGeom prst="straightConnector1">
            <a:avLst/>
          </a:prstGeom>
          <a:ln w="19050">
            <a:solidFill>
              <a:schemeClr val="accent1"/>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93" name="TextBox 192"/>
          <p:cNvSpPr txBox="1"/>
          <p:nvPr/>
        </p:nvSpPr>
        <p:spPr>
          <a:xfrm>
            <a:off x="5772088" y="1662715"/>
            <a:ext cx="819761" cy="664797"/>
          </a:xfrm>
          <a:prstGeom prst="rect">
            <a:avLst/>
          </a:prstGeom>
          <a:noFill/>
        </p:spPr>
        <p:txBody>
          <a:bodyPr wrap="square" lIns="0" tIns="0" rIns="0" bIns="0" rtlCol="0">
            <a:spAutoFit/>
          </a:bodyPr>
          <a:lstStyle/>
          <a:p>
            <a:pPr>
              <a:lnSpc>
                <a:spcPct val="90000"/>
              </a:lnSpc>
              <a:buClr>
                <a:schemeClr val="accent1"/>
              </a:buClr>
              <a:buSzPct val="90000"/>
            </a:pPr>
            <a:r>
              <a:rPr lang="en-US" sz="1200" dirty="0"/>
              <a:t>L2/L3 Switch Provides IP Multicast Routing</a:t>
            </a:r>
          </a:p>
        </p:txBody>
      </p:sp>
      <p:sp>
        <p:nvSpPr>
          <p:cNvPr id="42" name="Freeform 41"/>
          <p:cNvSpPr/>
          <p:nvPr/>
        </p:nvSpPr>
        <p:spPr>
          <a:xfrm>
            <a:off x="5899576" y="2314225"/>
            <a:ext cx="3549251" cy="1530579"/>
          </a:xfrm>
          <a:custGeom>
            <a:avLst/>
            <a:gdLst>
              <a:gd name="connsiteX0" fmla="*/ 3421626 w 3540983"/>
              <a:gd name="connsiteY0" fmla="*/ 429209 h 1643369"/>
              <a:gd name="connsiteX1" fmla="*/ 3169700 w 3540983"/>
              <a:gd name="connsiteY1" fmla="*/ 1576874 h 1643369"/>
              <a:gd name="connsiteX2" fmla="*/ 323863 w 3540983"/>
              <a:gd name="connsiteY2" fmla="*/ 1343609 h 1643369"/>
              <a:gd name="connsiteX3" fmla="*/ 183904 w 3540983"/>
              <a:gd name="connsiteY3" fmla="*/ 0 h 1643369"/>
            </a:gdLst>
            <a:ahLst/>
            <a:cxnLst>
              <a:cxn ang="0">
                <a:pos x="connsiteX0" y="connsiteY0"/>
              </a:cxn>
              <a:cxn ang="0">
                <a:pos x="connsiteX1" y="connsiteY1"/>
              </a:cxn>
              <a:cxn ang="0">
                <a:pos x="connsiteX2" y="connsiteY2"/>
              </a:cxn>
              <a:cxn ang="0">
                <a:pos x="connsiteX3" y="connsiteY3"/>
              </a:cxn>
            </a:cxnLst>
            <a:rect l="l" t="t" r="r" b="b"/>
            <a:pathLst>
              <a:path w="3540983" h="1643369">
                <a:moveTo>
                  <a:pt x="3421626" y="429209"/>
                </a:moveTo>
                <a:cubicBezTo>
                  <a:pt x="3553810" y="926841"/>
                  <a:pt x="3685994" y="1424474"/>
                  <a:pt x="3169700" y="1576874"/>
                </a:cubicBezTo>
                <a:cubicBezTo>
                  <a:pt x="2653406" y="1729274"/>
                  <a:pt x="821496" y="1606421"/>
                  <a:pt x="323863" y="1343609"/>
                </a:cubicBezTo>
                <a:cubicBezTo>
                  <a:pt x="-173770" y="1080797"/>
                  <a:pt x="5067" y="540398"/>
                  <a:pt x="183904" y="0"/>
                </a:cubicBezTo>
              </a:path>
            </a:pathLst>
          </a:custGeom>
          <a:noFill/>
          <a:ln>
            <a:solidFill>
              <a:schemeClr val="accent4">
                <a:lumMod val="75000"/>
              </a:schemeClr>
            </a:solidFill>
            <a:prstDash val="dash"/>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6130390" y="3069521"/>
            <a:ext cx="1032206" cy="166199"/>
          </a:xfrm>
          <a:prstGeom prst="rect">
            <a:avLst/>
          </a:prstGeom>
          <a:noFill/>
        </p:spPr>
        <p:txBody>
          <a:bodyPr wrap="none" lIns="0" tIns="0" rIns="0" bIns="0" rtlCol="0">
            <a:spAutoFit/>
          </a:bodyPr>
          <a:lstStyle/>
          <a:p>
            <a:pPr>
              <a:lnSpc>
                <a:spcPct val="90000"/>
              </a:lnSpc>
              <a:buClr>
                <a:schemeClr val="accent1"/>
              </a:buClr>
              <a:buSzPct val="90000"/>
            </a:pPr>
            <a:r>
              <a:rPr lang="en-US" sz="1200" dirty="0">
                <a:solidFill>
                  <a:schemeClr val="accent4"/>
                </a:solidFill>
              </a:rPr>
              <a:t>IGMP/MLD Joins</a:t>
            </a:r>
          </a:p>
        </p:txBody>
      </p:sp>
      <p:sp>
        <p:nvSpPr>
          <p:cNvPr id="133" name="TextBox 132"/>
          <p:cNvSpPr txBox="1"/>
          <p:nvPr/>
        </p:nvSpPr>
        <p:spPr>
          <a:xfrm>
            <a:off x="1021715" y="3308572"/>
            <a:ext cx="855480" cy="387798"/>
          </a:xfrm>
          <a:prstGeom prst="rect">
            <a:avLst/>
          </a:prstGeom>
          <a:noFill/>
        </p:spPr>
        <p:txBody>
          <a:bodyPr wrap="square" lIns="0" tIns="0" rIns="0" bIns="0" rtlCol="0">
            <a:spAutoFit/>
          </a:bodyPr>
          <a:lstStyle/>
          <a:p>
            <a:pPr>
              <a:lnSpc>
                <a:spcPct val="90000"/>
              </a:lnSpc>
              <a:buClr>
                <a:schemeClr val="accent1"/>
              </a:buClr>
              <a:buSzPct val="90000"/>
            </a:pPr>
            <a:r>
              <a:rPr lang="en-US" sz="1400" dirty="0"/>
              <a:t>Bulk</a:t>
            </a:r>
          </a:p>
          <a:p>
            <a:pPr>
              <a:lnSpc>
                <a:spcPct val="90000"/>
              </a:lnSpc>
              <a:buClr>
                <a:schemeClr val="accent1"/>
              </a:buClr>
              <a:buSzPct val="90000"/>
            </a:pPr>
            <a:r>
              <a:rPr lang="en-US" sz="1400" dirty="0"/>
              <a:t>Encryptor</a:t>
            </a:r>
          </a:p>
        </p:txBody>
      </p:sp>
      <p:cxnSp>
        <p:nvCxnSpPr>
          <p:cNvPr id="173" name="Straight Connector 172"/>
          <p:cNvCxnSpPr/>
          <p:nvPr/>
        </p:nvCxnSpPr>
        <p:spPr>
          <a:xfrm>
            <a:off x="5229922" y="4052868"/>
            <a:ext cx="4361947"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9593548" y="2531443"/>
            <a:ext cx="0" cy="151142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5225694" y="4306914"/>
            <a:ext cx="463661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9862309" y="2522313"/>
            <a:ext cx="0" cy="179119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5241149" y="4587995"/>
            <a:ext cx="482256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5247273" y="4878407"/>
            <a:ext cx="51023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0063715" y="3890516"/>
            <a:ext cx="0" cy="70606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0349609" y="3869913"/>
            <a:ext cx="0" cy="101912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9" name="Oval 188"/>
          <p:cNvSpPr/>
          <p:nvPr/>
        </p:nvSpPr>
        <p:spPr>
          <a:xfrm>
            <a:off x="5731807" y="3844804"/>
            <a:ext cx="304800" cy="20650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
        <p:nvSpPr>
          <p:cNvPr id="194" name="Oval 193"/>
          <p:cNvSpPr/>
          <p:nvPr/>
        </p:nvSpPr>
        <p:spPr>
          <a:xfrm>
            <a:off x="6136677" y="4105866"/>
            <a:ext cx="304800" cy="20650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
        <p:nvSpPr>
          <p:cNvPr id="195" name="Oval 194"/>
          <p:cNvSpPr/>
          <p:nvPr/>
        </p:nvSpPr>
        <p:spPr>
          <a:xfrm>
            <a:off x="6553200" y="4372946"/>
            <a:ext cx="304800" cy="20650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sp>
        <p:nvSpPr>
          <p:cNvPr id="196" name="Oval 195"/>
          <p:cNvSpPr/>
          <p:nvPr/>
        </p:nvSpPr>
        <p:spPr>
          <a:xfrm>
            <a:off x="7010400" y="4660961"/>
            <a:ext cx="304800" cy="20650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a:solidFill>
                <a:srgbClr val="FFFFFF"/>
              </a:solidFill>
            </a:endParaRPr>
          </a:p>
        </p:txBody>
      </p:sp>
      <p:cxnSp>
        <p:nvCxnSpPr>
          <p:cNvPr id="197" name="Straight Arrow Connector 196"/>
          <p:cNvCxnSpPr/>
          <p:nvPr/>
        </p:nvCxnSpPr>
        <p:spPr>
          <a:xfrm>
            <a:off x="5300727" y="4056920"/>
            <a:ext cx="389784" cy="0"/>
          </a:xfrm>
          <a:prstGeom prst="straightConnector1">
            <a:avLst/>
          </a:prstGeom>
          <a:ln w="190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a:off x="5577196" y="4588801"/>
            <a:ext cx="389784" cy="0"/>
          </a:xfrm>
          <a:prstGeom prst="straightConnector1">
            <a:avLst/>
          </a:prstGeom>
          <a:ln w="190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flipH="1">
            <a:off x="5708704" y="4312374"/>
            <a:ext cx="451513" cy="0"/>
          </a:xfrm>
          <a:prstGeom prst="straightConnector1">
            <a:avLst/>
          </a:prstGeom>
          <a:ln w="190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flipH="1">
            <a:off x="5291396" y="4876596"/>
            <a:ext cx="451513" cy="0"/>
          </a:xfrm>
          <a:prstGeom prst="straightConnector1">
            <a:avLst/>
          </a:prstGeom>
          <a:ln w="1905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1" name="TextBox 200"/>
              <p:cNvSpPr txBox="1"/>
              <p:nvPr/>
            </p:nvSpPr>
            <p:spPr>
              <a:xfrm>
                <a:off x="6460545" y="3842236"/>
                <a:ext cx="185948" cy="189475"/>
              </a:xfrm>
              <a:prstGeom prst="rect">
                <a:avLst/>
              </a:prstGeom>
              <a:noFill/>
            </p:spPr>
            <p:txBody>
              <a:bodyPr wrap="none" lIns="0" tIns="0" rIns="0" bIns="0" rtlCol="0">
                <a:spAutoFit/>
              </a:bodyPr>
              <a:lstStyle/>
              <a:p>
                <a:pPr>
                  <a:lnSpc>
                    <a:spcPct val="90000"/>
                  </a:lnSpc>
                  <a:buClr>
                    <a:schemeClr val="accent1"/>
                  </a:buClr>
                  <a:buSzPct val="90000"/>
                </a:pPr>
                <a14:m>
                  <m:oMathPara xmlns:m="http://schemas.openxmlformats.org/officeDocument/2006/math">
                    <m:oMathParaPr>
                      <m:jc m:val="centerGroup"/>
                    </m:oMathParaPr>
                    <m:oMath xmlns:m="http://schemas.openxmlformats.org/officeDocument/2006/math">
                      <m:r>
                        <a:rPr lang="en-US" sz="1400" i="1" smtClean="0">
                          <a:solidFill>
                            <a:schemeClr val="accent1"/>
                          </a:solidFill>
                          <a:latin typeface="Cambria Math" panose="02040503050406030204" pitchFamily="18" charset="0"/>
                          <a:ea typeface="Cambria Math" panose="02040503050406030204" pitchFamily="18" charset="0"/>
                        </a:rPr>
                        <m:t>𝜆</m:t>
                      </m:r>
                      <m:r>
                        <a:rPr lang="en-US" sz="1400" b="0" i="0" baseline="-25000" smtClean="0">
                          <a:solidFill>
                            <a:schemeClr val="accent1"/>
                          </a:solidFill>
                          <a:latin typeface="Cambria Math" panose="02040503050406030204" pitchFamily="18" charset="0"/>
                          <a:ea typeface="Cambria Math" panose="02040503050406030204" pitchFamily="18" charset="0"/>
                        </a:rPr>
                        <m:t>3</m:t>
                      </m:r>
                    </m:oMath>
                  </m:oMathPara>
                </a14:m>
                <a:endParaRPr lang="en-US" sz="1400" baseline="-25000" dirty="0">
                  <a:solidFill>
                    <a:schemeClr val="accent1"/>
                  </a:solidFill>
                </a:endParaRPr>
              </a:p>
            </p:txBody>
          </p:sp>
        </mc:Choice>
        <mc:Fallback xmlns="">
          <p:sp>
            <p:nvSpPr>
              <p:cNvPr id="201" name="TextBox 200"/>
              <p:cNvSpPr txBox="1">
                <a:spLocks noRot="1" noChangeAspect="1" noMove="1" noResize="1" noEditPoints="1" noAdjustHandles="1" noChangeArrowheads="1" noChangeShapeType="1" noTextEdit="1"/>
              </p:cNvSpPr>
              <p:nvPr/>
            </p:nvSpPr>
            <p:spPr>
              <a:xfrm>
                <a:off x="6460545" y="3842236"/>
                <a:ext cx="185948" cy="189475"/>
              </a:xfrm>
              <a:prstGeom prst="rect">
                <a:avLst/>
              </a:prstGeom>
              <a:blipFill rotWithShape="0">
                <a:blip r:embed="rId3"/>
                <a:stretch>
                  <a:fillRect l="-30000" t="-3226" r="-16667" b="-193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2" name="TextBox 201"/>
              <p:cNvSpPr txBox="1"/>
              <p:nvPr/>
            </p:nvSpPr>
            <p:spPr>
              <a:xfrm>
                <a:off x="6792737" y="4127015"/>
                <a:ext cx="185948" cy="189475"/>
              </a:xfrm>
              <a:prstGeom prst="rect">
                <a:avLst/>
              </a:prstGeom>
              <a:noFill/>
            </p:spPr>
            <p:txBody>
              <a:bodyPr wrap="none" lIns="0" tIns="0" rIns="0" bIns="0" rtlCol="0">
                <a:spAutoFit/>
              </a:bodyPr>
              <a:lstStyle/>
              <a:p>
                <a:pPr>
                  <a:lnSpc>
                    <a:spcPct val="90000"/>
                  </a:lnSpc>
                  <a:buClr>
                    <a:schemeClr val="accent1"/>
                  </a:buClr>
                  <a:buSzPct val="90000"/>
                </a:pPr>
                <a14:m>
                  <m:oMathPara xmlns:m="http://schemas.openxmlformats.org/officeDocument/2006/math">
                    <m:oMathParaPr>
                      <m:jc m:val="centerGroup"/>
                    </m:oMathParaPr>
                    <m:oMath xmlns:m="http://schemas.openxmlformats.org/officeDocument/2006/math">
                      <m:r>
                        <a:rPr lang="en-US" sz="1400" i="1" smtClean="0">
                          <a:solidFill>
                            <a:schemeClr val="accent1"/>
                          </a:solidFill>
                          <a:latin typeface="Cambria Math" panose="02040503050406030204" pitchFamily="18" charset="0"/>
                          <a:ea typeface="Cambria Math" panose="02040503050406030204" pitchFamily="18" charset="0"/>
                        </a:rPr>
                        <m:t>𝜆</m:t>
                      </m:r>
                      <m:r>
                        <a:rPr lang="en-US" sz="1400" b="0" i="0" baseline="-25000" smtClean="0">
                          <a:solidFill>
                            <a:schemeClr val="accent1"/>
                          </a:solidFill>
                          <a:latin typeface="Cambria Math" panose="02040503050406030204" pitchFamily="18" charset="0"/>
                          <a:ea typeface="Cambria Math" panose="02040503050406030204" pitchFamily="18" charset="0"/>
                        </a:rPr>
                        <m:t>4</m:t>
                      </m:r>
                    </m:oMath>
                  </m:oMathPara>
                </a14:m>
                <a:endParaRPr lang="en-US" sz="1400" baseline="-25000" dirty="0">
                  <a:solidFill>
                    <a:schemeClr val="accent1"/>
                  </a:solidFill>
                </a:endParaRPr>
              </a:p>
            </p:txBody>
          </p:sp>
        </mc:Choice>
        <mc:Fallback xmlns="">
          <p:sp>
            <p:nvSpPr>
              <p:cNvPr id="202" name="TextBox 201"/>
              <p:cNvSpPr txBox="1">
                <a:spLocks noRot="1" noChangeAspect="1" noMove="1" noResize="1" noEditPoints="1" noAdjustHandles="1" noChangeArrowheads="1" noChangeShapeType="1" noTextEdit="1"/>
              </p:cNvSpPr>
              <p:nvPr/>
            </p:nvSpPr>
            <p:spPr>
              <a:xfrm>
                <a:off x="6792737" y="4127015"/>
                <a:ext cx="185948" cy="189475"/>
              </a:xfrm>
              <a:prstGeom prst="rect">
                <a:avLst/>
              </a:prstGeom>
              <a:blipFill rotWithShape="0">
                <a:blip r:embed="rId4"/>
                <a:stretch>
                  <a:fillRect l="-25806" t="-3226" r="-12903" b="-193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3" name="TextBox 202"/>
              <p:cNvSpPr txBox="1"/>
              <p:nvPr/>
            </p:nvSpPr>
            <p:spPr>
              <a:xfrm>
                <a:off x="7097422" y="4396285"/>
                <a:ext cx="185948" cy="189475"/>
              </a:xfrm>
              <a:prstGeom prst="rect">
                <a:avLst/>
              </a:prstGeom>
              <a:noFill/>
            </p:spPr>
            <p:txBody>
              <a:bodyPr wrap="none" lIns="0" tIns="0" rIns="0" bIns="0" rtlCol="0">
                <a:spAutoFit/>
              </a:bodyPr>
              <a:lstStyle/>
              <a:p>
                <a:pPr>
                  <a:lnSpc>
                    <a:spcPct val="90000"/>
                  </a:lnSpc>
                  <a:buClr>
                    <a:schemeClr val="accent1"/>
                  </a:buClr>
                  <a:buSzPct val="90000"/>
                </a:pPr>
                <a14:m>
                  <m:oMathPara xmlns:m="http://schemas.openxmlformats.org/officeDocument/2006/math">
                    <m:oMathParaPr>
                      <m:jc m:val="centerGroup"/>
                    </m:oMathParaPr>
                    <m:oMath xmlns:m="http://schemas.openxmlformats.org/officeDocument/2006/math">
                      <m:r>
                        <a:rPr lang="en-US" sz="1400" i="1" smtClean="0">
                          <a:solidFill>
                            <a:schemeClr val="accent1"/>
                          </a:solidFill>
                          <a:latin typeface="Cambria Math" panose="02040503050406030204" pitchFamily="18" charset="0"/>
                          <a:ea typeface="Cambria Math" panose="02040503050406030204" pitchFamily="18" charset="0"/>
                        </a:rPr>
                        <m:t>𝜆</m:t>
                      </m:r>
                      <m:r>
                        <a:rPr lang="en-US" sz="1400" b="0" i="0" baseline="-25000" smtClean="0">
                          <a:solidFill>
                            <a:schemeClr val="accent1"/>
                          </a:solidFill>
                          <a:latin typeface="Cambria Math" panose="02040503050406030204" pitchFamily="18" charset="0"/>
                          <a:ea typeface="Cambria Math" panose="02040503050406030204" pitchFamily="18" charset="0"/>
                        </a:rPr>
                        <m:t>7</m:t>
                      </m:r>
                    </m:oMath>
                  </m:oMathPara>
                </a14:m>
                <a:endParaRPr lang="en-US" sz="1400" baseline="-25000" dirty="0">
                  <a:solidFill>
                    <a:schemeClr val="accent1"/>
                  </a:solidFill>
                </a:endParaRPr>
              </a:p>
            </p:txBody>
          </p:sp>
        </mc:Choice>
        <mc:Fallback xmlns="">
          <p:sp>
            <p:nvSpPr>
              <p:cNvPr id="203" name="TextBox 202"/>
              <p:cNvSpPr txBox="1">
                <a:spLocks noRot="1" noChangeAspect="1" noMove="1" noResize="1" noEditPoints="1" noAdjustHandles="1" noChangeArrowheads="1" noChangeShapeType="1" noTextEdit="1"/>
              </p:cNvSpPr>
              <p:nvPr/>
            </p:nvSpPr>
            <p:spPr>
              <a:xfrm>
                <a:off x="7097422" y="4396285"/>
                <a:ext cx="185948" cy="189475"/>
              </a:xfrm>
              <a:prstGeom prst="rect">
                <a:avLst/>
              </a:prstGeom>
              <a:blipFill rotWithShape="0">
                <a:blip r:embed="rId5"/>
                <a:stretch>
                  <a:fillRect l="-25806" t="-3226" r="-12903" b="-193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4" name="TextBox 203"/>
              <p:cNvSpPr txBox="1"/>
              <p:nvPr/>
            </p:nvSpPr>
            <p:spPr>
              <a:xfrm>
                <a:off x="7459130" y="4673459"/>
                <a:ext cx="185948" cy="189475"/>
              </a:xfrm>
              <a:prstGeom prst="rect">
                <a:avLst/>
              </a:prstGeom>
              <a:noFill/>
            </p:spPr>
            <p:txBody>
              <a:bodyPr wrap="none" lIns="0" tIns="0" rIns="0" bIns="0" rtlCol="0">
                <a:spAutoFit/>
              </a:bodyPr>
              <a:lstStyle/>
              <a:p>
                <a:pPr>
                  <a:lnSpc>
                    <a:spcPct val="90000"/>
                  </a:lnSpc>
                  <a:buClr>
                    <a:schemeClr val="accent1"/>
                  </a:buClr>
                  <a:buSzPct val="90000"/>
                </a:pPr>
                <a14:m>
                  <m:oMathPara xmlns:m="http://schemas.openxmlformats.org/officeDocument/2006/math">
                    <m:oMathParaPr>
                      <m:jc m:val="centerGroup"/>
                    </m:oMathParaPr>
                    <m:oMath xmlns:m="http://schemas.openxmlformats.org/officeDocument/2006/math">
                      <m:r>
                        <a:rPr lang="en-US" sz="1400" i="1" smtClean="0">
                          <a:solidFill>
                            <a:schemeClr val="accent1"/>
                          </a:solidFill>
                          <a:latin typeface="Cambria Math" panose="02040503050406030204" pitchFamily="18" charset="0"/>
                          <a:ea typeface="Cambria Math" panose="02040503050406030204" pitchFamily="18" charset="0"/>
                        </a:rPr>
                        <m:t>𝜆</m:t>
                      </m:r>
                      <m:r>
                        <a:rPr lang="en-US" sz="1400" b="0" i="0" baseline="-25000" smtClean="0">
                          <a:solidFill>
                            <a:schemeClr val="accent1"/>
                          </a:solidFill>
                          <a:latin typeface="Cambria Math" panose="02040503050406030204" pitchFamily="18" charset="0"/>
                          <a:ea typeface="Cambria Math" panose="02040503050406030204" pitchFamily="18" charset="0"/>
                        </a:rPr>
                        <m:t>8</m:t>
                      </m:r>
                    </m:oMath>
                  </m:oMathPara>
                </a14:m>
                <a:endParaRPr lang="en-US" sz="1400" baseline="-25000" dirty="0">
                  <a:solidFill>
                    <a:schemeClr val="accent1"/>
                  </a:solidFill>
                </a:endParaRPr>
              </a:p>
            </p:txBody>
          </p:sp>
        </mc:Choice>
        <mc:Fallback xmlns="">
          <p:sp>
            <p:nvSpPr>
              <p:cNvPr id="204" name="TextBox 203"/>
              <p:cNvSpPr txBox="1">
                <a:spLocks noRot="1" noChangeAspect="1" noMove="1" noResize="1" noEditPoints="1" noAdjustHandles="1" noChangeArrowheads="1" noChangeShapeType="1" noTextEdit="1"/>
              </p:cNvSpPr>
              <p:nvPr/>
            </p:nvSpPr>
            <p:spPr>
              <a:xfrm>
                <a:off x="7459130" y="4673459"/>
                <a:ext cx="185948" cy="189475"/>
              </a:xfrm>
              <a:prstGeom prst="rect">
                <a:avLst/>
              </a:prstGeom>
              <a:blipFill rotWithShape="0">
                <a:blip r:embed="rId6"/>
                <a:stretch>
                  <a:fillRect l="-30000" t="-6452" r="-16667" b="-19355"/>
                </a:stretch>
              </a:blipFill>
            </p:spPr>
            <p:txBody>
              <a:bodyPr/>
              <a:lstStyle/>
              <a:p>
                <a:r>
                  <a:rPr lang="en-US">
                    <a:noFill/>
                  </a:rPr>
                  <a:t> </a:t>
                </a:r>
              </a:p>
            </p:txBody>
          </p:sp>
        </mc:Fallback>
      </mc:AlternateContent>
      <p:sp>
        <p:nvSpPr>
          <p:cNvPr id="206" name="TextBox 205"/>
          <p:cNvSpPr txBox="1"/>
          <p:nvPr/>
        </p:nvSpPr>
        <p:spPr>
          <a:xfrm>
            <a:off x="9448827" y="1103259"/>
            <a:ext cx="1891993" cy="443198"/>
          </a:xfrm>
          <a:prstGeom prst="rect">
            <a:avLst/>
          </a:prstGeom>
          <a:noFill/>
        </p:spPr>
        <p:txBody>
          <a:bodyPr wrap="none" lIns="0" tIns="0" rIns="0" bIns="0" rtlCol="0">
            <a:spAutoFit/>
          </a:bodyPr>
          <a:lstStyle/>
          <a:p>
            <a:pPr>
              <a:lnSpc>
                <a:spcPct val="90000"/>
              </a:lnSpc>
              <a:buClr>
                <a:schemeClr val="accent1"/>
              </a:buClr>
              <a:buSzPct val="90000"/>
            </a:pPr>
            <a:r>
              <a:rPr lang="en-US" dirty="0"/>
              <a:t>Node + 0 (No Amps)</a:t>
            </a:r>
          </a:p>
          <a:p>
            <a:pPr>
              <a:lnSpc>
                <a:spcPct val="90000"/>
              </a:lnSpc>
              <a:buClr>
                <a:schemeClr val="accent1"/>
              </a:buClr>
              <a:buSzPct val="90000"/>
            </a:pPr>
            <a:r>
              <a:rPr lang="en-US" sz="1400" dirty="0"/>
              <a:t>(FD or FTTLA)</a:t>
            </a:r>
          </a:p>
        </p:txBody>
      </p:sp>
      <p:sp>
        <p:nvSpPr>
          <p:cNvPr id="10" name="Slide Number Placeholder 9"/>
          <p:cNvSpPr>
            <a:spLocks noGrp="1"/>
          </p:cNvSpPr>
          <p:nvPr>
            <p:ph type="sldNum" sz="quarter" idx="12"/>
          </p:nvPr>
        </p:nvSpPr>
        <p:spPr>
          <a:xfrm>
            <a:off x="11377227" y="6572023"/>
            <a:ext cx="541725" cy="182880"/>
          </a:xfrm>
        </p:spPr>
        <p:txBody>
          <a:bodyPr vert="horz" wrap="square" lIns="0" tIns="0" rIns="0" bIns="0" rtlCol="0" anchor="b"/>
          <a:lstStyle/>
          <a:p>
            <a:fld id="{71FA2017-4488-4033-A37E-4064B866FEA5}" type="slidenum">
              <a:rPr lang="en-US"/>
              <a:pPr/>
              <a:t>27</a:t>
            </a:fld>
            <a:endParaRPr lang="en-US"/>
          </a:p>
        </p:txBody>
      </p:sp>
      <p:sp>
        <p:nvSpPr>
          <p:cNvPr id="17" name="Date Placeholder 16"/>
          <p:cNvSpPr>
            <a:spLocks noGrp="1"/>
          </p:cNvSpPr>
          <p:nvPr>
            <p:ph type="dt" sz="half" idx="10"/>
          </p:nvPr>
        </p:nvSpPr>
        <p:spPr>
          <a:xfrm>
            <a:off x="3962400" y="6572026"/>
            <a:ext cx="2926080" cy="182881"/>
          </a:xfrm>
        </p:spPr>
        <p:txBody>
          <a:bodyPr vert="horz" wrap="square" lIns="0" tIns="0" rIns="0" bIns="0" rtlCol="0" anchor="b"/>
          <a:lstStyle/>
          <a:p>
            <a:r>
              <a:rPr lang="en-US"/>
              <a:t>July 18, 2017</a:t>
            </a:r>
          </a:p>
        </p:txBody>
      </p:sp>
    </p:spTree>
    <p:extLst>
      <p:ext uri="{BB962C8B-B14F-4D97-AF65-F5344CB8AC3E}">
        <p14:creationId xmlns:p14="http://schemas.microsoft.com/office/powerpoint/2010/main" val="1180968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nodeType="withEffect">
                                  <p:stCondLst>
                                    <p:cond delay="0"/>
                                  </p:stCondLst>
                                  <p:endCondLst>
                                    <p:cond evt="onNext" delay="0">
                                      <p:tgtEl>
                                        <p:sldTgt/>
                                      </p:tgtEl>
                                    </p:cond>
                                  </p:endCondLst>
                                  <p:childTnLst>
                                    <p:animEffect transition="out" filter="fade">
                                      <p:cBhvr>
                                        <p:cTn id="6" dur="3000" tmFilter="0, 0; .2, .5; .8, .5; 1, 0"/>
                                        <p:tgtEl>
                                          <p:spTgt spid="29"/>
                                        </p:tgtEl>
                                      </p:cBhvr>
                                    </p:animEffect>
                                    <p:animScale>
                                      <p:cBhvr>
                                        <p:cTn id="7" dur="1500" autoRev="1" fill="hold"/>
                                        <p:tgtEl>
                                          <p:spTgt spid="29"/>
                                        </p:tgtEl>
                                      </p:cBhvr>
                                      <p:by x="105000" y="105000"/>
                                    </p:animScale>
                                  </p:childTnLst>
                                </p:cTn>
                              </p:par>
                              <p:par>
                                <p:cTn id="8" presetID="26" presetClass="emph" presetSubtype="0" repeatCount="indefinite" nodeType="withEffect">
                                  <p:stCondLst>
                                    <p:cond delay="0"/>
                                  </p:stCondLst>
                                  <p:endCondLst>
                                    <p:cond evt="onNext" delay="0">
                                      <p:tgtEl>
                                        <p:sldTgt/>
                                      </p:tgtEl>
                                    </p:cond>
                                  </p:endCondLst>
                                  <p:childTnLst>
                                    <p:animEffect transition="out" filter="fade">
                                      <p:cBhvr>
                                        <p:cTn id="9" dur="3000" tmFilter="0, 0; .2, .5; .8, .5; 1, 0"/>
                                        <p:tgtEl>
                                          <p:spTgt spid="178"/>
                                        </p:tgtEl>
                                      </p:cBhvr>
                                    </p:animEffect>
                                    <p:animScale>
                                      <p:cBhvr>
                                        <p:cTn id="10" dur="1500" autoRev="1" fill="hold"/>
                                        <p:tgtEl>
                                          <p:spTgt spid="1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0" rIns="91440" bIns="0" rtlCol="0" anchor="b">
            <a:normAutofit/>
          </a:bodyPr>
          <a:lstStyle/>
          <a:p>
            <a:r>
              <a:rPr lang="en-GB" dirty="0"/>
              <a:t>Is DAA Right for You?</a:t>
            </a:r>
            <a:br>
              <a:rPr lang="en-GB" dirty="0"/>
            </a:br>
            <a:r>
              <a:rPr lang="en-GB" dirty="0"/>
              <a:t>	</a:t>
            </a:r>
            <a:r>
              <a:rPr lang="en-GB" sz="2400" dirty="0"/>
              <a:t>- Migration considerations, and what comes next?</a:t>
            </a:r>
            <a:br>
              <a:rPr lang="en-GB" dirty="0"/>
            </a:br>
            <a:r>
              <a:rPr lang="en-GB" dirty="0"/>
              <a:t>	</a:t>
            </a:r>
            <a:endParaRPr lang="en-US" sz="2400" dirty="0"/>
          </a:p>
        </p:txBody>
      </p:sp>
    </p:spTree>
    <p:extLst>
      <p:ext uri="{BB962C8B-B14F-4D97-AF65-F5344CB8AC3E}">
        <p14:creationId xmlns:p14="http://schemas.microsoft.com/office/powerpoint/2010/main" val="94042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DAA right for you?</a:t>
            </a:r>
          </a:p>
        </p:txBody>
      </p:sp>
      <p:sp>
        <p:nvSpPr>
          <p:cNvPr id="3" name="Content Placeholder 2"/>
          <p:cNvSpPr>
            <a:spLocks noGrp="1"/>
          </p:cNvSpPr>
          <p:nvPr>
            <p:ph idx="1"/>
          </p:nvPr>
        </p:nvSpPr>
        <p:spPr>
          <a:xfrm>
            <a:off x="270935" y="990600"/>
            <a:ext cx="11637432" cy="5212504"/>
          </a:xfrm>
        </p:spPr>
        <p:txBody>
          <a:bodyPr/>
          <a:lstStyle/>
          <a:p>
            <a:endParaRPr lang="en-US" dirty="0"/>
          </a:p>
          <a:p>
            <a:r>
              <a:rPr lang="en-US" dirty="0"/>
              <a:t>Does it solve a problem for you cost-effectively? In the right timeframe?</a:t>
            </a:r>
          </a:p>
          <a:p>
            <a:r>
              <a:rPr lang="en-US" dirty="0"/>
              <a:t>Is it in line with your corporate strategy?</a:t>
            </a:r>
          </a:p>
          <a:p>
            <a:r>
              <a:rPr lang="en-US" dirty="0"/>
              <a:t>Does it provide sufficient flexibility to avoid stranded investments?</a:t>
            </a:r>
          </a:p>
          <a:p>
            <a:endParaRPr lang="en-US" dirty="0"/>
          </a:p>
          <a:p>
            <a:pPr lvl="1"/>
            <a:r>
              <a:rPr lang="en-US" dirty="0"/>
              <a:t>Video infrastructure (broadcast, narrowcast, conditional access)</a:t>
            </a:r>
          </a:p>
          <a:p>
            <a:pPr lvl="1"/>
            <a:r>
              <a:rPr lang="en-US" dirty="0"/>
              <a:t>Data bandwidth capacity, DOCSIS 3.1, FDX, US/DS split, frequency expansion</a:t>
            </a:r>
          </a:p>
          <a:p>
            <a:pPr lvl="1"/>
            <a:r>
              <a:rPr lang="en-US" dirty="0"/>
              <a:t>OOB infrastructure</a:t>
            </a:r>
          </a:p>
          <a:p>
            <a:pPr lvl="1"/>
            <a:r>
              <a:rPr lang="en-US" dirty="0"/>
              <a:t>Fiber build out</a:t>
            </a:r>
          </a:p>
          <a:p>
            <a:pPr lvl="1"/>
            <a:r>
              <a:rPr lang="en-US" dirty="0"/>
              <a:t>HFC distances / hub consolidation / inside and outside plant infrastructure </a:t>
            </a:r>
          </a:p>
          <a:p>
            <a:pPr lvl="1"/>
            <a:r>
              <a:rPr lang="en-US" dirty="0"/>
              <a:t>Personnel expertise and training, competitive services </a:t>
            </a:r>
          </a:p>
        </p:txBody>
      </p:sp>
      <p:sp>
        <p:nvSpPr>
          <p:cNvPr id="4" name="Date Placeholder 3"/>
          <p:cNvSpPr>
            <a:spLocks noGrp="1"/>
          </p:cNvSpPr>
          <p:nvPr>
            <p:ph type="dt" sz="half" idx="10"/>
          </p:nvPr>
        </p:nvSpPr>
        <p:spPr/>
        <p:txBody>
          <a:bodyPr/>
          <a:lstStyle/>
          <a:p>
            <a:r>
              <a:rPr lang="en-US"/>
              <a:t>July 18, 2017</a:t>
            </a:r>
          </a:p>
        </p:txBody>
      </p:sp>
      <p:sp>
        <p:nvSpPr>
          <p:cNvPr id="5" name="Footer Placeholder 4"/>
          <p:cNvSpPr>
            <a:spLocks noGrp="1"/>
          </p:cNvSpPr>
          <p:nvPr>
            <p:ph type="ftr" sz="quarter" idx="11"/>
          </p:nvPr>
        </p:nvSpPr>
        <p:spPr/>
        <p:txBody>
          <a:bodyPr/>
          <a:lstStyle/>
          <a:p>
            <a:r>
              <a:rPr lang="en-US"/>
              <a:t>ARRIS Confidential and Proprietary</a:t>
            </a:r>
            <a:endParaRPr lang="en-US" dirty="0"/>
          </a:p>
        </p:txBody>
      </p:sp>
      <p:sp>
        <p:nvSpPr>
          <p:cNvPr id="6" name="Slide Number Placeholder 5"/>
          <p:cNvSpPr>
            <a:spLocks noGrp="1"/>
          </p:cNvSpPr>
          <p:nvPr>
            <p:ph type="sldNum" sz="quarter" idx="12"/>
          </p:nvPr>
        </p:nvSpPr>
        <p:spPr/>
        <p:txBody>
          <a:bodyPr/>
          <a:lstStyle/>
          <a:p>
            <a:fld id="{71FA2017-4488-4033-A37E-4064B866FEA5}" type="slidenum">
              <a:rPr lang="en-US" smtClean="0"/>
              <a:pPr/>
              <a:t>29</a:t>
            </a:fld>
            <a:endParaRPr lang="en-US"/>
          </a:p>
        </p:txBody>
      </p:sp>
    </p:spTree>
    <p:extLst>
      <p:ext uri="{BB962C8B-B14F-4D97-AF65-F5344CB8AC3E}">
        <p14:creationId xmlns:p14="http://schemas.microsoft.com/office/powerpoint/2010/main" val="89461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0" rIns="91440" bIns="0" rtlCol="0" anchor="b">
            <a:normAutofit/>
          </a:bodyPr>
          <a:lstStyle/>
          <a:p>
            <a:r>
              <a:rPr lang="en-GB" dirty="0"/>
              <a:t>What Is Distributed Access Architecture?</a:t>
            </a:r>
            <a:endParaRPr lang="en-US" dirty="0"/>
          </a:p>
        </p:txBody>
      </p:sp>
    </p:spTree>
    <p:extLst>
      <p:ext uri="{BB962C8B-B14F-4D97-AF65-F5344CB8AC3E}">
        <p14:creationId xmlns:p14="http://schemas.microsoft.com/office/powerpoint/2010/main" val="1002330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Next?</a:t>
            </a:r>
            <a:br>
              <a:rPr lang="en-US" dirty="0"/>
            </a:br>
            <a:r>
              <a:rPr lang="en-US" sz="2400" dirty="0"/>
              <a:t>Evolution, not Revolution</a:t>
            </a:r>
          </a:p>
        </p:txBody>
      </p:sp>
      <p:sp>
        <p:nvSpPr>
          <p:cNvPr id="4" name="Date Placeholder 3"/>
          <p:cNvSpPr>
            <a:spLocks noGrp="1"/>
          </p:cNvSpPr>
          <p:nvPr>
            <p:ph type="dt" sz="half" idx="10"/>
          </p:nvPr>
        </p:nvSpPr>
        <p:spPr/>
        <p:txBody>
          <a:bodyPr/>
          <a:lstStyle/>
          <a:p>
            <a:r>
              <a:rPr lang="en-US"/>
              <a:t>July 18, 2017</a:t>
            </a:r>
          </a:p>
        </p:txBody>
      </p:sp>
      <p:sp>
        <p:nvSpPr>
          <p:cNvPr id="5" name="Footer Placeholder 4"/>
          <p:cNvSpPr>
            <a:spLocks noGrp="1"/>
          </p:cNvSpPr>
          <p:nvPr>
            <p:ph type="ftr" sz="quarter" idx="11"/>
          </p:nvPr>
        </p:nvSpPr>
        <p:spPr/>
        <p:txBody>
          <a:bodyPr/>
          <a:lstStyle/>
          <a:p>
            <a:r>
              <a:rPr lang="en-US"/>
              <a:t>ARRIS Confidential and Proprietary</a:t>
            </a:r>
            <a:endParaRPr lang="en-US" dirty="0"/>
          </a:p>
        </p:txBody>
      </p:sp>
      <p:sp>
        <p:nvSpPr>
          <p:cNvPr id="6" name="Slide Number Placeholder 5"/>
          <p:cNvSpPr>
            <a:spLocks noGrp="1"/>
          </p:cNvSpPr>
          <p:nvPr>
            <p:ph type="sldNum" sz="quarter" idx="12"/>
          </p:nvPr>
        </p:nvSpPr>
        <p:spPr/>
        <p:txBody>
          <a:bodyPr/>
          <a:lstStyle/>
          <a:p>
            <a:fld id="{71FA2017-4488-4033-A37E-4064B866FEA5}" type="slidenum">
              <a:rPr lang="en-US" smtClean="0"/>
              <a:pPr/>
              <a:t>30</a:t>
            </a:fld>
            <a:endParaRPr lang="en-US"/>
          </a:p>
        </p:txBody>
      </p:sp>
      <p:sp>
        <p:nvSpPr>
          <p:cNvPr id="7" name="Right Arrow 6"/>
          <p:cNvSpPr/>
          <p:nvPr/>
        </p:nvSpPr>
        <p:spPr>
          <a:xfrm>
            <a:off x="838200" y="2918847"/>
            <a:ext cx="10668000" cy="4572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10" name="Rounded Rectangular Callout 9"/>
          <p:cNvSpPr/>
          <p:nvPr/>
        </p:nvSpPr>
        <p:spPr>
          <a:xfrm>
            <a:off x="4572000" y="937647"/>
            <a:ext cx="990600" cy="510153"/>
          </a:xfrm>
          <a:prstGeom prst="wedgeRoundRectCallout">
            <a:avLst>
              <a:gd name="adj1" fmla="val -72195"/>
              <a:gd name="adj2" fmla="val 375422"/>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a:solidFill>
                  <a:srgbClr val="FFFFFF"/>
                </a:solidFill>
              </a:rPr>
              <a:t>vCCAP</a:t>
            </a:r>
            <a:endParaRPr lang="en-US" dirty="0">
              <a:solidFill>
                <a:srgbClr val="FFFFFF"/>
              </a:solidFill>
            </a:endParaRPr>
          </a:p>
        </p:txBody>
      </p:sp>
      <p:sp>
        <p:nvSpPr>
          <p:cNvPr id="11" name="Rounded Rectangular Callout 10"/>
          <p:cNvSpPr/>
          <p:nvPr/>
        </p:nvSpPr>
        <p:spPr>
          <a:xfrm>
            <a:off x="5425440" y="1813947"/>
            <a:ext cx="990600" cy="510153"/>
          </a:xfrm>
          <a:prstGeom prst="wedgeRoundRectCallout">
            <a:avLst>
              <a:gd name="adj1" fmla="val -27483"/>
              <a:gd name="adj2" fmla="val 207384"/>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a:solidFill>
                  <a:srgbClr val="FFFFFF"/>
                </a:solidFill>
              </a:rPr>
              <a:t>Remote PHY</a:t>
            </a:r>
          </a:p>
        </p:txBody>
      </p:sp>
      <p:sp>
        <p:nvSpPr>
          <p:cNvPr id="12" name="Rounded Rectangular Callout 11"/>
          <p:cNvSpPr/>
          <p:nvPr/>
        </p:nvSpPr>
        <p:spPr>
          <a:xfrm>
            <a:off x="685800" y="4273382"/>
            <a:ext cx="990600" cy="510153"/>
          </a:xfrm>
          <a:prstGeom prst="wedgeRoundRectCallout">
            <a:avLst>
              <a:gd name="adj1" fmla="val 38862"/>
              <a:gd name="adj2" fmla="val -246317"/>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err="1">
                <a:solidFill>
                  <a:srgbClr val="FFFFFF"/>
                </a:solidFill>
              </a:rPr>
              <a:t>vHub</a:t>
            </a:r>
            <a:endParaRPr lang="en-US" dirty="0">
              <a:solidFill>
                <a:srgbClr val="FFFFFF"/>
              </a:solidFill>
            </a:endParaRPr>
          </a:p>
        </p:txBody>
      </p:sp>
      <p:sp>
        <p:nvSpPr>
          <p:cNvPr id="13" name="Rounded Rectangular Callout 12"/>
          <p:cNvSpPr/>
          <p:nvPr/>
        </p:nvSpPr>
        <p:spPr>
          <a:xfrm>
            <a:off x="1905000" y="5052447"/>
            <a:ext cx="990600" cy="510153"/>
          </a:xfrm>
          <a:prstGeom prst="wedgeRoundRectCallout">
            <a:avLst>
              <a:gd name="adj1" fmla="val 50400"/>
              <a:gd name="adj2" fmla="val -408754"/>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a:solidFill>
                  <a:srgbClr val="FFFFFF"/>
                </a:solidFill>
              </a:rPr>
              <a:t>Node PON</a:t>
            </a:r>
            <a:endParaRPr lang="en-US" dirty="0">
              <a:solidFill>
                <a:srgbClr val="FFFFFF"/>
              </a:solidFill>
            </a:endParaRPr>
          </a:p>
        </p:txBody>
      </p:sp>
      <p:sp>
        <p:nvSpPr>
          <p:cNvPr id="14" name="Rounded Rectangular Callout 13"/>
          <p:cNvSpPr/>
          <p:nvPr/>
        </p:nvSpPr>
        <p:spPr>
          <a:xfrm>
            <a:off x="6888480" y="4273382"/>
            <a:ext cx="990600" cy="510153"/>
          </a:xfrm>
          <a:prstGeom prst="wedgeRoundRectCallout">
            <a:avLst>
              <a:gd name="adj1" fmla="val -37579"/>
              <a:gd name="adj2" fmla="val -237916"/>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err="1">
                <a:solidFill>
                  <a:srgbClr val="FFFFFF"/>
                </a:solidFill>
              </a:rPr>
              <a:t>vCore</a:t>
            </a:r>
            <a:endParaRPr lang="en-US" dirty="0">
              <a:solidFill>
                <a:srgbClr val="FFFFFF"/>
              </a:solidFill>
            </a:endParaRPr>
          </a:p>
        </p:txBody>
      </p:sp>
      <p:sp>
        <p:nvSpPr>
          <p:cNvPr id="15" name="Rounded Rectangular Callout 14"/>
          <p:cNvSpPr/>
          <p:nvPr/>
        </p:nvSpPr>
        <p:spPr>
          <a:xfrm>
            <a:off x="8167132" y="1192723"/>
            <a:ext cx="990600" cy="510153"/>
          </a:xfrm>
          <a:prstGeom prst="wedgeRoundRectCallout">
            <a:avLst>
              <a:gd name="adj1" fmla="val -5848"/>
              <a:gd name="adj2" fmla="val 330612"/>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a:solidFill>
                  <a:srgbClr val="FFFFFF"/>
                </a:solidFill>
              </a:rPr>
              <a:t>FDX</a:t>
            </a:r>
          </a:p>
        </p:txBody>
      </p:sp>
      <p:sp>
        <p:nvSpPr>
          <p:cNvPr id="16" name="Rounded Rectangular Callout 15"/>
          <p:cNvSpPr/>
          <p:nvPr/>
        </p:nvSpPr>
        <p:spPr>
          <a:xfrm>
            <a:off x="8991600" y="4783535"/>
            <a:ext cx="990600" cy="510153"/>
          </a:xfrm>
          <a:prstGeom prst="wedgeRoundRectCallout">
            <a:avLst>
              <a:gd name="adj1" fmla="val 31652"/>
              <a:gd name="adj2" fmla="val -335938"/>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dirty="0">
                <a:solidFill>
                  <a:srgbClr val="FFFFFF"/>
                </a:solidFill>
              </a:rPr>
              <a:t>???</a:t>
            </a:r>
          </a:p>
        </p:txBody>
      </p:sp>
    </p:spTree>
    <p:extLst>
      <p:ext uri="{BB962C8B-B14F-4D97-AF65-F5344CB8AC3E}">
        <p14:creationId xmlns:p14="http://schemas.microsoft.com/office/powerpoint/2010/main" val="8097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1524000" y="1981200"/>
            <a:ext cx="10153840" cy="2093913"/>
          </a:xfrm>
        </p:spPr>
        <p:txBody>
          <a:bodyPr vert="horz" lIns="91440" tIns="45720" rIns="91440" bIns="45720" rtlCol="0" anchor="b">
            <a:normAutofit/>
          </a:bodyPr>
          <a:lstStyle/>
          <a:p>
            <a:r>
              <a:rPr lang="en-US" dirty="0">
                <a:solidFill>
                  <a:schemeClr val="tx1"/>
                </a:solidFill>
              </a:rPr>
              <a:t>Thank You!</a:t>
            </a:r>
          </a:p>
          <a:p>
            <a:endParaRPr lang="en-US" dirty="0">
              <a:solidFill>
                <a:schemeClr val="tx1"/>
              </a:solidFill>
            </a:endParaRPr>
          </a:p>
        </p:txBody>
      </p:sp>
    </p:spTree>
    <p:extLst>
      <p:ext uri="{BB962C8B-B14F-4D97-AF65-F5344CB8AC3E}">
        <p14:creationId xmlns:p14="http://schemas.microsoft.com/office/powerpoint/2010/main" val="1774407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alphaModFix amt="30000"/>
          </a:blip>
          <a:stretch>
            <a:fillRect/>
          </a:stretch>
        </p:blipFill>
        <p:spPr>
          <a:xfrm>
            <a:off x="3606800" y="1314450"/>
            <a:ext cx="4978400" cy="4229100"/>
          </a:xfrm>
          <a:prstGeom prst="rect">
            <a:avLst/>
          </a:prstGeom>
        </p:spPr>
      </p:pic>
      <p:sp>
        <p:nvSpPr>
          <p:cNvPr id="2" name="Title 1"/>
          <p:cNvSpPr>
            <a:spLocks noGrp="1"/>
          </p:cNvSpPr>
          <p:nvPr>
            <p:ph type="title"/>
          </p:nvPr>
        </p:nvSpPr>
        <p:spPr/>
        <p:txBody>
          <a:bodyPr/>
          <a:lstStyle/>
          <a:p>
            <a:r>
              <a:rPr lang="en-US" dirty="0"/>
              <a:t>Techniques and solutions for increasing bandwidth capacity</a:t>
            </a:r>
          </a:p>
        </p:txBody>
      </p:sp>
      <p:sp>
        <p:nvSpPr>
          <p:cNvPr id="5" name="Slide Number Placeholder 4"/>
          <p:cNvSpPr>
            <a:spLocks noGrp="1"/>
          </p:cNvSpPr>
          <p:nvPr>
            <p:ph type="sldNum" sz="quarter" idx="12"/>
          </p:nvPr>
        </p:nvSpPr>
        <p:spPr/>
        <p:txBody>
          <a:bodyPr/>
          <a:lstStyle/>
          <a:p>
            <a:fld id="{E34E7C1E-2DFE-8448-B564-25820582B7F7}" type="slidenum">
              <a:rPr lang="en-GB" sz="2667"/>
              <a:pPr/>
              <a:t>4</a:t>
            </a:fld>
            <a:endParaRPr lang="en-GB" sz="2667" dirty="0"/>
          </a:p>
        </p:txBody>
      </p:sp>
      <p:sp>
        <p:nvSpPr>
          <p:cNvPr id="8" name="Content Placeholder 7"/>
          <p:cNvSpPr>
            <a:spLocks noGrp="1"/>
          </p:cNvSpPr>
          <p:nvPr>
            <p:ph idx="1"/>
          </p:nvPr>
        </p:nvSpPr>
        <p:spPr>
          <a:xfrm>
            <a:off x="4137840" y="1933352"/>
            <a:ext cx="4210293" cy="4421101"/>
          </a:xfrm>
        </p:spPr>
        <p:txBody>
          <a:bodyPr/>
          <a:lstStyle/>
          <a:p>
            <a:r>
              <a:rPr lang="en-US" altLang="ja-JP" dirty="0"/>
              <a:t>Better encoding algorithms</a:t>
            </a:r>
          </a:p>
          <a:p>
            <a:r>
              <a:rPr lang="en-US" altLang="ja-JP" dirty="0"/>
              <a:t>Better modulators</a:t>
            </a:r>
          </a:p>
          <a:p>
            <a:r>
              <a:rPr lang="en-US" altLang="ja-JP" dirty="0"/>
              <a:t>Expanded frequency range/modified split</a:t>
            </a:r>
          </a:p>
          <a:p>
            <a:r>
              <a:rPr lang="en-US" altLang="ja-JP" dirty="0"/>
              <a:t>Better optics</a:t>
            </a:r>
          </a:p>
          <a:p>
            <a:r>
              <a:rPr lang="en-US" altLang="ja-JP" dirty="0"/>
              <a:t>Frequency reuse/bandwidth reclamation</a:t>
            </a:r>
          </a:p>
          <a:p>
            <a:r>
              <a:rPr lang="en-US" altLang="ja-JP" dirty="0"/>
              <a:t>Denser space/power</a:t>
            </a:r>
          </a:p>
          <a:p>
            <a:r>
              <a:rPr lang="en-US" altLang="ja-JP" dirty="0"/>
              <a:t>Reduced in-home losses</a:t>
            </a:r>
          </a:p>
          <a:p>
            <a:endParaRPr lang="en-US" altLang="ja-JP" dirty="0"/>
          </a:p>
          <a:p>
            <a:endParaRPr lang="ja-JP" altLang="en-US" dirty="0"/>
          </a:p>
        </p:txBody>
      </p:sp>
      <p:sp>
        <p:nvSpPr>
          <p:cNvPr id="10" name="Oval 9"/>
          <p:cNvSpPr/>
          <p:nvPr/>
        </p:nvSpPr>
        <p:spPr>
          <a:xfrm>
            <a:off x="3816107" y="1872827"/>
            <a:ext cx="4464293" cy="1496907"/>
          </a:xfrm>
          <a:prstGeom prst="ellipse">
            <a:avLst/>
          </a:prstGeom>
          <a:noFill/>
          <a:ln w="34925">
            <a:solidFill>
              <a:schemeClr val="accent1"/>
            </a:solid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3765307" y="4908357"/>
            <a:ext cx="4464293" cy="544185"/>
          </a:xfrm>
          <a:prstGeom prst="ellipse">
            <a:avLst/>
          </a:prstGeom>
          <a:noFill/>
          <a:ln w="34925">
            <a:solidFill>
              <a:schemeClr val="accent1"/>
            </a:solid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3765307" y="4465772"/>
            <a:ext cx="4464293" cy="544185"/>
          </a:xfrm>
          <a:prstGeom prst="ellipse">
            <a:avLst/>
          </a:prstGeom>
          <a:noFill/>
          <a:ln w="34925">
            <a:solidFill>
              <a:schemeClr val="accent1"/>
            </a:solid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3833040" y="3754563"/>
            <a:ext cx="4464293" cy="795867"/>
          </a:xfrm>
          <a:prstGeom prst="ellipse">
            <a:avLst/>
          </a:prstGeom>
          <a:noFill/>
          <a:ln w="34925">
            <a:solidFill>
              <a:schemeClr val="accent1"/>
            </a:solidFill>
          </a:ln>
          <a:effectLst/>
        </p:spPr>
        <p:style>
          <a:lnRef idx="1">
            <a:schemeClr val="accent1"/>
          </a:lnRef>
          <a:fillRef idx="3">
            <a:schemeClr val="accent1"/>
          </a:fillRef>
          <a:effectRef idx="2">
            <a:schemeClr val="accent1"/>
          </a:effectRef>
          <a:fontRef idx="minor">
            <a:schemeClr val="lt1"/>
          </a:fontRef>
        </p:style>
      </p:sp>
      <p:sp>
        <p:nvSpPr>
          <p:cNvPr id="17" name="TextBox 16"/>
          <p:cNvSpPr txBox="1"/>
          <p:nvPr/>
        </p:nvSpPr>
        <p:spPr>
          <a:xfrm>
            <a:off x="1324352" y="3480223"/>
            <a:ext cx="1658319" cy="1231042"/>
          </a:xfrm>
          <a:prstGeom prst="rect">
            <a:avLst/>
          </a:prstGeom>
          <a:noFill/>
        </p:spPr>
        <p:txBody>
          <a:bodyPr wrap="none" lIns="121847" tIns="60928" rIns="121847" bIns="60928" rtlCol="0">
            <a:spAutoFit/>
          </a:bodyPr>
          <a:lstStyle/>
          <a:p>
            <a:pPr algn="ctr"/>
            <a:r>
              <a:rPr kumimoji="1" lang="en-US" altLang="ja-JP" sz="2400" dirty="0">
                <a:solidFill>
                  <a:srgbClr val="000000"/>
                </a:solidFill>
                <a:latin typeface="Calibri"/>
                <a:ea typeface="ＭＳ Ｐゴシック"/>
              </a:rPr>
              <a:t>Fiber Deep</a:t>
            </a:r>
          </a:p>
          <a:p>
            <a:pPr algn="ctr"/>
            <a:r>
              <a:rPr kumimoji="1" lang="en-US" altLang="ja-JP" sz="2400" dirty="0">
                <a:solidFill>
                  <a:srgbClr val="000000"/>
                </a:solidFill>
                <a:latin typeface="Calibri"/>
                <a:ea typeface="ＭＳ Ｐゴシック"/>
              </a:rPr>
              <a:t>Node Splits</a:t>
            </a:r>
          </a:p>
          <a:p>
            <a:pPr algn="ctr"/>
            <a:r>
              <a:rPr kumimoji="1" lang="en-US" altLang="ja-JP" sz="2400" dirty="0">
                <a:solidFill>
                  <a:srgbClr val="000000"/>
                </a:solidFill>
                <a:latin typeface="Calibri"/>
                <a:ea typeface="ＭＳ Ｐゴシック"/>
              </a:rPr>
              <a:t>SDV</a:t>
            </a:r>
            <a:endParaRPr kumimoji="1" lang="ja-JP" altLang="en-US" sz="2400" dirty="0">
              <a:solidFill>
                <a:srgbClr val="000000"/>
              </a:solidFill>
              <a:latin typeface="Calibri"/>
              <a:ea typeface="ＭＳ Ｐゴシック"/>
            </a:endParaRPr>
          </a:p>
        </p:txBody>
      </p:sp>
      <p:sp>
        <p:nvSpPr>
          <p:cNvPr id="18" name="TextBox 17"/>
          <p:cNvSpPr txBox="1"/>
          <p:nvPr/>
        </p:nvSpPr>
        <p:spPr>
          <a:xfrm>
            <a:off x="994889" y="5002395"/>
            <a:ext cx="2274386" cy="492378"/>
          </a:xfrm>
          <a:prstGeom prst="rect">
            <a:avLst/>
          </a:prstGeom>
          <a:noFill/>
        </p:spPr>
        <p:txBody>
          <a:bodyPr wrap="none" lIns="121847" tIns="60928" rIns="121847" bIns="60928" rtlCol="0">
            <a:spAutoFit/>
          </a:bodyPr>
          <a:lstStyle/>
          <a:p>
            <a:r>
              <a:rPr kumimoji="1" lang="en-US" altLang="ja-JP" sz="2400" dirty="0">
                <a:solidFill>
                  <a:srgbClr val="000000"/>
                </a:solidFill>
                <a:latin typeface="Calibri"/>
                <a:ea typeface="ＭＳ Ｐゴシック"/>
              </a:rPr>
              <a:t>Home Gateways</a:t>
            </a:r>
            <a:endParaRPr kumimoji="1" lang="ja-JP" altLang="en-US" sz="2400" dirty="0">
              <a:solidFill>
                <a:srgbClr val="000000"/>
              </a:solidFill>
              <a:latin typeface="Calibri"/>
              <a:ea typeface="ＭＳ Ｐゴシック"/>
            </a:endParaRPr>
          </a:p>
        </p:txBody>
      </p:sp>
      <p:sp>
        <p:nvSpPr>
          <p:cNvPr id="19" name="TextBox 18"/>
          <p:cNvSpPr txBox="1"/>
          <p:nvPr/>
        </p:nvSpPr>
        <p:spPr>
          <a:xfrm>
            <a:off x="1721859" y="4586616"/>
            <a:ext cx="913071" cy="492378"/>
          </a:xfrm>
          <a:prstGeom prst="rect">
            <a:avLst/>
          </a:prstGeom>
          <a:noFill/>
        </p:spPr>
        <p:txBody>
          <a:bodyPr wrap="square" lIns="121847" tIns="60928" rIns="121847" bIns="60928" rtlCol="0">
            <a:spAutoFit/>
          </a:bodyPr>
          <a:lstStyle/>
          <a:p>
            <a:r>
              <a:rPr kumimoji="1" lang="en-US" altLang="ja-JP" sz="2400" dirty="0">
                <a:solidFill>
                  <a:srgbClr val="000000"/>
                </a:solidFill>
                <a:latin typeface="Calibri"/>
                <a:ea typeface="ＭＳ Ｐゴシック"/>
              </a:rPr>
              <a:t>CCAP</a:t>
            </a:r>
            <a:endParaRPr kumimoji="1" lang="ja-JP" altLang="en-US" sz="2400" dirty="0">
              <a:solidFill>
                <a:srgbClr val="000000"/>
              </a:solidFill>
              <a:latin typeface="Calibri"/>
              <a:ea typeface="ＭＳ Ｐゴシック"/>
            </a:endParaRPr>
          </a:p>
        </p:txBody>
      </p:sp>
      <p:sp>
        <p:nvSpPr>
          <p:cNvPr id="20" name="TextBox 19"/>
          <p:cNvSpPr txBox="1"/>
          <p:nvPr/>
        </p:nvSpPr>
        <p:spPr>
          <a:xfrm>
            <a:off x="1299692" y="2286001"/>
            <a:ext cx="1618244" cy="492378"/>
          </a:xfrm>
          <a:prstGeom prst="rect">
            <a:avLst/>
          </a:prstGeom>
          <a:noFill/>
        </p:spPr>
        <p:txBody>
          <a:bodyPr wrap="none" lIns="121847" tIns="60928" rIns="121847" bIns="60928" rtlCol="0">
            <a:spAutoFit/>
          </a:bodyPr>
          <a:lstStyle/>
          <a:p>
            <a:r>
              <a:rPr kumimoji="1" lang="en-US" altLang="ja-JP" sz="2400" dirty="0">
                <a:solidFill>
                  <a:srgbClr val="000000"/>
                </a:solidFill>
                <a:latin typeface="Calibri"/>
                <a:ea typeface="ＭＳ Ｐゴシック"/>
              </a:rPr>
              <a:t>DOCSIS 3.1</a:t>
            </a:r>
            <a:endParaRPr kumimoji="1" lang="ja-JP" altLang="en-US" sz="2400" dirty="0">
              <a:solidFill>
                <a:srgbClr val="000000"/>
              </a:solidFill>
              <a:latin typeface="Calibri"/>
              <a:ea typeface="ＭＳ Ｐゴシック"/>
            </a:endParaRPr>
          </a:p>
        </p:txBody>
      </p:sp>
      <p:sp>
        <p:nvSpPr>
          <p:cNvPr id="21" name="TextBox 20"/>
          <p:cNvSpPr txBox="1"/>
          <p:nvPr/>
        </p:nvSpPr>
        <p:spPr>
          <a:xfrm>
            <a:off x="283696" y="3132668"/>
            <a:ext cx="3737479" cy="492378"/>
          </a:xfrm>
          <a:prstGeom prst="rect">
            <a:avLst/>
          </a:prstGeom>
          <a:noFill/>
        </p:spPr>
        <p:txBody>
          <a:bodyPr wrap="none" lIns="121847" tIns="60928" rIns="121847" bIns="60928" rtlCol="0">
            <a:spAutoFit/>
          </a:bodyPr>
          <a:lstStyle/>
          <a:p>
            <a:r>
              <a:rPr kumimoji="1" lang="en-US" altLang="ja-JP" sz="2400" dirty="0">
                <a:solidFill>
                  <a:srgbClr val="000000"/>
                </a:solidFill>
                <a:latin typeface="Calibri"/>
                <a:ea typeface="ＭＳ Ｐゴシック"/>
              </a:rPr>
              <a:t>Ongoing HFC improvements</a:t>
            </a:r>
            <a:endParaRPr kumimoji="1" lang="ja-JP" altLang="en-US" sz="2400" dirty="0">
              <a:solidFill>
                <a:srgbClr val="000000"/>
              </a:solidFill>
              <a:latin typeface="Calibri"/>
              <a:ea typeface="ＭＳ Ｐゴシック"/>
            </a:endParaRPr>
          </a:p>
        </p:txBody>
      </p:sp>
      <p:sp>
        <p:nvSpPr>
          <p:cNvPr id="22" name="Oval 21"/>
          <p:cNvSpPr/>
          <p:nvPr/>
        </p:nvSpPr>
        <p:spPr>
          <a:xfrm>
            <a:off x="3748374" y="3217334"/>
            <a:ext cx="4464293" cy="618485"/>
          </a:xfrm>
          <a:prstGeom prst="ellipse">
            <a:avLst/>
          </a:prstGeom>
          <a:noFill/>
          <a:ln w="34925">
            <a:solidFill>
              <a:schemeClr val="accent1"/>
            </a:solid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3745320" y="1686560"/>
            <a:ext cx="4464293" cy="3424989"/>
          </a:xfrm>
          <a:prstGeom prst="ellipse">
            <a:avLst/>
          </a:prstGeom>
          <a:noFill/>
          <a:ln w="34925">
            <a:solidFill>
              <a:schemeClr val="accent1"/>
            </a:solidFill>
          </a:ln>
          <a:effectLst/>
        </p:spPr>
        <p:style>
          <a:lnRef idx="1">
            <a:schemeClr val="accent1"/>
          </a:lnRef>
          <a:fillRef idx="3">
            <a:schemeClr val="accent1"/>
          </a:fillRef>
          <a:effectRef idx="2">
            <a:schemeClr val="accent1"/>
          </a:effectRef>
          <a:fontRef idx="minor">
            <a:schemeClr val="lt1"/>
          </a:fontRef>
        </p:style>
      </p:sp>
      <p:sp>
        <p:nvSpPr>
          <p:cNvPr id="24" name="TextBox 23"/>
          <p:cNvSpPr txBox="1"/>
          <p:nvPr/>
        </p:nvSpPr>
        <p:spPr>
          <a:xfrm>
            <a:off x="9197305" y="3123513"/>
            <a:ext cx="2612043" cy="861710"/>
          </a:xfrm>
          <a:prstGeom prst="rect">
            <a:avLst/>
          </a:prstGeom>
          <a:noFill/>
        </p:spPr>
        <p:txBody>
          <a:bodyPr wrap="none" lIns="121847" tIns="60928" rIns="121847" bIns="60928" rtlCol="0">
            <a:spAutoFit/>
          </a:bodyPr>
          <a:lstStyle/>
          <a:p>
            <a:r>
              <a:rPr kumimoji="1" lang="en-US" altLang="ja-JP" sz="2400" dirty="0">
                <a:solidFill>
                  <a:srgbClr val="000000"/>
                </a:solidFill>
                <a:latin typeface="Calibri"/>
                <a:ea typeface="ＭＳ Ｐゴシック"/>
              </a:rPr>
              <a:t>Distributed Access </a:t>
            </a:r>
          </a:p>
          <a:p>
            <a:r>
              <a:rPr kumimoji="1" lang="en-US" altLang="ja-JP" sz="2400" dirty="0">
                <a:solidFill>
                  <a:srgbClr val="000000"/>
                </a:solidFill>
                <a:latin typeface="Calibri"/>
                <a:ea typeface="ＭＳ Ｐゴシック"/>
              </a:rPr>
              <a:t>Architecture</a:t>
            </a:r>
            <a:endParaRPr kumimoji="1" lang="ja-JP" altLang="en-US" sz="2400" dirty="0">
              <a:solidFill>
                <a:srgbClr val="000000"/>
              </a:solidFill>
              <a:latin typeface="Calibri"/>
              <a:ea typeface="ＭＳ Ｐゴシック"/>
            </a:endParaRPr>
          </a:p>
        </p:txBody>
      </p:sp>
      <p:sp>
        <p:nvSpPr>
          <p:cNvPr id="3" name="Date Placeholder 2"/>
          <p:cNvSpPr>
            <a:spLocks noGrp="1"/>
          </p:cNvSpPr>
          <p:nvPr>
            <p:ph type="dt" sz="half" idx="10"/>
          </p:nvPr>
        </p:nvSpPr>
        <p:spPr/>
        <p:txBody>
          <a:bodyPr/>
          <a:lstStyle/>
          <a:p>
            <a:r>
              <a:rPr lang="en-US"/>
              <a:t>July 18, 2017</a:t>
            </a:r>
          </a:p>
        </p:txBody>
      </p:sp>
      <p:sp>
        <p:nvSpPr>
          <p:cNvPr id="4" name="Footer Placeholder 3"/>
          <p:cNvSpPr>
            <a:spLocks noGrp="1"/>
          </p:cNvSpPr>
          <p:nvPr>
            <p:ph type="ftr" sz="quarter" idx="11"/>
          </p:nvPr>
        </p:nvSpPr>
        <p:spPr/>
        <p:txBody>
          <a:bodyPr/>
          <a:lstStyle/>
          <a:p>
            <a:r>
              <a:rPr lang="en-US"/>
              <a:t>ARRIS Confidential and Proprietary</a:t>
            </a:r>
            <a:endParaRPr lang="en-US" dirty="0"/>
          </a:p>
        </p:txBody>
      </p:sp>
    </p:spTree>
    <p:extLst>
      <p:ext uri="{BB962C8B-B14F-4D97-AF65-F5344CB8AC3E}">
        <p14:creationId xmlns:p14="http://schemas.microsoft.com/office/powerpoint/2010/main" val="107860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2000"/>
                                        <p:tgtEl>
                                          <p:spTgt spid="1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20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2000"/>
                                        <p:tgtEl>
                                          <p:spTgt spid="2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20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2000"/>
                                        <p:tgtEl>
                                          <p:spTgt spid="1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20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2000"/>
                                        <p:tgtEl>
                                          <p:spTgt spid="1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2000"/>
                                        <p:tgtEl>
                                          <p:spTgt spid="1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fade">
                                      <p:cBhvr>
                                        <p:cTn id="67" dur="2000"/>
                                        <p:tgtEl>
                                          <p:spTgt spid="1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2000"/>
                                        <p:tgtEl>
                                          <p:spTgt spid="2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2000"/>
                                        <p:tgtEl>
                                          <p:spTgt spid="15"/>
                                        </p:tgtEl>
                                      </p:cBhvr>
                                    </p:animEffect>
                                    <p:set>
                                      <p:cBhvr>
                                        <p:cTn id="75" dur="1" fill="hold">
                                          <p:stCondLst>
                                            <p:cond delay="1999"/>
                                          </p:stCondLst>
                                        </p:cTn>
                                        <p:tgtEl>
                                          <p:spTgt spid="15"/>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2000"/>
                                        <p:tgtEl>
                                          <p:spTgt spid="14"/>
                                        </p:tgtEl>
                                      </p:cBhvr>
                                    </p:animEffect>
                                    <p:set>
                                      <p:cBhvr>
                                        <p:cTn id="78" dur="1" fill="hold">
                                          <p:stCondLst>
                                            <p:cond delay="1999"/>
                                          </p:stCondLst>
                                        </p:cTn>
                                        <p:tgtEl>
                                          <p:spTgt spid="14"/>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2000"/>
                                        <p:tgtEl>
                                          <p:spTgt spid="10"/>
                                        </p:tgtEl>
                                      </p:cBhvr>
                                    </p:animEffect>
                                    <p:set>
                                      <p:cBhvr>
                                        <p:cTn id="81" dur="1" fill="hold">
                                          <p:stCondLst>
                                            <p:cond delay="1999"/>
                                          </p:stCondLst>
                                        </p:cTn>
                                        <p:tgtEl>
                                          <p:spTgt spid="10"/>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2000"/>
                                        <p:tgtEl>
                                          <p:spTgt spid="18"/>
                                        </p:tgtEl>
                                      </p:cBhvr>
                                    </p:animEffect>
                                    <p:set>
                                      <p:cBhvr>
                                        <p:cTn id="84" dur="1" fill="hold">
                                          <p:stCondLst>
                                            <p:cond delay="1999"/>
                                          </p:stCondLst>
                                        </p:cTn>
                                        <p:tgtEl>
                                          <p:spTgt spid="18"/>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2000"/>
                                        <p:tgtEl>
                                          <p:spTgt spid="13"/>
                                        </p:tgtEl>
                                      </p:cBhvr>
                                    </p:animEffect>
                                    <p:set>
                                      <p:cBhvr>
                                        <p:cTn id="87" dur="1" fill="hold">
                                          <p:stCondLst>
                                            <p:cond delay="1999"/>
                                          </p:stCondLst>
                                        </p:cTn>
                                        <p:tgtEl>
                                          <p:spTgt spid="13"/>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2000"/>
                                        <p:tgtEl>
                                          <p:spTgt spid="21"/>
                                        </p:tgtEl>
                                      </p:cBhvr>
                                    </p:animEffect>
                                    <p:set>
                                      <p:cBhvr>
                                        <p:cTn id="90" dur="1" fill="hold">
                                          <p:stCondLst>
                                            <p:cond delay="1999"/>
                                          </p:stCondLst>
                                        </p:cTn>
                                        <p:tgtEl>
                                          <p:spTgt spid="21"/>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2000"/>
                                        <p:tgtEl>
                                          <p:spTgt spid="17"/>
                                        </p:tgtEl>
                                      </p:cBhvr>
                                    </p:animEffect>
                                    <p:set>
                                      <p:cBhvr>
                                        <p:cTn id="93" dur="1" fill="hold">
                                          <p:stCondLst>
                                            <p:cond delay="1999"/>
                                          </p:stCondLst>
                                        </p:cTn>
                                        <p:tgtEl>
                                          <p:spTgt spid="17"/>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2000"/>
                                        <p:tgtEl>
                                          <p:spTgt spid="19"/>
                                        </p:tgtEl>
                                      </p:cBhvr>
                                    </p:animEffect>
                                    <p:set>
                                      <p:cBhvr>
                                        <p:cTn id="96" dur="1" fill="hold">
                                          <p:stCondLst>
                                            <p:cond delay="1999"/>
                                          </p:stCondLst>
                                        </p:cTn>
                                        <p:tgtEl>
                                          <p:spTgt spid="19"/>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2000"/>
                                        <p:tgtEl>
                                          <p:spTgt spid="20"/>
                                        </p:tgtEl>
                                      </p:cBhvr>
                                    </p:animEffect>
                                    <p:set>
                                      <p:cBhvr>
                                        <p:cTn id="99" dur="1" fill="hold">
                                          <p:stCondLst>
                                            <p:cond delay="1999"/>
                                          </p:stCondLst>
                                        </p:cTn>
                                        <p:tgtEl>
                                          <p:spTgt spid="20"/>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2000"/>
                                        <p:tgtEl>
                                          <p:spTgt spid="22"/>
                                        </p:tgtEl>
                                      </p:cBhvr>
                                    </p:animEffect>
                                    <p:set>
                                      <p:cBhvr>
                                        <p:cTn id="102" dur="1" fill="hold">
                                          <p:stCondLst>
                                            <p:cond delay="1999"/>
                                          </p:stCondLst>
                                        </p:cTn>
                                        <p:tgtEl>
                                          <p:spTgt spid="22"/>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fade">
                                      <p:cBhvr>
                                        <p:cTn id="107" dur="2000"/>
                                        <p:tgtEl>
                                          <p:spTgt spid="23"/>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8" grpId="0"/>
      <p:bldP spid="18" grpId="1"/>
      <p:bldP spid="19" grpId="0"/>
      <p:bldP spid="19" grpId="1"/>
      <p:bldP spid="20" grpId="0"/>
      <p:bldP spid="20" grpId="1"/>
      <p:bldP spid="21" grpId="0"/>
      <p:bldP spid="21" grpId="1"/>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Centralized &amp; Distributed HFC Access Architectures</a:t>
            </a:r>
          </a:p>
        </p:txBody>
      </p:sp>
      <p:sp>
        <p:nvSpPr>
          <p:cNvPr id="12" name="Footer Placeholder 11"/>
          <p:cNvSpPr>
            <a:spLocks noGrp="1"/>
          </p:cNvSpPr>
          <p:nvPr>
            <p:ph type="ftr" sz="quarter" idx="11"/>
          </p:nvPr>
        </p:nvSpPr>
        <p:spPr>
          <a:xfrm>
            <a:off x="6936264" y="6572023"/>
            <a:ext cx="4442937" cy="182880"/>
          </a:xfrm>
        </p:spPr>
        <p:txBody>
          <a:bodyPr vert="horz" wrap="square" lIns="0" tIns="0" rIns="0" bIns="0" rtlCol="0" anchor="b"/>
          <a:lstStyle/>
          <a:p>
            <a:r>
              <a:rPr lang="en-US"/>
              <a:t>ARRIS Confidential and Proprietary</a:t>
            </a:r>
            <a:endParaRPr lang="en-US" dirty="0"/>
          </a:p>
        </p:txBody>
      </p:sp>
      <p:sp>
        <p:nvSpPr>
          <p:cNvPr id="102" name="Rounded Rectangle 101"/>
          <p:cNvSpPr/>
          <p:nvPr/>
        </p:nvSpPr>
        <p:spPr>
          <a:xfrm>
            <a:off x="406405" y="943999"/>
            <a:ext cx="11338775" cy="252412"/>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lIns="121917" tIns="60958" rIns="121917" bIns="60958" anchor="ctr"/>
          <a:lstStyle/>
          <a:p>
            <a:pPr algn="ctr" defTabSz="609585">
              <a:defRPr/>
            </a:pPr>
            <a:endParaRPr lang="en-US" dirty="0">
              <a:solidFill>
                <a:srgbClr val="58585A"/>
              </a:solidFill>
            </a:endParaRPr>
          </a:p>
        </p:txBody>
      </p:sp>
      <p:sp>
        <p:nvSpPr>
          <p:cNvPr id="103" name="TextBox 9"/>
          <p:cNvSpPr txBox="1">
            <a:spLocks noChangeArrowheads="1"/>
          </p:cNvSpPr>
          <p:nvPr/>
        </p:nvSpPr>
        <p:spPr bwMode="auto">
          <a:xfrm>
            <a:off x="6716459" y="870143"/>
            <a:ext cx="236634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21917" tIns="60958" rIns="121917" bIns="60958">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609585"/>
            <a:r>
              <a:rPr lang="en-US" sz="1600" dirty="0">
                <a:solidFill>
                  <a:srgbClr val="58585A"/>
                </a:solidFill>
                <a:latin typeface="Arial" charset="0"/>
                <a:ea typeface="Arial" charset="0"/>
                <a:cs typeface="Arial" charset="0"/>
              </a:rPr>
              <a:t>Node / Gateway</a:t>
            </a:r>
          </a:p>
        </p:txBody>
      </p:sp>
      <p:sp>
        <p:nvSpPr>
          <p:cNvPr id="104" name="TextBox 10"/>
          <p:cNvSpPr txBox="1">
            <a:spLocks noChangeArrowheads="1"/>
          </p:cNvSpPr>
          <p:nvPr/>
        </p:nvSpPr>
        <p:spPr bwMode="auto">
          <a:xfrm>
            <a:off x="8839200" y="870143"/>
            <a:ext cx="15240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609585"/>
            <a:r>
              <a:rPr lang="en-US" sz="1600" dirty="0">
                <a:solidFill>
                  <a:srgbClr val="58585A"/>
                </a:solidFill>
                <a:latin typeface="Arial" charset="0"/>
                <a:ea typeface="Arial" charset="0"/>
                <a:cs typeface="Arial" charset="0"/>
              </a:rPr>
              <a:t>Actives</a:t>
            </a:r>
          </a:p>
        </p:txBody>
      </p:sp>
      <p:sp>
        <p:nvSpPr>
          <p:cNvPr id="105" name="TextBox 11"/>
          <p:cNvSpPr txBox="1">
            <a:spLocks noChangeArrowheads="1"/>
          </p:cNvSpPr>
          <p:nvPr/>
        </p:nvSpPr>
        <p:spPr bwMode="auto">
          <a:xfrm>
            <a:off x="10508839" y="870143"/>
            <a:ext cx="122289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609585"/>
            <a:r>
              <a:rPr lang="en-US" sz="1600" dirty="0">
                <a:solidFill>
                  <a:srgbClr val="58585A"/>
                </a:solidFill>
                <a:latin typeface="Arial" charset="0"/>
                <a:ea typeface="Arial" charset="0"/>
                <a:cs typeface="Arial" charset="0"/>
              </a:rPr>
              <a:t>Passives</a:t>
            </a:r>
          </a:p>
        </p:txBody>
      </p:sp>
      <p:sp>
        <p:nvSpPr>
          <p:cNvPr id="106" name="TextBox 82"/>
          <p:cNvSpPr txBox="1">
            <a:spLocks noChangeArrowheads="1"/>
          </p:cNvSpPr>
          <p:nvPr/>
        </p:nvSpPr>
        <p:spPr bwMode="auto">
          <a:xfrm>
            <a:off x="406403" y="870143"/>
            <a:ext cx="298435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defTabSz="609585"/>
            <a:r>
              <a:rPr lang="en-US" sz="1600" dirty="0">
                <a:solidFill>
                  <a:srgbClr val="58585A"/>
                </a:solidFill>
                <a:latin typeface="Arial" charset="0"/>
                <a:ea typeface="Arial" charset="0"/>
                <a:cs typeface="Arial" charset="0"/>
              </a:rPr>
              <a:t>MSO Facility</a:t>
            </a:r>
          </a:p>
        </p:txBody>
      </p:sp>
      <p:grpSp>
        <p:nvGrpSpPr>
          <p:cNvPr id="6" name="Group 5"/>
          <p:cNvGrpSpPr/>
          <p:nvPr/>
        </p:nvGrpSpPr>
        <p:grpSpPr>
          <a:xfrm>
            <a:off x="235053" y="1193059"/>
            <a:ext cx="11744916" cy="1931141"/>
            <a:chOff x="235053" y="1193059"/>
            <a:chExt cx="11744916" cy="1931141"/>
          </a:xfrm>
        </p:grpSpPr>
        <p:sp>
          <p:nvSpPr>
            <p:cNvPr id="157" name="Rounded Rectangle 156"/>
            <p:cNvSpPr/>
            <p:nvPr/>
          </p:nvSpPr>
          <p:spPr>
            <a:xfrm>
              <a:off x="235053" y="1196411"/>
              <a:ext cx="11744916" cy="1927789"/>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lIns="121917" tIns="60958" rIns="121917" bIns="60958" rtlCol="0" anchor="ctr"/>
            <a:lstStyle/>
            <a:p>
              <a:pPr algn="ctr" defTabSz="609585"/>
              <a:endParaRPr lang="en-US" dirty="0">
                <a:solidFill>
                  <a:srgbClr val="58585A"/>
                </a:solidFill>
              </a:endParaRPr>
            </a:p>
          </p:txBody>
        </p:sp>
        <p:sp>
          <p:nvSpPr>
            <p:cNvPr id="66" name="Rectangle 114"/>
            <p:cNvSpPr>
              <a:spLocks noChangeArrowheads="1"/>
            </p:cNvSpPr>
            <p:nvPr/>
          </p:nvSpPr>
          <p:spPr bwMode="auto">
            <a:xfrm rot="10800000">
              <a:off x="2545290" y="2340216"/>
              <a:ext cx="845468" cy="321469"/>
            </a:xfrm>
            <a:prstGeom prst="roundRect">
              <a:avLst/>
            </a:prstGeom>
            <a:ln>
              <a:solidFill>
                <a:schemeClr val="tx1"/>
              </a:solidFill>
              <a:headEnd/>
              <a:tailEnd/>
            </a:ln>
          </p:spPr>
          <p:style>
            <a:lnRef idx="2">
              <a:schemeClr val="accent3"/>
            </a:lnRef>
            <a:fillRef idx="1">
              <a:schemeClr val="lt1"/>
            </a:fillRef>
            <a:effectRef idx="0">
              <a:schemeClr val="accent3"/>
            </a:effectRef>
            <a:fontRef idx="minor">
              <a:schemeClr val="dk1"/>
            </a:fontRef>
          </p:style>
          <p:txBody>
            <a:bodyPr wrap="none" lIns="121917" tIns="60958" rIns="121917" bIns="60958" anchor="ctr"/>
            <a:lstStyle/>
            <a:p>
              <a:pPr defTabSz="609585">
                <a:defRPr/>
              </a:pPr>
              <a:endParaRPr lang="en-US" dirty="0">
                <a:solidFill>
                  <a:srgbClr val="58585A"/>
                </a:solidFill>
              </a:endParaRPr>
            </a:p>
          </p:txBody>
        </p:sp>
        <p:sp>
          <p:nvSpPr>
            <p:cNvPr id="73" name="Text Box 83"/>
            <p:cNvSpPr txBox="1">
              <a:spLocks noChangeArrowheads="1"/>
            </p:cNvSpPr>
            <p:nvPr/>
          </p:nvSpPr>
          <p:spPr bwMode="auto">
            <a:xfrm>
              <a:off x="2542864" y="2604948"/>
              <a:ext cx="1087446" cy="255389"/>
            </a:xfrm>
            <a:prstGeom prst="roundRect">
              <a:avLst/>
            </a:prstGeom>
            <a:noFill/>
            <a:ln w="9525" algn="ctr">
              <a:solidFill>
                <a:schemeClr val="tx1"/>
              </a:solidFill>
              <a:miter lim="800000"/>
              <a:headEnd/>
              <a:tailEnd/>
            </a:ln>
          </p:spPr>
          <p:txBody>
            <a:bodyPr wrap="none" lIns="0" tIns="0" rIns="0" bIns="0">
              <a:spAutoFit/>
            </a:bodyPr>
            <a:ls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defTabSz="609585" eaLnBrk="0" hangingPunct="0"/>
              <a:r>
                <a:rPr lang="en-US" sz="1500" b="0" dirty="0">
                  <a:solidFill>
                    <a:srgbClr val="58585A"/>
                  </a:solidFill>
                  <a:latin typeface="Open Sans"/>
                </a:rPr>
                <a:t>Optical Rcvr</a:t>
              </a:r>
            </a:p>
          </p:txBody>
        </p:sp>
        <p:sp>
          <p:nvSpPr>
            <p:cNvPr id="77" name="Rectangle 12"/>
            <p:cNvSpPr>
              <a:spLocks noChangeArrowheads="1"/>
            </p:cNvSpPr>
            <p:nvPr/>
          </p:nvSpPr>
          <p:spPr bwMode="auto">
            <a:xfrm rot="10800000">
              <a:off x="7980576" y="1935870"/>
              <a:ext cx="927307" cy="671972"/>
            </a:xfrm>
            <a:prstGeom prst="roundRect">
              <a:avLst/>
            </a:prstGeom>
            <a:ln>
              <a:solidFill>
                <a:schemeClr val="tx1"/>
              </a:solidFill>
              <a:headEnd/>
              <a:tailEnd/>
            </a:ln>
          </p:spPr>
          <p:style>
            <a:lnRef idx="2">
              <a:schemeClr val="accent4"/>
            </a:lnRef>
            <a:fillRef idx="1">
              <a:schemeClr val="lt1"/>
            </a:fillRef>
            <a:effectRef idx="0">
              <a:schemeClr val="accent4"/>
            </a:effectRef>
            <a:fontRef idx="minor">
              <a:schemeClr val="dk1"/>
            </a:fontRef>
          </p:style>
          <p:txBody>
            <a:bodyPr wrap="none" lIns="121917" tIns="60958" rIns="121917" bIns="60958" anchor="ctr"/>
            <a:lstStyle/>
            <a:p>
              <a:pPr defTabSz="609585">
                <a:defRPr/>
              </a:pPr>
              <a:endParaRPr lang="en-US" dirty="0">
                <a:solidFill>
                  <a:srgbClr val="58585A"/>
                </a:solidFill>
              </a:endParaRPr>
            </a:p>
          </p:txBody>
        </p:sp>
        <p:grpSp>
          <p:nvGrpSpPr>
            <p:cNvPr id="79" name="Group 14"/>
            <p:cNvGrpSpPr>
              <a:grpSpLocks/>
            </p:cNvGrpSpPr>
            <p:nvPr/>
          </p:nvGrpSpPr>
          <p:grpSpPr bwMode="auto">
            <a:xfrm>
              <a:off x="8052502" y="1984122"/>
              <a:ext cx="355001" cy="274060"/>
              <a:chOff x="2743" y="1603"/>
              <a:chExt cx="217" cy="205"/>
            </a:xfrm>
            <a:noFill/>
          </p:grpSpPr>
          <p:sp>
            <p:nvSpPr>
              <p:cNvPr id="86" name="Oval 15"/>
              <p:cNvSpPr>
                <a:spLocks noChangeArrowheads="1"/>
              </p:cNvSpPr>
              <p:nvPr/>
            </p:nvSpPr>
            <p:spPr bwMode="auto">
              <a:xfrm>
                <a:off x="2743" y="1603"/>
                <a:ext cx="217" cy="205"/>
              </a:xfrm>
              <a:prstGeom prst="roundRect">
                <a:avLst/>
              </a:prstGeom>
              <a:ln>
                <a:solidFill>
                  <a:schemeClr val="tx1"/>
                </a:solidFill>
                <a:headEnd/>
                <a:tailEnd/>
              </a:ln>
            </p:spPr>
            <p:style>
              <a:lnRef idx="2">
                <a:schemeClr val="accent4"/>
              </a:lnRef>
              <a:fillRef idx="1">
                <a:schemeClr val="lt1"/>
              </a:fillRef>
              <a:effectRef idx="0">
                <a:schemeClr val="accent4"/>
              </a:effectRef>
              <a:fontRef idx="minor">
                <a:schemeClr val="dk1"/>
              </a:fontRef>
            </p:style>
            <p:txBody>
              <a:bodyPr wrap="none" anchor="ctr"/>
              <a:lstStyle/>
              <a:p>
                <a:pPr defTabSz="609585"/>
                <a:endParaRPr lang="en-US" dirty="0">
                  <a:solidFill>
                    <a:srgbClr val="58585A"/>
                  </a:solidFill>
                </a:endParaRPr>
              </a:p>
            </p:txBody>
          </p:sp>
          <p:sp>
            <p:nvSpPr>
              <p:cNvPr id="95" name="Line 16"/>
              <p:cNvSpPr>
                <a:spLocks noChangeShapeType="1"/>
              </p:cNvSpPr>
              <p:nvPr/>
            </p:nvSpPr>
            <p:spPr bwMode="auto">
              <a:xfrm flipV="1">
                <a:off x="2773" y="1629"/>
                <a:ext cx="80" cy="104"/>
              </a:xfrm>
              <a:prstGeom prst="roundRect">
                <a:avLst/>
              </a:prstGeom>
              <a:ln>
                <a:solidFill>
                  <a:schemeClr val="tx1"/>
                </a:solidFill>
                <a:headEnd/>
                <a:tailEnd type="triangle" w="med" len="med"/>
              </a:ln>
              <a:extLst/>
            </p:spPr>
            <p:style>
              <a:lnRef idx="2">
                <a:schemeClr val="accent4"/>
              </a:lnRef>
              <a:fillRef idx="1">
                <a:schemeClr val="lt1"/>
              </a:fillRef>
              <a:effectRef idx="0">
                <a:schemeClr val="accent4"/>
              </a:effectRef>
              <a:fontRef idx="minor">
                <a:schemeClr val="dk1"/>
              </a:fontRef>
            </p:style>
            <p:txBody>
              <a:bodyPr/>
              <a:lstStyle/>
              <a:p>
                <a:pPr defTabSz="609585"/>
                <a:endParaRPr lang="en-US" dirty="0">
                  <a:solidFill>
                    <a:srgbClr val="58585A"/>
                  </a:solidFill>
                </a:endParaRPr>
              </a:p>
            </p:txBody>
          </p:sp>
          <p:sp>
            <p:nvSpPr>
              <p:cNvPr id="99" name="Line 17"/>
              <p:cNvSpPr>
                <a:spLocks noChangeShapeType="1"/>
              </p:cNvSpPr>
              <p:nvPr/>
            </p:nvSpPr>
            <p:spPr bwMode="auto">
              <a:xfrm flipV="1">
                <a:off x="2832" y="1660"/>
                <a:ext cx="80" cy="104"/>
              </a:xfrm>
              <a:prstGeom prst="roundRect">
                <a:avLst/>
              </a:prstGeom>
              <a:ln>
                <a:solidFill>
                  <a:schemeClr val="tx1"/>
                </a:solidFill>
                <a:headEnd/>
                <a:tailEnd type="triangle" w="med" len="med"/>
              </a:ln>
              <a:extLst/>
            </p:spPr>
            <p:style>
              <a:lnRef idx="2">
                <a:schemeClr val="accent4"/>
              </a:lnRef>
              <a:fillRef idx="1">
                <a:schemeClr val="lt1"/>
              </a:fillRef>
              <a:effectRef idx="0">
                <a:schemeClr val="accent4"/>
              </a:effectRef>
              <a:fontRef idx="minor">
                <a:schemeClr val="dk1"/>
              </a:fontRef>
            </p:style>
            <p:txBody>
              <a:bodyPr/>
              <a:lstStyle/>
              <a:p>
                <a:pPr defTabSz="609585"/>
                <a:endParaRPr lang="en-US" dirty="0">
                  <a:solidFill>
                    <a:srgbClr val="58585A"/>
                  </a:solidFill>
                </a:endParaRPr>
              </a:p>
            </p:txBody>
          </p:sp>
        </p:grpSp>
        <p:grpSp>
          <p:nvGrpSpPr>
            <p:cNvPr id="80" name="Group 18"/>
            <p:cNvGrpSpPr>
              <a:grpSpLocks/>
            </p:cNvGrpSpPr>
            <p:nvPr/>
          </p:nvGrpSpPr>
          <p:grpSpPr bwMode="auto">
            <a:xfrm>
              <a:off x="8056129" y="2308103"/>
              <a:ext cx="355001" cy="254127"/>
              <a:chOff x="3663" y="1415"/>
              <a:chExt cx="165" cy="150"/>
            </a:xfrm>
            <a:noFill/>
          </p:grpSpPr>
          <p:sp>
            <p:nvSpPr>
              <p:cNvPr id="82" name="Oval 19"/>
              <p:cNvSpPr>
                <a:spLocks noChangeArrowheads="1"/>
              </p:cNvSpPr>
              <p:nvPr/>
            </p:nvSpPr>
            <p:spPr bwMode="auto">
              <a:xfrm>
                <a:off x="3663" y="1415"/>
                <a:ext cx="165" cy="150"/>
              </a:xfrm>
              <a:prstGeom prst="roundRect">
                <a:avLst/>
              </a:prstGeom>
              <a:ln>
                <a:solidFill>
                  <a:schemeClr val="tx1"/>
                </a:solidFill>
                <a:headEnd/>
                <a:tailEnd/>
              </a:ln>
            </p:spPr>
            <p:style>
              <a:lnRef idx="2">
                <a:schemeClr val="accent4"/>
              </a:lnRef>
              <a:fillRef idx="1">
                <a:schemeClr val="lt1"/>
              </a:fillRef>
              <a:effectRef idx="0">
                <a:schemeClr val="accent4"/>
              </a:effectRef>
              <a:fontRef idx="minor">
                <a:schemeClr val="dk1"/>
              </a:fontRef>
            </p:style>
            <p:txBody>
              <a:bodyPr wrap="none" anchor="ctr"/>
              <a:lstStyle/>
              <a:p>
                <a:pPr defTabSz="609585"/>
                <a:endParaRPr lang="en-US" dirty="0">
                  <a:solidFill>
                    <a:srgbClr val="58585A"/>
                  </a:solidFill>
                </a:endParaRPr>
              </a:p>
            </p:txBody>
          </p:sp>
          <p:sp>
            <p:nvSpPr>
              <p:cNvPr id="83" name="Line 20"/>
              <p:cNvSpPr>
                <a:spLocks noChangeShapeType="1"/>
              </p:cNvSpPr>
              <p:nvPr/>
            </p:nvSpPr>
            <p:spPr bwMode="auto">
              <a:xfrm flipH="1" flipV="1">
                <a:off x="3694" y="1470"/>
                <a:ext cx="54" cy="83"/>
              </a:xfrm>
              <a:prstGeom prst="roundRect">
                <a:avLst/>
              </a:prstGeom>
              <a:ln>
                <a:solidFill>
                  <a:schemeClr val="tx1"/>
                </a:solidFill>
                <a:headEnd/>
                <a:tailEnd type="triangle" w="med" len="med"/>
              </a:ln>
              <a:extLst/>
            </p:spPr>
            <p:style>
              <a:lnRef idx="2">
                <a:schemeClr val="accent4"/>
              </a:lnRef>
              <a:fillRef idx="1">
                <a:schemeClr val="lt1"/>
              </a:fillRef>
              <a:effectRef idx="0">
                <a:schemeClr val="accent4"/>
              </a:effectRef>
              <a:fontRef idx="minor">
                <a:schemeClr val="dk1"/>
              </a:fontRef>
            </p:style>
            <p:txBody>
              <a:bodyPr/>
              <a:lstStyle/>
              <a:p>
                <a:pPr defTabSz="609585"/>
                <a:endParaRPr lang="en-US" dirty="0">
                  <a:solidFill>
                    <a:srgbClr val="58585A"/>
                  </a:solidFill>
                </a:endParaRPr>
              </a:p>
            </p:txBody>
          </p:sp>
          <p:sp>
            <p:nvSpPr>
              <p:cNvPr id="84" name="Line 21"/>
              <p:cNvSpPr>
                <a:spLocks noChangeShapeType="1"/>
              </p:cNvSpPr>
              <p:nvPr/>
            </p:nvSpPr>
            <p:spPr bwMode="auto">
              <a:xfrm flipH="1" flipV="1">
                <a:off x="3739" y="1432"/>
                <a:ext cx="56" cy="80"/>
              </a:xfrm>
              <a:prstGeom prst="roundRect">
                <a:avLst/>
              </a:prstGeom>
              <a:ln>
                <a:solidFill>
                  <a:schemeClr val="tx1"/>
                </a:solidFill>
                <a:headEnd/>
                <a:tailEnd type="triangle" w="med" len="med"/>
              </a:ln>
              <a:extLst/>
            </p:spPr>
            <p:style>
              <a:lnRef idx="2">
                <a:schemeClr val="accent4"/>
              </a:lnRef>
              <a:fillRef idx="1">
                <a:schemeClr val="lt1"/>
              </a:fillRef>
              <a:effectRef idx="0">
                <a:schemeClr val="accent4"/>
              </a:effectRef>
              <a:fontRef idx="minor">
                <a:schemeClr val="dk1"/>
              </a:fontRef>
            </p:style>
            <p:txBody>
              <a:bodyPr/>
              <a:lstStyle/>
              <a:p>
                <a:pPr defTabSz="609585"/>
                <a:endParaRPr lang="en-US" dirty="0">
                  <a:solidFill>
                    <a:srgbClr val="58585A"/>
                  </a:solidFill>
                </a:endParaRPr>
              </a:p>
            </p:txBody>
          </p:sp>
        </p:grpSp>
        <p:sp>
          <p:nvSpPr>
            <p:cNvPr id="76" name="Rectangle 10"/>
            <p:cNvSpPr>
              <a:spLocks noChangeArrowheads="1"/>
            </p:cNvSpPr>
            <p:nvPr/>
          </p:nvSpPr>
          <p:spPr bwMode="auto">
            <a:xfrm>
              <a:off x="7907573" y="2602897"/>
              <a:ext cx="1074987" cy="234107"/>
            </a:xfrm>
            <a:prstGeom prst="roundRect">
              <a:avLst/>
            </a:prstGeom>
            <a:noFill/>
            <a:ln w="9525">
              <a:solidFill>
                <a:schemeClr val="tx1"/>
              </a:solidFill>
              <a:miter lim="800000"/>
              <a:headEnd/>
              <a:tailEnd/>
            </a:ln>
            <a:effectLst/>
          </p:spPr>
          <p:txBody>
            <a:bodyPr wrap="square" lIns="0" tIns="0" rIns="0" bIns="0">
              <a:spAutoFit/>
            </a:bodyPr>
            <a:lstStyle/>
            <a:p>
              <a:pPr algn="ctr" defTabSz="609585" eaLnBrk="0" hangingPunct="0">
                <a:lnSpc>
                  <a:spcPct val="90000"/>
                </a:lnSpc>
                <a:spcBef>
                  <a:spcPct val="50000"/>
                </a:spcBef>
                <a:buClr>
                  <a:srgbClr val="58585A"/>
                </a:buClr>
                <a:buSzPct val="80000"/>
              </a:pPr>
              <a:r>
                <a:rPr lang="en-US" sz="1500" dirty="0">
                  <a:solidFill>
                    <a:srgbClr val="58585A"/>
                  </a:solidFill>
                </a:rPr>
                <a:t>HFC Node</a:t>
              </a:r>
            </a:p>
          </p:txBody>
        </p:sp>
        <p:sp>
          <p:nvSpPr>
            <p:cNvPr id="100" name="Rectangle 199"/>
            <p:cNvSpPr>
              <a:spLocks noChangeArrowheads="1"/>
            </p:cNvSpPr>
            <p:nvPr/>
          </p:nvSpPr>
          <p:spPr bwMode="auto">
            <a:xfrm>
              <a:off x="3685877" y="2191442"/>
              <a:ext cx="445489" cy="272415"/>
            </a:xfrm>
            <a:prstGeom prst="roundRect">
              <a:avLst/>
            </a:prstGeom>
            <a:noFill/>
            <a:ln>
              <a:solidFill>
                <a:schemeClr val="tx1"/>
              </a:solidFill>
            </a:ln>
          </p:spPr>
          <p:txBody>
            <a:bodyPr wrap="none" lIns="0" tIns="0" rIns="0" bIns="0">
              <a:spAutoFit/>
            </a:bodyPr>
            <a:lstStyle/>
            <a:p>
              <a:pPr defTabSz="609585" eaLnBrk="0" hangingPunct="0">
                <a:spcBef>
                  <a:spcPct val="0"/>
                </a:spcBef>
              </a:pPr>
              <a:r>
                <a:rPr lang="en-US" sz="1600" dirty="0">
                  <a:solidFill>
                    <a:srgbClr val="58585A"/>
                  </a:solidFill>
                </a:rPr>
                <a:t>Fiber</a:t>
              </a:r>
            </a:p>
          </p:txBody>
        </p:sp>
        <p:sp>
          <p:nvSpPr>
            <p:cNvPr id="101" name="Rectangle 107"/>
            <p:cNvSpPr>
              <a:spLocks noChangeArrowheads="1"/>
            </p:cNvSpPr>
            <p:nvPr/>
          </p:nvSpPr>
          <p:spPr bwMode="auto">
            <a:xfrm rot="10800000">
              <a:off x="2543339" y="1940439"/>
              <a:ext cx="837375" cy="335352"/>
            </a:xfrm>
            <a:prstGeom prst="roundRect">
              <a:avLst/>
            </a:prstGeom>
            <a:ln>
              <a:solidFill>
                <a:schemeClr val="tx1"/>
              </a:solidFill>
              <a:headEnd/>
              <a:tailEnd/>
            </a:ln>
          </p:spPr>
          <p:style>
            <a:lnRef idx="2">
              <a:schemeClr val="accent3"/>
            </a:lnRef>
            <a:fillRef idx="1">
              <a:schemeClr val="lt1"/>
            </a:fillRef>
            <a:effectRef idx="0">
              <a:schemeClr val="accent3"/>
            </a:effectRef>
            <a:fontRef idx="minor">
              <a:schemeClr val="dk1"/>
            </a:fontRef>
          </p:style>
          <p:txBody>
            <a:bodyPr wrap="none" lIns="121917" tIns="60958" rIns="121917" bIns="60958" anchor="ctr"/>
            <a:lstStyle/>
            <a:p>
              <a:pPr defTabSz="609585">
                <a:defRPr/>
              </a:pPr>
              <a:endParaRPr lang="en-US" dirty="0">
                <a:solidFill>
                  <a:srgbClr val="58585A"/>
                </a:solidFill>
              </a:endParaRPr>
            </a:p>
          </p:txBody>
        </p:sp>
        <p:sp>
          <p:nvSpPr>
            <p:cNvPr id="107" name="AutoShape 108"/>
            <p:cNvSpPr>
              <a:spLocks noChangeArrowheads="1"/>
            </p:cNvSpPr>
            <p:nvPr/>
          </p:nvSpPr>
          <p:spPr bwMode="auto">
            <a:xfrm rot="5400000">
              <a:off x="2789037" y="1832987"/>
              <a:ext cx="189384" cy="545556"/>
            </a:xfrm>
            <a:prstGeom prst="roundRect">
              <a:avLst/>
            </a:prstGeom>
            <a:ln>
              <a:solidFill>
                <a:schemeClr val="tx1"/>
              </a:solidFill>
              <a:headEnd/>
              <a:tailEnd/>
            </a:ln>
          </p:spPr>
          <p:style>
            <a:lnRef idx="2">
              <a:schemeClr val="accent3"/>
            </a:lnRef>
            <a:fillRef idx="1">
              <a:schemeClr val="lt1"/>
            </a:fillRef>
            <a:effectRef idx="0">
              <a:schemeClr val="accent3"/>
            </a:effectRef>
            <a:fontRef idx="minor">
              <a:schemeClr val="dk1"/>
            </a:fontRef>
          </p:style>
          <p:txBody>
            <a:bodyPr wrap="none" lIns="121917" tIns="60958" rIns="121917" bIns="60958" anchor="ctr"/>
            <a:lstStyle/>
            <a:p>
              <a:pPr defTabSz="609585"/>
              <a:endParaRPr lang="en-US" dirty="0">
                <a:solidFill>
                  <a:srgbClr val="58585A"/>
                </a:solidFill>
              </a:endParaRPr>
            </a:p>
          </p:txBody>
        </p:sp>
        <p:cxnSp>
          <p:nvCxnSpPr>
            <p:cNvPr id="115" name="Straight Arrow Connector 114"/>
            <p:cNvCxnSpPr/>
            <p:nvPr/>
          </p:nvCxnSpPr>
          <p:spPr>
            <a:xfrm flipH="1">
              <a:off x="1966981" y="2573873"/>
              <a:ext cx="526843" cy="0"/>
            </a:xfrm>
            <a:prstGeom prst="straightConnector1">
              <a:avLst/>
            </a:prstGeom>
            <a:ln>
              <a:solidFill>
                <a:schemeClr val="tx1"/>
              </a:solidFill>
              <a:headEnd type="oval"/>
              <a:tailEnd type="arrow"/>
            </a:ln>
          </p:spPr>
          <p:style>
            <a:lnRef idx="1">
              <a:schemeClr val="dk1"/>
            </a:lnRef>
            <a:fillRef idx="0">
              <a:schemeClr val="dk1"/>
            </a:fillRef>
            <a:effectRef idx="0">
              <a:schemeClr val="dk1"/>
            </a:effectRef>
            <a:fontRef idx="minor">
              <a:schemeClr val="tx1"/>
            </a:fontRef>
          </p:style>
        </p:cxnSp>
        <p:sp>
          <p:nvSpPr>
            <p:cNvPr id="116" name="Text Box 83"/>
            <p:cNvSpPr txBox="1">
              <a:spLocks noChangeArrowheads="1"/>
            </p:cNvSpPr>
            <p:nvPr/>
          </p:nvSpPr>
          <p:spPr bwMode="auto">
            <a:xfrm>
              <a:off x="2475111" y="1705825"/>
              <a:ext cx="1135347" cy="255389"/>
            </a:xfrm>
            <a:prstGeom prst="roundRect">
              <a:avLst/>
            </a:prstGeom>
            <a:noFill/>
            <a:ln w="9525" algn="ctr">
              <a:solidFill>
                <a:schemeClr val="tx1"/>
              </a:solidFill>
              <a:miter lim="800000"/>
              <a:headEnd/>
              <a:tailEnd/>
            </a:ln>
          </p:spPr>
          <p:txBody>
            <a:bodyPr wrap="square" lIns="0" tIns="0" rIns="0" bIns="0">
              <a:spAutoFit/>
            </a:bodyPr>
            <a:ls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defTabSz="609585" eaLnBrk="0" hangingPunct="0"/>
              <a:r>
                <a:rPr lang="en-US" sz="1500" b="0" dirty="0">
                  <a:solidFill>
                    <a:srgbClr val="58585A"/>
                  </a:solidFill>
                  <a:latin typeface="Open Sans"/>
                </a:rPr>
                <a:t>Optical Xmtr</a:t>
              </a:r>
            </a:p>
          </p:txBody>
        </p:sp>
        <p:cxnSp>
          <p:nvCxnSpPr>
            <p:cNvPr id="118" name="Straight Connector 117"/>
            <p:cNvCxnSpPr/>
            <p:nvPr/>
          </p:nvCxnSpPr>
          <p:spPr>
            <a:xfrm>
              <a:off x="3390758" y="2511939"/>
              <a:ext cx="4589820" cy="0"/>
            </a:xfrm>
            <a:prstGeom prst="line">
              <a:avLst/>
            </a:prstGeom>
            <a:ln>
              <a:solidFill>
                <a:schemeClr val="tx1"/>
              </a:solidFill>
              <a:headEnd type="oval"/>
              <a:tailEnd type="oval"/>
            </a:ln>
          </p:spPr>
          <p:style>
            <a:lnRef idx="1">
              <a:schemeClr val="dk1"/>
            </a:lnRef>
            <a:fillRef idx="0">
              <a:schemeClr val="dk1"/>
            </a:fillRef>
            <a:effectRef idx="0">
              <a:schemeClr val="dk1"/>
            </a:effectRef>
            <a:fontRef idx="minor">
              <a:schemeClr val="tx1"/>
            </a:fontRef>
          </p:style>
        </p:cxnSp>
        <p:sp>
          <p:nvSpPr>
            <p:cNvPr id="119" name="Rectangle 199"/>
            <p:cNvSpPr>
              <a:spLocks noChangeArrowheads="1"/>
            </p:cNvSpPr>
            <p:nvPr/>
          </p:nvSpPr>
          <p:spPr bwMode="auto">
            <a:xfrm>
              <a:off x="4742972" y="2385647"/>
              <a:ext cx="1668141" cy="238363"/>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none" lIns="0" tIns="0" rIns="0" bIns="0">
              <a:spAutoFit/>
            </a:bodyPr>
            <a:lstStyle/>
            <a:p>
              <a:pPr algn="ctr" defTabSz="609585" eaLnBrk="0" hangingPunct="0">
                <a:spcBef>
                  <a:spcPct val="0"/>
                </a:spcBef>
              </a:pPr>
              <a:r>
                <a:rPr lang="en-US" sz="1400" dirty="0">
                  <a:solidFill>
                    <a:srgbClr val="58585A"/>
                  </a:solidFill>
                </a:rPr>
                <a:t>Amplitude Modulation</a:t>
              </a:r>
            </a:p>
          </p:txBody>
        </p:sp>
        <p:cxnSp>
          <p:nvCxnSpPr>
            <p:cNvPr id="120" name="Straight Connector 119"/>
            <p:cNvCxnSpPr>
              <a:stCxn id="101" idx="1"/>
            </p:cNvCxnSpPr>
            <p:nvPr/>
          </p:nvCxnSpPr>
          <p:spPr>
            <a:xfrm>
              <a:off x="3380712" y="2108115"/>
              <a:ext cx="4599864" cy="2740"/>
            </a:xfrm>
            <a:prstGeom prst="line">
              <a:avLst/>
            </a:prstGeom>
            <a:ln>
              <a:solidFill>
                <a:schemeClr val="tx1"/>
              </a:solidFill>
              <a:headEnd type="oval"/>
              <a:tailEnd type="oval"/>
            </a:ln>
          </p:spPr>
          <p:style>
            <a:lnRef idx="1">
              <a:schemeClr val="dk1"/>
            </a:lnRef>
            <a:fillRef idx="0">
              <a:schemeClr val="dk1"/>
            </a:fillRef>
            <a:effectRef idx="0">
              <a:schemeClr val="dk1"/>
            </a:effectRef>
            <a:fontRef idx="minor">
              <a:schemeClr val="tx1"/>
            </a:fontRef>
          </p:style>
        </p:cxnSp>
        <p:sp>
          <p:nvSpPr>
            <p:cNvPr id="121" name="Rectangle 199"/>
            <p:cNvSpPr>
              <a:spLocks noChangeArrowheads="1"/>
            </p:cNvSpPr>
            <p:nvPr/>
          </p:nvSpPr>
          <p:spPr bwMode="auto">
            <a:xfrm>
              <a:off x="4755895" y="2003150"/>
              <a:ext cx="1668141" cy="238363"/>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txBody>
            <a:bodyPr wrap="none" lIns="0" tIns="0" rIns="0" bIns="0">
              <a:spAutoFit/>
            </a:bodyPr>
            <a:lstStyle/>
            <a:p>
              <a:pPr algn="ctr" defTabSz="609585" eaLnBrk="0" hangingPunct="0">
                <a:spcBef>
                  <a:spcPct val="0"/>
                </a:spcBef>
              </a:pPr>
              <a:r>
                <a:rPr lang="en-US" sz="1400" dirty="0">
                  <a:solidFill>
                    <a:srgbClr val="58585A"/>
                  </a:solidFill>
                </a:rPr>
                <a:t>Amplitude Modulation</a:t>
              </a:r>
            </a:p>
          </p:txBody>
        </p:sp>
        <p:cxnSp>
          <p:nvCxnSpPr>
            <p:cNvPr id="125" name="Straight Connector 124"/>
            <p:cNvCxnSpPr/>
            <p:nvPr/>
          </p:nvCxnSpPr>
          <p:spPr bwMode="auto">
            <a:xfrm>
              <a:off x="526652" y="2270349"/>
              <a:ext cx="184800" cy="1916"/>
            </a:xfrm>
            <a:prstGeom prst="line">
              <a:avLst/>
            </a:prstGeom>
            <a:noFill/>
            <a:ln w="38100" cap="flat" cmpd="sng" algn="ctr">
              <a:solidFill>
                <a:schemeClr val="tx1"/>
              </a:solidFill>
              <a:prstDash val="solid"/>
              <a:round/>
              <a:headEnd type="none" w="med" len="med"/>
              <a:tailEnd type="none" w="med" len="med"/>
            </a:ln>
            <a:effectLst/>
          </p:spPr>
        </p:cxnSp>
        <p:cxnSp>
          <p:nvCxnSpPr>
            <p:cNvPr id="126" name="Straight Connector 125"/>
            <p:cNvCxnSpPr/>
            <p:nvPr/>
          </p:nvCxnSpPr>
          <p:spPr bwMode="auto">
            <a:xfrm>
              <a:off x="524375" y="2370125"/>
              <a:ext cx="203280" cy="1916"/>
            </a:xfrm>
            <a:prstGeom prst="line">
              <a:avLst/>
            </a:prstGeom>
            <a:noFill/>
            <a:ln w="38100" cap="flat" cmpd="sng" algn="ctr">
              <a:solidFill>
                <a:schemeClr val="tx1"/>
              </a:solidFill>
              <a:prstDash val="solid"/>
              <a:round/>
              <a:headEnd type="none" w="med" len="med"/>
              <a:tailEnd type="none" w="med" len="med"/>
            </a:ln>
            <a:effectLst/>
          </p:spPr>
        </p:cxnSp>
        <p:sp>
          <p:nvSpPr>
            <p:cNvPr id="127" name="Rectangle 126"/>
            <p:cNvSpPr/>
            <p:nvPr/>
          </p:nvSpPr>
          <p:spPr bwMode="auto">
            <a:xfrm>
              <a:off x="470489" y="1718630"/>
              <a:ext cx="1485753" cy="1149812"/>
            </a:xfrm>
            <a:prstGeom prst="rect">
              <a:avLst/>
            </a:prstGeom>
            <a:solidFill>
              <a:schemeClr val="bg1">
                <a:lumMod val="85000"/>
              </a:schemeClr>
            </a:solidFill>
            <a:ln w="9525">
              <a:solidFill>
                <a:schemeClr val="tx1"/>
              </a:solidFill>
              <a:miter lim="800000"/>
              <a:headEnd/>
              <a:tailEnd/>
            </a:ln>
          </p:spPr>
          <p:txBody>
            <a:bodyPr lIns="60958" tIns="60958" rIns="60958" bIns="60958" anchor="ctr"/>
            <a:lstStyle/>
            <a:p>
              <a:pPr algn="ctr" defTabSz="609585"/>
              <a:endParaRPr lang="en-US" sz="1600" dirty="0">
                <a:solidFill>
                  <a:srgbClr val="58585A"/>
                </a:solidFill>
              </a:endParaRPr>
            </a:p>
          </p:txBody>
        </p:sp>
        <p:sp>
          <p:nvSpPr>
            <p:cNvPr id="128" name="Rectangle 127"/>
            <p:cNvSpPr/>
            <p:nvPr/>
          </p:nvSpPr>
          <p:spPr bwMode="auto">
            <a:xfrm rot="5400000">
              <a:off x="677500" y="1833335"/>
              <a:ext cx="521047" cy="365760"/>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vert270" lIns="0" tIns="0" rIns="0" bIns="0" anchor="ctr"/>
            <a:ls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algn="ctr" defTabSz="609585">
                <a:spcBef>
                  <a:spcPct val="50000"/>
                </a:spcBef>
                <a:defRPr/>
              </a:pPr>
              <a:r>
                <a:rPr lang="en-US" sz="1200" b="0" dirty="0">
                  <a:solidFill>
                    <a:srgbClr val="FFFFFF"/>
                  </a:solidFill>
                  <a:latin typeface="Arial" pitchFamily="34" charset="0"/>
                </a:rPr>
                <a:t>MAC (DS) </a:t>
              </a:r>
            </a:p>
          </p:txBody>
        </p:sp>
        <p:sp>
          <p:nvSpPr>
            <p:cNvPr id="129" name="Rectangle 128"/>
            <p:cNvSpPr/>
            <p:nvPr/>
          </p:nvSpPr>
          <p:spPr bwMode="auto">
            <a:xfrm rot="5400000">
              <a:off x="676147" y="2392737"/>
              <a:ext cx="521047" cy="365760"/>
            </a:xfrm>
            <a:prstGeom prst="rect">
              <a:avLst/>
            </a:prstGeom>
            <a:solidFill>
              <a:srgbClr val="FF6600"/>
            </a:solidFill>
            <a:ln w="9525" cap="flat" cmpd="sng" algn="ctr">
              <a:solidFill>
                <a:schemeClr val="tx1"/>
              </a:solidFill>
              <a:prstDash val="solid"/>
              <a:round/>
              <a:headEnd type="none" w="med" len="med"/>
              <a:tailEnd type="none" w="med" len="med"/>
            </a:ln>
            <a:effectLst/>
          </p:spPr>
          <p:txBody>
            <a:bodyPr vert="vert270" lIns="0" tIns="0" rIns="0" bIns="0" anchor="ctr"/>
            <a:ls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algn="ctr" defTabSz="609585">
                <a:spcBef>
                  <a:spcPct val="50000"/>
                </a:spcBef>
                <a:defRPr/>
              </a:pPr>
              <a:r>
                <a:rPr lang="en-US" sz="1200" b="0" dirty="0">
                  <a:solidFill>
                    <a:srgbClr val="FFFFFF"/>
                  </a:solidFill>
                  <a:latin typeface="Arial" pitchFamily="34" charset="0"/>
                </a:rPr>
                <a:t>MAC (US)</a:t>
              </a:r>
            </a:p>
          </p:txBody>
        </p:sp>
        <p:sp>
          <p:nvSpPr>
            <p:cNvPr id="130" name="Rectangle 129"/>
            <p:cNvSpPr/>
            <p:nvPr/>
          </p:nvSpPr>
          <p:spPr>
            <a:xfrm>
              <a:off x="470488" y="1381131"/>
              <a:ext cx="1485752" cy="353939"/>
            </a:xfrm>
            <a:prstGeom prst="rect">
              <a:avLst/>
            </a:prstGeom>
            <a:ln>
              <a:solidFill>
                <a:schemeClr val="tx1"/>
              </a:solidFill>
            </a:ln>
          </p:spPr>
          <p:txBody>
            <a:bodyPr wrap="square" lIns="121917" tIns="60958" rIns="121917" bIns="60958" anchor="ctr">
              <a:spAutoFit/>
            </a:bodyPr>
            <a:lstStyle/>
            <a:p>
              <a:pPr algn="ctr" defTabSz="609585"/>
              <a:r>
                <a:rPr lang="en-US" sz="1500" dirty="0">
                  <a:solidFill>
                    <a:srgbClr val="FF0000"/>
                  </a:solidFill>
                  <a:latin typeface="Arial" pitchFamily="34" charset="0"/>
                </a:rPr>
                <a:t>I-CCAP</a:t>
              </a:r>
            </a:p>
          </p:txBody>
        </p:sp>
        <p:sp>
          <p:nvSpPr>
            <p:cNvPr id="131" name="Rectangle 57"/>
            <p:cNvSpPr>
              <a:spLocks noChangeArrowheads="1"/>
            </p:cNvSpPr>
            <p:nvPr/>
          </p:nvSpPr>
          <p:spPr bwMode="auto">
            <a:xfrm>
              <a:off x="1522901" y="1755523"/>
              <a:ext cx="365760" cy="521047"/>
            </a:xfrm>
            <a:prstGeom prst="rect">
              <a:avLst/>
            </a:prstGeom>
            <a:solidFill>
              <a:srgbClr val="003366"/>
            </a:solidFill>
            <a:ln w="9525">
              <a:solidFill>
                <a:schemeClr val="tx1"/>
              </a:solidFill>
              <a:miter lim="800000"/>
              <a:headEnd/>
              <a:tailEnd/>
            </a:ln>
          </p:spPr>
          <p:txBody>
            <a:bodyPr wrap="none" lIns="0" tIns="0" rIns="0" bIns="0" anchor="ctr" anchorCtr="1">
              <a:noAutofit/>
            </a:bodyPr>
            <a:lstStyle/>
            <a:p>
              <a:pPr algn="ctr" defTabSz="609585">
                <a:lnSpc>
                  <a:spcPct val="80000"/>
                </a:lnSpc>
              </a:pPr>
              <a:r>
                <a:rPr lang="en-US" sz="1200" kern="0" dirty="0">
                  <a:solidFill>
                    <a:srgbClr val="FFFFFF"/>
                  </a:solidFill>
                </a:rPr>
                <a:t>DAC</a:t>
              </a:r>
            </a:p>
          </p:txBody>
        </p:sp>
        <p:sp>
          <p:nvSpPr>
            <p:cNvPr id="132" name="Rectangle 57"/>
            <p:cNvSpPr>
              <a:spLocks noChangeArrowheads="1"/>
            </p:cNvSpPr>
            <p:nvPr/>
          </p:nvSpPr>
          <p:spPr bwMode="auto">
            <a:xfrm>
              <a:off x="1527135" y="2317322"/>
              <a:ext cx="365760" cy="521047"/>
            </a:xfrm>
            <a:prstGeom prst="rect">
              <a:avLst/>
            </a:prstGeom>
            <a:solidFill>
              <a:schemeClr val="tx1"/>
            </a:solidFill>
            <a:ln w="9525">
              <a:solidFill>
                <a:schemeClr val="tx1"/>
              </a:solidFill>
              <a:miter lim="800000"/>
              <a:headEnd/>
              <a:tailEnd/>
            </a:ln>
          </p:spPr>
          <p:txBody>
            <a:bodyPr wrap="none" lIns="0" tIns="0" rIns="0" bIns="0" anchor="ctr" anchorCtr="1">
              <a:noAutofit/>
            </a:bodyPr>
            <a:lstStyle/>
            <a:p>
              <a:pPr algn="ctr" defTabSz="609585">
                <a:lnSpc>
                  <a:spcPct val="80000"/>
                </a:lnSpc>
                <a:defRPr/>
              </a:pPr>
              <a:r>
                <a:rPr lang="en-US" sz="1200" kern="0" dirty="0">
                  <a:solidFill>
                    <a:srgbClr val="FFFFFF"/>
                  </a:solidFill>
                </a:rPr>
                <a:t>ADC</a:t>
              </a:r>
            </a:p>
          </p:txBody>
        </p:sp>
        <p:sp>
          <p:nvSpPr>
            <p:cNvPr id="133" name="Rectangle 132"/>
            <p:cNvSpPr/>
            <p:nvPr/>
          </p:nvSpPr>
          <p:spPr bwMode="auto">
            <a:xfrm rot="5400000">
              <a:off x="1062089" y="1831903"/>
              <a:ext cx="521047" cy="365760"/>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vert270" lIns="0" tIns="0" rIns="0" bIns="0" anchor="ctr"/>
            <a:ls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algn="ctr" defTabSz="609585">
                <a:spcBef>
                  <a:spcPct val="50000"/>
                </a:spcBef>
                <a:defRPr/>
              </a:pPr>
              <a:r>
                <a:rPr lang="en-US" sz="1200" b="0" dirty="0">
                  <a:solidFill>
                    <a:srgbClr val="FFFFFF"/>
                  </a:solidFill>
                  <a:latin typeface="Arial" pitchFamily="34" charset="0"/>
                </a:rPr>
                <a:t>PHY </a:t>
              </a:r>
              <a:br>
                <a:rPr lang="en-US" sz="1200" b="0" dirty="0">
                  <a:solidFill>
                    <a:srgbClr val="FFFFFF"/>
                  </a:solidFill>
                  <a:latin typeface="Arial" pitchFamily="34" charset="0"/>
                </a:rPr>
              </a:br>
              <a:r>
                <a:rPr lang="en-US" sz="1200" b="0" dirty="0">
                  <a:solidFill>
                    <a:srgbClr val="FFFFFF"/>
                  </a:solidFill>
                  <a:latin typeface="Arial" pitchFamily="34" charset="0"/>
                </a:rPr>
                <a:t>(DS)</a:t>
              </a:r>
            </a:p>
          </p:txBody>
        </p:sp>
        <p:sp>
          <p:nvSpPr>
            <p:cNvPr id="134" name="Rectangle 133"/>
            <p:cNvSpPr/>
            <p:nvPr/>
          </p:nvSpPr>
          <p:spPr bwMode="auto">
            <a:xfrm rot="5400000">
              <a:off x="1062089" y="2394965"/>
              <a:ext cx="521047" cy="36576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vert270" lIns="0" tIns="0" rIns="0" bIns="0" anchor="ctr"/>
            <a:ls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algn="ctr" defTabSz="609585">
                <a:spcBef>
                  <a:spcPct val="50000"/>
                </a:spcBef>
                <a:defRPr/>
              </a:pPr>
              <a:r>
                <a:rPr lang="en-US" sz="1200" b="0" dirty="0">
                  <a:solidFill>
                    <a:srgbClr val="58585A"/>
                  </a:solidFill>
                  <a:latin typeface="Arial" pitchFamily="34" charset="0"/>
                </a:rPr>
                <a:t>PHY</a:t>
              </a:r>
              <a:br>
                <a:rPr lang="en-US" sz="1200" b="0" dirty="0">
                  <a:solidFill>
                    <a:srgbClr val="58585A"/>
                  </a:solidFill>
                  <a:latin typeface="Arial" pitchFamily="34" charset="0"/>
                </a:rPr>
              </a:br>
              <a:r>
                <a:rPr lang="en-US" sz="1200" b="0" dirty="0">
                  <a:solidFill>
                    <a:srgbClr val="58585A"/>
                  </a:solidFill>
                  <a:latin typeface="Arial" pitchFamily="34" charset="0"/>
                </a:rPr>
                <a:t>(US)</a:t>
              </a:r>
            </a:p>
          </p:txBody>
        </p:sp>
        <p:cxnSp>
          <p:nvCxnSpPr>
            <p:cNvPr id="137" name="Straight Arrow Connector 136"/>
            <p:cNvCxnSpPr/>
            <p:nvPr/>
          </p:nvCxnSpPr>
          <p:spPr>
            <a:xfrm>
              <a:off x="1981429" y="2054331"/>
              <a:ext cx="543607" cy="0"/>
            </a:xfrm>
            <a:prstGeom prst="straightConnector1">
              <a:avLst/>
            </a:prstGeom>
            <a:ln>
              <a:solidFill>
                <a:schemeClr val="tx1"/>
              </a:solidFill>
              <a:headEnd type="none"/>
              <a:tailEnd type="arrow"/>
            </a:ln>
          </p:spPr>
          <p:style>
            <a:lnRef idx="1">
              <a:schemeClr val="dk1"/>
            </a:lnRef>
            <a:fillRef idx="0">
              <a:schemeClr val="dk1"/>
            </a:fillRef>
            <a:effectRef idx="0">
              <a:schemeClr val="dk1"/>
            </a:effectRef>
            <a:fontRef idx="minor">
              <a:schemeClr val="tx1"/>
            </a:fontRef>
          </p:style>
        </p:cxnSp>
        <p:pic>
          <p:nvPicPr>
            <p:cNvPr id="151" name="Picture 150"/>
            <p:cNvPicPr>
              <a:picLocks noChangeAspect="1"/>
            </p:cNvPicPr>
            <p:nvPr/>
          </p:nvPicPr>
          <p:blipFill>
            <a:blip r:embed="rId3"/>
            <a:stretch>
              <a:fillRect/>
            </a:stretch>
          </p:blipFill>
          <p:spPr>
            <a:xfrm>
              <a:off x="8929007" y="1680081"/>
              <a:ext cx="2918581" cy="1363531"/>
            </a:xfrm>
            <a:prstGeom prst="rect">
              <a:avLst/>
            </a:prstGeom>
            <a:ln>
              <a:solidFill>
                <a:schemeClr val="tx1"/>
              </a:solidFill>
            </a:ln>
          </p:spPr>
        </p:pic>
        <p:sp>
          <p:nvSpPr>
            <p:cNvPr id="154" name="Rectangle 153"/>
            <p:cNvSpPr/>
            <p:nvPr/>
          </p:nvSpPr>
          <p:spPr bwMode="auto">
            <a:xfrm>
              <a:off x="10753418" y="1644434"/>
              <a:ext cx="951711" cy="531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defTabSz="609585" fontAlgn="base">
                <a:spcBef>
                  <a:spcPct val="50000"/>
                </a:spcBef>
                <a:spcAft>
                  <a:spcPct val="0"/>
                </a:spcAft>
              </a:pPr>
              <a:endParaRPr lang="en-US" b="1" dirty="0">
                <a:solidFill>
                  <a:srgbClr val="58585A"/>
                </a:solidFill>
              </a:endParaRPr>
            </a:p>
          </p:txBody>
        </p:sp>
        <p:sp>
          <p:nvSpPr>
            <p:cNvPr id="155" name="Rectangle 154"/>
            <p:cNvSpPr/>
            <p:nvPr/>
          </p:nvSpPr>
          <p:spPr bwMode="auto">
            <a:xfrm>
              <a:off x="8976891" y="2423825"/>
              <a:ext cx="951711" cy="584371"/>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defTabSz="609585" fontAlgn="base">
                <a:spcBef>
                  <a:spcPct val="50000"/>
                </a:spcBef>
                <a:spcAft>
                  <a:spcPct val="0"/>
                </a:spcAft>
              </a:pPr>
              <a:endParaRPr lang="en-US" b="1" dirty="0">
                <a:solidFill>
                  <a:srgbClr val="58585A"/>
                </a:solidFill>
              </a:endParaRPr>
            </a:p>
          </p:txBody>
        </p:sp>
        <p:sp>
          <p:nvSpPr>
            <p:cNvPr id="72" name="Text Box 83"/>
            <p:cNvSpPr txBox="1">
              <a:spLocks noChangeArrowheads="1"/>
            </p:cNvSpPr>
            <p:nvPr/>
          </p:nvSpPr>
          <p:spPr bwMode="auto">
            <a:xfrm>
              <a:off x="1993870" y="2666074"/>
              <a:ext cx="515789" cy="454025"/>
            </a:xfrm>
            <a:prstGeom prst="roundRect">
              <a:avLst/>
            </a:prstGeom>
            <a:noFill/>
            <a:ln w="9525" algn="ctr">
              <a:solidFill>
                <a:schemeClr val="tx1"/>
              </a:solidFill>
              <a:miter lim="800000"/>
              <a:headEnd/>
              <a:tailEnd/>
            </a:ln>
          </p:spPr>
          <p:txBody>
            <a:bodyPr wrap="none" lIns="0" tIns="0" rIns="0" bIns="0">
              <a:spAutoFit/>
            </a:bodyPr>
            <a:lstStyle/>
            <a:p>
              <a:pPr algn="ctr" defTabSz="609585" eaLnBrk="0" hangingPunct="0">
                <a:spcBef>
                  <a:spcPct val="0"/>
                </a:spcBef>
              </a:pPr>
              <a:r>
                <a:rPr lang="en-US" sz="1300" dirty="0">
                  <a:solidFill>
                    <a:srgbClr val="58585A"/>
                  </a:solidFill>
                  <a:cs typeface="Arial" charset="0"/>
                </a:rPr>
                <a:t>RF</a:t>
              </a:r>
              <a:br>
                <a:rPr lang="en-US" sz="1300" dirty="0">
                  <a:solidFill>
                    <a:srgbClr val="58585A"/>
                  </a:solidFill>
                  <a:cs typeface="Arial" charset="0"/>
                </a:rPr>
              </a:br>
              <a:r>
                <a:rPr lang="en-US" sz="1300" dirty="0">
                  <a:solidFill>
                    <a:srgbClr val="58585A"/>
                  </a:solidFill>
                  <a:cs typeface="Arial" charset="0"/>
                </a:rPr>
                <a:t>Signals</a:t>
              </a:r>
            </a:p>
          </p:txBody>
        </p:sp>
        <p:cxnSp>
          <p:nvCxnSpPr>
            <p:cNvPr id="112" name="Straight Connector 111"/>
            <p:cNvCxnSpPr/>
            <p:nvPr/>
          </p:nvCxnSpPr>
          <p:spPr>
            <a:xfrm>
              <a:off x="2512988" y="2739375"/>
              <a:ext cx="0" cy="3519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8899560" y="2742218"/>
              <a:ext cx="0" cy="3519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Text Box 83"/>
            <p:cNvSpPr txBox="1">
              <a:spLocks noChangeArrowheads="1"/>
            </p:cNvSpPr>
            <p:nvPr/>
          </p:nvSpPr>
          <p:spPr bwMode="auto">
            <a:xfrm>
              <a:off x="9186393" y="2488997"/>
              <a:ext cx="515789" cy="454025"/>
            </a:xfrm>
            <a:prstGeom prst="roundRect">
              <a:avLst/>
            </a:prstGeom>
            <a:noFill/>
            <a:ln w="9525" algn="ctr">
              <a:solidFill>
                <a:schemeClr val="tx1"/>
              </a:solidFill>
              <a:miter lim="800000"/>
              <a:headEnd/>
              <a:tailEnd/>
            </a:ln>
          </p:spPr>
          <p:txBody>
            <a:bodyPr wrap="none" lIns="0" tIns="0" rIns="0" bIns="0">
              <a:spAutoFit/>
            </a:bodyPr>
            <a:lstStyle/>
            <a:p>
              <a:pPr algn="ctr" defTabSz="609585" eaLnBrk="0" hangingPunct="0">
                <a:spcBef>
                  <a:spcPct val="0"/>
                </a:spcBef>
              </a:pPr>
              <a:r>
                <a:rPr lang="en-US" sz="1300" dirty="0">
                  <a:solidFill>
                    <a:srgbClr val="58585A"/>
                  </a:solidFill>
                  <a:cs typeface="Arial" charset="0"/>
                </a:rPr>
                <a:t>RF</a:t>
              </a:r>
              <a:br>
                <a:rPr lang="en-US" sz="1300" dirty="0">
                  <a:solidFill>
                    <a:srgbClr val="58585A"/>
                  </a:solidFill>
                  <a:cs typeface="Arial" charset="0"/>
                </a:rPr>
              </a:br>
              <a:r>
                <a:rPr lang="en-US" sz="1300" dirty="0">
                  <a:solidFill>
                    <a:srgbClr val="58585A"/>
                  </a:solidFill>
                  <a:cs typeface="Arial" charset="0"/>
                </a:rPr>
                <a:t>Signals</a:t>
              </a:r>
            </a:p>
          </p:txBody>
        </p:sp>
        <p:cxnSp>
          <p:nvCxnSpPr>
            <p:cNvPr id="159" name="Straight Arrow Connector 158"/>
            <p:cNvCxnSpPr/>
            <p:nvPr/>
          </p:nvCxnSpPr>
          <p:spPr>
            <a:xfrm>
              <a:off x="2529465" y="2950185"/>
              <a:ext cx="6356071" cy="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3972253" y="2844715"/>
              <a:ext cx="3657600" cy="223076"/>
            </a:xfrm>
            <a:prstGeom prst="roundRect">
              <a:avLst/>
            </a:prstGeom>
            <a:solidFill>
              <a:srgbClr val="FF9C14"/>
            </a:solidFill>
            <a:ln>
              <a:solidFill>
                <a:schemeClr val="tx1"/>
              </a:solidFill>
            </a:ln>
          </p:spPr>
          <p:style>
            <a:lnRef idx="2">
              <a:schemeClr val="accent6"/>
            </a:lnRef>
            <a:fillRef idx="1">
              <a:schemeClr val="lt1"/>
            </a:fillRef>
            <a:effectRef idx="0">
              <a:schemeClr val="accent6"/>
            </a:effectRef>
            <a:fontRef idx="minor">
              <a:schemeClr val="dk1"/>
            </a:fontRef>
          </p:style>
          <p:txBody>
            <a:bodyPr wrap="square" lIns="121917" tIns="60958" rIns="121917" bIns="60958" rtlCol="0" anchor="ctr">
              <a:noAutofit/>
            </a:bodyPr>
            <a:lstStyle/>
            <a:p>
              <a:pPr algn="ctr" defTabSz="609585" eaLnBrk="0" hangingPunct="0">
                <a:lnSpc>
                  <a:spcPct val="90000"/>
                </a:lnSpc>
              </a:pPr>
              <a:r>
                <a:rPr lang="en-US" sz="1600" dirty="0">
                  <a:solidFill>
                    <a:srgbClr val="FFFFFF"/>
                  </a:solidFill>
                </a:rPr>
                <a:t>Hybrid Fiber Coax</a:t>
              </a:r>
            </a:p>
          </p:txBody>
        </p:sp>
        <p:sp>
          <p:nvSpPr>
            <p:cNvPr id="138" name="TextBox 137"/>
            <p:cNvSpPr txBox="1"/>
            <p:nvPr/>
          </p:nvSpPr>
          <p:spPr>
            <a:xfrm>
              <a:off x="2654968" y="1193059"/>
              <a:ext cx="6705600" cy="304800"/>
            </a:xfrm>
            <a:prstGeom prst="rect">
              <a:avLst/>
            </a:prstGeom>
            <a:solidFill>
              <a:schemeClr val="tx1"/>
            </a:solidFill>
            <a:ln w="19050" cmpd="sng">
              <a:solidFill>
                <a:schemeClr val="tx1"/>
              </a:solidFill>
            </a:ln>
          </p:spPr>
          <p:txBody>
            <a:bodyPr wrap="square" lIns="121917" tIns="60958" rIns="121917" bIns="60958" rtlCol="0" anchor="ctr" anchorCtr="1">
              <a:noAutofit/>
            </a:bodyPr>
            <a:lstStyle/>
            <a:p>
              <a:pPr algn="ctr" defTabSz="609585"/>
              <a:r>
                <a:rPr lang="en-US" sz="1900" dirty="0">
                  <a:solidFill>
                    <a:srgbClr val="FF9C14"/>
                  </a:solidFill>
                </a:rPr>
                <a:t>Centralized Access Architecture – I-CCAP</a:t>
              </a:r>
            </a:p>
          </p:txBody>
        </p:sp>
        <p:sp>
          <p:nvSpPr>
            <p:cNvPr id="123" name="Line 118"/>
            <p:cNvSpPr>
              <a:spLocks noChangeShapeType="1"/>
            </p:cNvSpPr>
            <p:nvPr/>
          </p:nvSpPr>
          <p:spPr bwMode="auto">
            <a:xfrm flipH="1" flipV="1">
              <a:off x="3202836" y="2399417"/>
              <a:ext cx="137400" cy="85315"/>
            </a:xfrm>
            <a:prstGeom prst="roundRect">
              <a:avLst/>
            </a:prstGeom>
            <a:ln>
              <a:solidFill>
                <a:schemeClr val="tx1"/>
              </a:solidFill>
              <a:headEnd/>
              <a:tailEnd type="triangle" w="med" len="med"/>
            </a:ln>
            <a:extLst/>
          </p:spPr>
          <p:style>
            <a:lnRef idx="2">
              <a:schemeClr val="accent3"/>
            </a:lnRef>
            <a:fillRef idx="1">
              <a:schemeClr val="lt1"/>
            </a:fillRef>
            <a:effectRef idx="0">
              <a:schemeClr val="accent3"/>
            </a:effectRef>
            <a:fontRef idx="minor">
              <a:schemeClr val="dk1"/>
            </a:fontRef>
          </p:style>
          <p:txBody>
            <a:bodyPr lIns="121917" tIns="60958" rIns="121917" bIns="60958"/>
            <a:lstStyle/>
            <a:p>
              <a:pPr defTabSz="609585"/>
              <a:endParaRPr lang="en-US" dirty="0">
                <a:solidFill>
                  <a:srgbClr val="58585A"/>
                </a:solidFill>
              </a:endParaRPr>
            </a:p>
          </p:txBody>
        </p:sp>
        <p:sp>
          <p:nvSpPr>
            <p:cNvPr id="124" name="Line 119"/>
            <p:cNvSpPr>
              <a:spLocks noChangeShapeType="1"/>
            </p:cNvSpPr>
            <p:nvPr/>
          </p:nvSpPr>
          <p:spPr bwMode="auto">
            <a:xfrm flipH="1" flipV="1">
              <a:off x="3201444" y="2526695"/>
              <a:ext cx="137400" cy="93847"/>
            </a:xfrm>
            <a:prstGeom prst="roundRect">
              <a:avLst/>
            </a:prstGeom>
            <a:ln>
              <a:solidFill>
                <a:schemeClr val="tx1"/>
              </a:solidFill>
              <a:headEnd/>
              <a:tailEnd type="triangle" w="med" len="med"/>
            </a:ln>
            <a:extLst/>
          </p:spPr>
          <p:style>
            <a:lnRef idx="2">
              <a:schemeClr val="accent3"/>
            </a:lnRef>
            <a:fillRef idx="1">
              <a:schemeClr val="lt1"/>
            </a:fillRef>
            <a:effectRef idx="0">
              <a:schemeClr val="accent3"/>
            </a:effectRef>
            <a:fontRef idx="minor">
              <a:schemeClr val="dk1"/>
            </a:fontRef>
          </p:style>
          <p:txBody>
            <a:bodyPr lIns="121917" tIns="60958" rIns="121917" bIns="60958"/>
            <a:lstStyle/>
            <a:p>
              <a:pPr defTabSz="609585"/>
              <a:endParaRPr lang="en-US" dirty="0">
                <a:solidFill>
                  <a:srgbClr val="58585A"/>
                </a:solidFill>
              </a:endParaRPr>
            </a:p>
          </p:txBody>
        </p:sp>
        <p:sp>
          <p:nvSpPr>
            <p:cNvPr id="142" name="Line 118"/>
            <p:cNvSpPr>
              <a:spLocks noChangeShapeType="1"/>
            </p:cNvSpPr>
            <p:nvPr/>
          </p:nvSpPr>
          <p:spPr bwMode="auto">
            <a:xfrm flipH="1" flipV="1">
              <a:off x="3202836" y="2000500"/>
              <a:ext cx="137400" cy="85315"/>
            </a:xfrm>
            <a:prstGeom prst="roundRect">
              <a:avLst/>
            </a:prstGeom>
            <a:ln>
              <a:solidFill>
                <a:schemeClr val="tx1"/>
              </a:solidFill>
              <a:headEnd/>
              <a:tailEnd type="triangle" w="med" len="med"/>
            </a:ln>
            <a:extLst/>
          </p:spPr>
          <p:style>
            <a:lnRef idx="2">
              <a:schemeClr val="accent3"/>
            </a:lnRef>
            <a:fillRef idx="1">
              <a:schemeClr val="lt1"/>
            </a:fillRef>
            <a:effectRef idx="0">
              <a:schemeClr val="accent3"/>
            </a:effectRef>
            <a:fontRef idx="minor">
              <a:schemeClr val="dk1"/>
            </a:fontRef>
          </p:style>
          <p:txBody>
            <a:bodyPr lIns="121917" tIns="60958" rIns="121917" bIns="60958"/>
            <a:lstStyle/>
            <a:p>
              <a:pPr defTabSz="609585"/>
              <a:endParaRPr lang="en-US" dirty="0">
                <a:solidFill>
                  <a:srgbClr val="58585A"/>
                </a:solidFill>
              </a:endParaRPr>
            </a:p>
          </p:txBody>
        </p:sp>
        <p:sp>
          <p:nvSpPr>
            <p:cNvPr id="143" name="Line 119"/>
            <p:cNvSpPr>
              <a:spLocks noChangeShapeType="1"/>
            </p:cNvSpPr>
            <p:nvPr/>
          </p:nvSpPr>
          <p:spPr bwMode="auto">
            <a:xfrm flipH="1" flipV="1">
              <a:off x="3201444" y="2127778"/>
              <a:ext cx="137400" cy="93847"/>
            </a:xfrm>
            <a:prstGeom prst="roundRect">
              <a:avLst/>
            </a:prstGeom>
            <a:ln>
              <a:solidFill>
                <a:schemeClr val="tx1"/>
              </a:solidFill>
              <a:headEnd/>
              <a:tailEnd type="triangle" w="med" len="med"/>
            </a:ln>
            <a:extLst/>
          </p:spPr>
          <p:style>
            <a:lnRef idx="2">
              <a:schemeClr val="accent3"/>
            </a:lnRef>
            <a:fillRef idx="1">
              <a:schemeClr val="lt1"/>
            </a:fillRef>
            <a:effectRef idx="0">
              <a:schemeClr val="accent3"/>
            </a:effectRef>
            <a:fontRef idx="minor">
              <a:schemeClr val="dk1"/>
            </a:fontRef>
          </p:style>
          <p:txBody>
            <a:bodyPr lIns="121917" tIns="60958" rIns="121917" bIns="60958"/>
            <a:lstStyle/>
            <a:p>
              <a:pPr defTabSz="609585"/>
              <a:endParaRPr lang="en-US" dirty="0">
                <a:solidFill>
                  <a:srgbClr val="58585A"/>
                </a:solidFill>
              </a:endParaRPr>
            </a:p>
          </p:txBody>
        </p:sp>
        <p:sp>
          <p:nvSpPr>
            <p:cNvPr id="144" name="AutoShape 108"/>
            <p:cNvSpPr>
              <a:spLocks noChangeArrowheads="1"/>
            </p:cNvSpPr>
            <p:nvPr/>
          </p:nvSpPr>
          <p:spPr bwMode="auto">
            <a:xfrm rot="5400000">
              <a:off x="2796301" y="2231194"/>
              <a:ext cx="189384" cy="545556"/>
            </a:xfrm>
            <a:prstGeom prst="roundRect">
              <a:avLst/>
            </a:prstGeom>
            <a:ln>
              <a:solidFill>
                <a:schemeClr val="tx1"/>
              </a:solidFill>
              <a:headEnd/>
              <a:tailEnd/>
            </a:ln>
          </p:spPr>
          <p:style>
            <a:lnRef idx="2">
              <a:schemeClr val="accent3"/>
            </a:lnRef>
            <a:fillRef idx="1">
              <a:schemeClr val="lt1"/>
            </a:fillRef>
            <a:effectRef idx="0">
              <a:schemeClr val="accent3"/>
            </a:effectRef>
            <a:fontRef idx="minor">
              <a:schemeClr val="dk1"/>
            </a:fontRef>
          </p:style>
          <p:txBody>
            <a:bodyPr wrap="none" lIns="121917" tIns="60958" rIns="121917" bIns="60958" anchor="ctr"/>
            <a:lstStyle/>
            <a:p>
              <a:pPr defTabSz="609585"/>
              <a:endParaRPr lang="en-US" dirty="0">
                <a:solidFill>
                  <a:srgbClr val="58585A"/>
                </a:solidFill>
              </a:endParaRPr>
            </a:p>
          </p:txBody>
        </p:sp>
        <p:grpSp>
          <p:nvGrpSpPr>
            <p:cNvPr id="145" name="Group 14"/>
            <p:cNvGrpSpPr>
              <a:grpSpLocks/>
            </p:cNvGrpSpPr>
            <p:nvPr/>
          </p:nvGrpSpPr>
          <p:grpSpPr bwMode="auto">
            <a:xfrm>
              <a:off x="8471222" y="1984122"/>
              <a:ext cx="355001" cy="274060"/>
              <a:chOff x="2743" y="1603"/>
              <a:chExt cx="217" cy="205"/>
            </a:xfrm>
            <a:noFill/>
          </p:grpSpPr>
          <p:sp>
            <p:nvSpPr>
              <p:cNvPr id="146" name="Oval 15"/>
              <p:cNvSpPr>
                <a:spLocks noChangeArrowheads="1"/>
              </p:cNvSpPr>
              <p:nvPr/>
            </p:nvSpPr>
            <p:spPr bwMode="auto">
              <a:xfrm>
                <a:off x="2743" y="1603"/>
                <a:ext cx="217" cy="205"/>
              </a:xfrm>
              <a:prstGeom prst="roundRect">
                <a:avLst/>
              </a:prstGeom>
              <a:ln>
                <a:solidFill>
                  <a:schemeClr val="tx1"/>
                </a:solidFill>
                <a:headEnd/>
                <a:tailEnd/>
              </a:ln>
            </p:spPr>
            <p:style>
              <a:lnRef idx="2">
                <a:schemeClr val="accent4"/>
              </a:lnRef>
              <a:fillRef idx="1">
                <a:schemeClr val="lt1"/>
              </a:fillRef>
              <a:effectRef idx="0">
                <a:schemeClr val="accent4"/>
              </a:effectRef>
              <a:fontRef idx="minor">
                <a:schemeClr val="dk1"/>
              </a:fontRef>
            </p:style>
            <p:txBody>
              <a:bodyPr wrap="none" anchor="ctr"/>
              <a:lstStyle/>
              <a:p>
                <a:pPr defTabSz="609585"/>
                <a:endParaRPr lang="en-US" dirty="0">
                  <a:solidFill>
                    <a:srgbClr val="58585A"/>
                  </a:solidFill>
                </a:endParaRPr>
              </a:p>
            </p:txBody>
          </p:sp>
          <p:sp>
            <p:nvSpPr>
              <p:cNvPr id="147" name="Line 16"/>
              <p:cNvSpPr>
                <a:spLocks noChangeShapeType="1"/>
              </p:cNvSpPr>
              <p:nvPr/>
            </p:nvSpPr>
            <p:spPr bwMode="auto">
              <a:xfrm flipV="1">
                <a:off x="2773" y="1629"/>
                <a:ext cx="80" cy="104"/>
              </a:xfrm>
              <a:prstGeom prst="roundRect">
                <a:avLst/>
              </a:prstGeom>
              <a:ln>
                <a:solidFill>
                  <a:schemeClr val="tx1"/>
                </a:solidFill>
                <a:headEnd/>
                <a:tailEnd type="triangle" w="med" len="med"/>
              </a:ln>
              <a:extLst/>
            </p:spPr>
            <p:style>
              <a:lnRef idx="2">
                <a:schemeClr val="accent4"/>
              </a:lnRef>
              <a:fillRef idx="1">
                <a:schemeClr val="lt1"/>
              </a:fillRef>
              <a:effectRef idx="0">
                <a:schemeClr val="accent4"/>
              </a:effectRef>
              <a:fontRef idx="minor">
                <a:schemeClr val="dk1"/>
              </a:fontRef>
            </p:style>
            <p:txBody>
              <a:bodyPr/>
              <a:lstStyle/>
              <a:p>
                <a:pPr defTabSz="609585"/>
                <a:endParaRPr lang="en-US" dirty="0">
                  <a:solidFill>
                    <a:srgbClr val="58585A"/>
                  </a:solidFill>
                </a:endParaRPr>
              </a:p>
            </p:txBody>
          </p:sp>
          <p:sp>
            <p:nvSpPr>
              <p:cNvPr id="148" name="Line 17"/>
              <p:cNvSpPr>
                <a:spLocks noChangeShapeType="1"/>
              </p:cNvSpPr>
              <p:nvPr/>
            </p:nvSpPr>
            <p:spPr bwMode="auto">
              <a:xfrm flipV="1">
                <a:off x="2832" y="1660"/>
                <a:ext cx="80" cy="104"/>
              </a:xfrm>
              <a:prstGeom prst="roundRect">
                <a:avLst/>
              </a:prstGeom>
              <a:ln>
                <a:solidFill>
                  <a:schemeClr val="tx1"/>
                </a:solidFill>
                <a:headEnd/>
                <a:tailEnd type="triangle" w="med" len="med"/>
              </a:ln>
              <a:extLst/>
            </p:spPr>
            <p:style>
              <a:lnRef idx="2">
                <a:schemeClr val="accent4"/>
              </a:lnRef>
              <a:fillRef idx="1">
                <a:schemeClr val="lt1"/>
              </a:fillRef>
              <a:effectRef idx="0">
                <a:schemeClr val="accent4"/>
              </a:effectRef>
              <a:fontRef idx="minor">
                <a:schemeClr val="dk1"/>
              </a:fontRef>
            </p:style>
            <p:txBody>
              <a:bodyPr/>
              <a:lstStyle/>
              <a:p>
                <a:pPr defTabSz="609585"/>
                <a:endParaRPr lang="en-US" dirty="0">
                  <a:solidFill>
                    <a:srgbClr val="58585A"/>
                  </a:solidFill>
                </a:endParaRPr>
              </a:p>
            </p:txBody>
          </p:sp>
        </p:grpSp>
        <p:grpSp>
          <p:nvGrpSpPr>
            <p:cNvPr id="149" name="Group 18"/>
            <p:cNvGrpSpPr>
              <a:grpSpLocks/>
            </p:cNvGrpSpPr>
            <p:nvPr/>
          </p:nvGrpSpPr>
          <p:grpSpPr bwMode="auto">
            <a:xfrm>
              <a:off x="8474849" y="2308103"/>
              <a:ext cx="355001" cy="254127"/>
              <a:chOff x="3663" y="1415"/>
              <a:chExt cx="165" cy="150"/>
            </a:xfrm>
            <a:noFill/>
          </p:grpSpPr>
          <p:sp>
            <p:nvSpPr>
              <p:cNvPr id="150" name="Oval 19"/>
              <p:cNvSpPr>
                <a:spLocks noChangeArrowheads="1"/>
              </p:cNvSpPr>
              <p:nvPr/>
            </p:nvSpPr>
            <p:spPr bwMode="auto">
              <a:xfrm>
                <a:off x="3663" y="1415"/>
                <a:ext cx="165" cy="150"/>
              </a:xfrm>
              <a:prstGeom prst="roundRect">
                <a:avLst/>
              </a:prstGeom>
              <a:ln>
                <a:solidFill>
                  <a:schemeClr val="tx1"/>
                </a:solidFill>
                <a:headEnd/>
                <a:tailEnd/>
              </a:ln>
            </p:spPr>
            <p:style>
              <a:lnRef idx="2">
                <a:schemeClr val="accent4"/>
              </a:lnRef>
              <a:fillRef idx="1">
                <a:schemeClr val="lt1"/>
              </a:fillRef>
              <a:effectRef idx="0">
                <a:schemeClr val="accent4"/>
              </a:effectRef>
              <a:fontRef idx="minor">
                <a:schemeClr val="dk1"/>
              </a:fontRef>
            </p:style>
            <p:txBody>
              <a:bodyPr wrap="none" anchor="ctr"/>
              <a:lstStyle/>
              <a:p>
                <a:pPr defTabSz="609585"/>
                <a:endParaRPr lang="en-US" dirty="0">
                  <a:solidFill>
                    <a:srgbClr val="58585A"/>
                  </a:solidFill>
                </a:endParaRPr>
              </a:p>
            </p:txBody>
          </p:sp>
          <p:sp>
            <p:nvSpPr>
              <p:cNvPr id="152" name="Line 20"/>
              <p:cNvSpPr>
                <a:spLocks noChangeShapeType="1"/>
              </p:cNvSpPr>
              <p:nvPr/>
            </p:nvSpPr>
            <p:spPr bwMode="auto">
              <a:xfrm flipH="1" flipV="1">
                <a:off x="3694" y="1470"/>
                <a:ext cx="54" cy="83"/>
              </a:xfrm>
              <a:prstGeom prst="roundRect">
                <a:avLst/>
              </a:prstGeom>
              <a:ln>
                <a:solidFill>
                  <a:schemeClr val="tx1"/>
                </a:solidFill>
                <a:headEnd/>
                <a:tailEnd type="triangle" w="med" len="med"/>
              </a:ln>
              <a:extLst/>
            </p:spPr>
            <p:style>
              <a:lnRef idx="2">
                <a:schemeClr val="accent4"/>
              </a:lnRef>
              <a:fillRef idx="1">
                <a:schemeClr val="lt1"/>
              </a:fillRef>
              <a:effectRef idx="0">
                <a:schemeClr val="accent4"/>
              </a:effectRef>
              <a:fontRef idx="minor">
                <a:schemeClr val="dk1"/>
              </a:fontRef>
            </p:style>
            <p:txBody>
              <a:bodyPr/>
              <a:lstStyle/>
              <a:p>
                <a:pPr defTabSz="609585"/>
                <a:endParaRPr lang="en-US" dirty="0">
                  <a:solidFill>
                    <a:srgbClr val="58585A"/>
                  </a:solidFill>
                </a:endParaRPr>
              </a:p>
            </p:txBody>
          </p:sp>
          <p:sp>
            <p:nvSpPr>
              <p:cNvPr id="153" name="Line 21"/>
              <p:cNvSpPr>
                <a:spLocks noChangeShapeType="1"/>
              </p:cNvSpPr>
              <p:nvPr/>
            </p:nvSpPr>
            <p:spPr bwMode="auto">
              <a:xfrm flipH="1" flipV="1">
                <a:off x="3739" y="1432"/>
                <a:ext cx="56" cy="80"/>
              </a:xfrm>
              <a:prstGeom prst="roundRect">
                <a:avLst/>
              </a:prstGeom>
              <a:ln>
                <a:solidFill>
                  <a:schemeClr val="tx1"/>
                </a:solidFill>
                <a:headEnd/>
                <a:tailEnd type="triangle" w="med" len="med"/>
              </a:ln>
              <a:extLst/>
            </p:spPr>
            <p:style>
              <a:lnRef idx="2">
                <a:schemeClr val="accent4"/>
              </a:lnRef>
              <a:fillRef idx="1">
                <a:schemeClr val="lt1"/>
              </a:fillRef>
              <a:effectRef idx="0">
                <a:schemeClr val="accent4"/>
              </a:effectRef>
              <a:fontRef idx="minor">
                <a:schemeClr val="dk1"/>
              </a:fontRef>
            </p:style>
            <p:txBody>
              <a:bodyPr/>
              <a:lstStyle/>
              <a:p>
                <a:pPr defTabSz="609585"/>
                <a:endParaRPr lang="en-US" dirty="0">
                  <a:solidFill>
                    <a:srgbClr val="58585A"/>
                  </a:solidFill>
                </a:endParaRPr>
              </a:p>
            </p:txBody>
          </p:sp>
        </p:grpSp>
        <p:sp>
          <p:nvSpPr>
            <p:cNvPr id="141" name="Rectangle 140"/>
            <p:cNvSpPr/>
            <p:nvPr/>
          </p:nvSpPr>
          <p:spPr bwMode="auto">
            <a:xfrm>
              <a:off x="10753418" y="1612399"/>
              <a:ext cx="951711" cy="133036"/>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defTabSz="609585" fontAlgn="base">
                <a:spcBef>
                  <a:spcPct val="50000"/>
                </a:spcBef>
                <a:spcAft>
                  <a:spcPct val="0"/>
                </a:spcAft>
              </a:pPr>
              <a:endParaRPr lang="en-US" b="1" dirty="0">
                <a:solidFill>
                  <a:srgbClr val="58585A"/>
                </a:solidFill>
              </a:endParaRPr>
            </a:p>
          </p:txBody>
        </p:sp>
        <p:sp>
          <p:nvSpPr>
            <p:cNvPr id="158" name="Rectangle 157"/>
            <p:cNvSpPr/>
            <p:nvPr/>
          </p:nvSpPr>
          <p:spPr bwMode="auto">
            <a:xfrm>
              <a:off x="8911277" y="2726614"/>
              <a:ext cx="170836" cy="6095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defTabSz="609585" fontAlgn="base">
                <a:spcBef>
                  <a:spcPct val="50000"/>
                </a:spcBef>
                <a:spcAft>
                  <a:spcPct val="0"/>
                </a:spcAft>
              </a:pPr>
              <a:endParaRPr lang="en-US" b="1" dirty="0">
                <a:solidFill>
                  <a:srgbClr val="58585A"/>
                </a:solidFill>
              </a:endParaRPr>
            </a:p>
          </p:txBody>
        </p:sp>
        <p:sp>
          <p:nvSpPr>
            <p:cNvPr id="241" name="Rectangle 36"/>
            <p:cNvSpPr>
              <a:spLocks noChangeArrowheads="1"/>
            </p:cNvSpPr>
            <p:nvPr/>
          </p:nvSpPr>
          <p:spPr bwMode="auto">
            <a:xfrm rot="16200000">
              <a:off x="45100" y="2199764"/>
              <a:ext cx="1085088" cy="182880"/>
            </a:xfrm>
            <a:prstGeom prst="rect">
              <a:avLst/>
            </a:prstGeom>
            <a:solidFill>
              <a:srgbClr val="0000FF"/>
            </a:solidFill>
            <a:ln w="9525">
              <a:solidFill>
                <a:schemeClr val="tx1"/>
              </a:solidFill>
              <a:miter lim="800000"/>
              <a:headEnd/>
              <a:tailEnd/>
            </a:ln>
          </p:spPr>
          <p:txBody>
            <a:bodyPr vert="wordArtVert" lIns="0" tIns="60958" rIns="0" bIns="60958" anchor="ctr" anchorCtr="1"/>
            <a:lstStyle/>
            <a:p>
              <a:pPr algn="dist" defTabSz="609585"/>
              <a:r>
                <a:rPr lang="en-US" sz="1600" dirty="0">
                  <a:solidFill>
                    <a:srgbClr val="FFFFFF"/>
                  </a:solidFill>
                </a:rPr>
                <a:t>MLSR</a:t>
              </a:r>
            </a:p>
          </p:txBody>
        </p:sp>
        <p:cxnSp>
          <p:nvCxnSpPr>
            <p:cNvPr id="247" name="Straight Connector 246"/>
            <p:cNvCxnSpPr/>
            <p:nvPr/>
          </p:nvCxnSpPr>
          <p:spPr bwMode="auto">
            <a:xfrm>
              <a:off x="282689" y="2231352"/>
              <a:ext cx="187801" cy="0"/>
            </a:xfrm>
            <a:prstGeom prst="line">
              <a:avLst/>
            </a:prstGeom>
            <a:noFill/>
            <a:ln w="38100" cap="flat" cmpd="sng" algn="ctr">
              <a:solidFill>
                <a:schemeClr val="tx1"/>
              </a:solidFill>
              <a:prstDash val="solid"/>
              <a:round/>
              <a:headEnd type="none" w="med" len="med"/>
              <a:tailEnd type="none" w="med" len="med"/>
            </a:ln>
            <a:effectLst/>
          </p:spPr>
        </p:cxnSp>
        <p:cxnSp>
          <p:nvCxnSpPr>
            <p:cNvPr id="248" name="Straight Connector 247"/>
            <p:cNvCxnSpPr/>
            <p:nvPr/>
          </p:nvCxnSpPr>
          <p:spPr bwMode="auto">
            <a:xfrm>
              <a:off x="280411" y="2349700"/>
              <a:ext cx="190079" cy="0"/>
            </a:xfrm>
            <a:prstGeom prst="line">
              <a:avLst/>
            </a:prstGeom>
            <a:noFill/>
            <a:ln w="38100" cap="flat" cmpd="sng" algn="ctr">
              <a:solidFill>
                <a:schemeClr val="tx1"/>
              </a:solidFill>
              <a:prstDash val="solid"/>
              <a:round/>
              <a:headEnd type="none" w="med" len="med"/>
              <a:tailEnd type="none" w="med" len="med"/>
            </a:ln>
            <a:effectLst/>
          </p:spPr>
        </p:cxnSp>
      </p:grpSp>
      <p:grpSp>
        <p:nvGrpSpPr>
          <p:cNvPr id="8" name="Group 7"/>
          <p:cNvGrpSpPr/>
          <p:nvPr/>
        </p:nvGrpSpPr>
        <p:grpSpPr>
          <a:xfrm>
            <a:off x="226586" y="4889892"/>
            <a:ext cx="11744916" cy="1731264"/>
            <a:chOff x="226586" y="4889892"/>
            <a:chExt cx="11744916" cy="1731264"/>
          </a:xfrm>
        </p:grpSpPr>
        <p:sp>
          <p:nvSpPr>
            <p:cNvPr id="181" name="Rounded Rectangle 180"/>
            <p:cNvSpPr/>
            <p:nvPr/>
          </p:nvSpPr>
          <p:spPr>
            <a:xfrm>
              <a:off x="226586" y="4889892"/>
              <a:ext cx="11744916" cy="1731264"/>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lIns="121917" tIns="60958" rIns="121917" bIns="60958" rtlCol="0" anchor="ctr"/>
            <a:lstStyle/>
            <a:p>
              <a:pPr algn="ctr" defTabSz="609585"/>
              <a:endParaRPr lang="en-US" dirty="0">
                <a:solidFill>
                  <a:srgbClr val="58585A"/>
                </a:solidFill>
              </a:endParaRPr>
            </a:p>
          </p:txBody>
        </p:sp>
        <p:sp>
          <p:nvSpPr>
            <p:cNvPr id="224" name="Rectangle 223"/>
            <p:cNvSpPr/>
            <p:nvPr/>
          </p:nvSpPr>
          <p:spPr bwMode="auto">
            <a:xfrm>
              <a:off x="843415" y="5289909"/>
              <a:ext cx="1485753" cy="1149812"/>
            </a:xfrm>
            <a:prstGeom prst="rect">
              <a:avLst/>
            </a:prstGeom>
            <a:solidFill>
              <a:schemeClr val="bg1">
                <a:lumMod val="85000"/>
              </a:schemeClr>
            </a:solidFill>
            <a:ln w="9525">
              <a:solidFill>
                <a:schemeClr val="tx1"/>
              </a:solidFill>
              <a:miter lim="800000"/>
              <a:headEnd/>
              <a:tailEnd/>
            </a:ln>
          </p:spPr>
          <p:txBody>
            <a:bodyPr lIns="60958" tIns="60958" rIns="60958" bIns="60958" anchor="ctr"/>
            <a:lstStyle/>
            <a:p>
              <a:pPr algn="ctr" defTabSz="609585"/>
              <a:endParaRPr lang="en-US" sz="1600" dirty="0">
                <a:solidFill>
                  <a:srgbClr val="58585A"/>
                </a:solidFill>
              </a:endParaRPr>
            </a:p>
          </p:txBody>
        </p:sp>
        <p:sp>
          <p:nvSpPr>
            <p:cNvPr id="230" name="Rectangle 36"/>
            <p:cNvSpPr>
              <a:spLocks noChangeArrowheads="1"/>
            </p:cNvSpPr>
            <p:nvPr/>
          </p:nvSpPr>
          <p:spPr bwMode="auto">
            <a:xfrm rot="16200000">
              <a:off x="415449" y="5772112"/>
              <a:ext cx="1085088" cy="182880"/>
            </a:xfrm>
            <a:prstGeom prst="rect">
              <a:avLst/>
            </a:prstGeom>
            <a:solidFill>
              <a:srgbClr val="0000FF"/>
            </a:solidFill>
            <a:ln w="9525">
              <a:solidFill>
                <a:schemeClr val="tx1"/>
              </a:solidFill>
              <a:miter lim="800000"/>
              <a:headEnd/>
              <a:tailEnd/>
            </a:ln>
          </p:spPr>
          <p:txBody>
            <a:bodyPr vert="wordArtVert" lIns="0" tIns="60958" rIns="0" bIns="60958" anchor="ctr" anchorCtr="1"/>
            <a:lstStyle/>
            <a:p>
              <a:pPr algn="dist" defTabSz="609585"/>
              <a:r>
                <a:rPr lang="en-US" sz="1600" dirty="0">
                  <a:solidFill>
                    <a:srgbClr val="FFFFFF"/>
                  </a:solidFill>
                </a:rPr>
                <a:t>MLSR</a:t>
              </a:r>
            </a:p>
          </p:txBody>
        </p:sp>
        <p:grpSp>
          <p:nvGrpSpPr>
            <p:cNvPr id="182" name="Group 181"/>
            <p:cNvGrpSpPr/>
            <p:nvPr/>
          </p:nvGrpSpPr>
          <p:grpSpPr>
            <a:xfrm>
              <a:off x="8941275" y="5216842"/>
              <a:ext cx="2918581" cy="1335839"/>
              <a:chOff x="5384600" y="1854200"/>
              <a:chExt cx="3505200" cy="1955800"/>
            </a:xfrm>
          </p:grpSpPr>
          <p:pic>
            <p:nvPicPr>
              <p:cNvPr id="183" name="Picture 182"/>
              <p:cNvPicPr>
                <a:picLocks noChangeAspect="1"/>
              </p:cNvPicPr>
              <p:nvPr/>
            </p:nvPicPr>
            <p:blipFill>
              <a:blip r:embed="rId3"/>
              <a:stretch>
                <a:fillRect/>
              </a:stretch>
            </p:blipFill>
            <p:spPr>
              <a:xfrm>
                <a:off x="5384600" y="1854200"/>
                <a:ext cx="3505200" cy="1955800"/>
              </a:xfrm>
              <a:prstGeom prst="rect">
                <a:avLst/>
              </a:prstGeom>
            </p:spPr>
          </p:pic>
          <p:sp>
            <p:nvSpPr>
              <p:cNvPr id="184" name="Rectangle 183"/>
              <p:cNvSpPr/>
              <p:nvPr/>
            </p:nvSpPr>
            <p:spPr bwMode="auto">
              <a:xfrm>
                <a:off x="7539060" y="1854200"/>
                <a:ext cx="1143000" cy="76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09585" fontAlgn="base">
                  <a:spcBef>
                    <a:spcPct val="50000"/>
                  </a:spcBef>
                  <a:spcAft>
                    <a:spcPct val="0"/>
                  </a:spcAft>
                </a:pPr>
                <a:endParaRPr lang="en-US" b="1" dirty="0">
                  <a:solidFill>
                    <a:srgbClr val="58585A"/>
                  </a:solidFill>
                </a:endParaRPr>
              </a:p>
            </p:txBody>
          </p:sp>
          <p:sp>
            <p:nvSpPr>
              <p:cNvPr id="185" name="Rectangle 184"/>
              <p:cNvSpPr/>
              <p:nvPr/>
            </p:nvSpPr>
            <p:spPr bwMode="auto">
              <a:xfrm>
                <a:off x="5405460" y="2921000"/>
                <a:ext cx="1143000" cy="838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609585" fontAlgn="base">
                  <a:spcBef>
                    <a:spcPct val="50000"/>
                  </a:spcBef>
                  <a:spcAft>
                    <a:spcPct val="0"/>
                  </a:spcAft>
                </a:pPr>
                <a:endParaRPr lang="en-US" b="1" dirty="0">
                  <a:solidFill>
                    <a:srgbClr val="58585A"/>
                  </a:solidFill>
                </a:endParaRPr>
              </a:p>
            </p:txBody>
          </p:sp>
        </p:grpSp>
        <p:cxnSp>
          <p:nvCxnSpPr>
            <p:cNvPr id="186" name="Straight Connector 185"/>
            <p:cNvCxnSpPr>
              <a:stCxn id="224" idx="3"/>
            </p:cNvCxnSpPr>
            <p:nvPr/>
          </p:nvCxnSpPr>
          <p:spPr bwMode="auto">
            <a:xfrm>
              <a:off x="2329167" y="5864817"/>
              <a:ext cx="4965603" cy="4785"/>
            </a:xfrm>
            <a:prstGeom prst="line">
              <a:avLst/>
            </a:prstGeom>
            <a:noFill/>
            <a:ln w="9525" cap="flat" cmpd="sng" algn="ctr">
              <a:solidFill>
                <a:srgbClr val="0000FF"/>
              </a:solidFill>
              <a:prstDash val="solid"/>
              <a:round/>
              <a:headEnd type="none" w="med" len="med"/>
              <a:tailEnd type="none" w="med" len="med"/>
            </a:ln>
            <a:effectLst/>
          </p:spPr>
        </p:cxnSp>
        <p:sp>
          <p:nvSpPr>
            <p:cNvPr id="187" name="Rectangle 186"/>
            <p:cNvSpPr/>
            <p:nvPr/>
          </p:nvSpPr>
          <p:spPr bwMode="auto">
            <a:xfrm>
              <a:off x="6931702" y="5214621"/>
              <a:ext cx="2000741" cy="189256"/>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609585"/>
              <a:r>
                <a:rPr lang="en-US" sz="1500" dirty="0">
                  <a:solidFill>
                    <a:srgbClr val="FF0000"/>
                  </a:solidFill>
                </a:rPr>
                <a:t>Remote MACPHY Node</a:t>
              </a:r>
            </a:p>
          </p:txBody>
        </p:sp>
        <p:sp>
          <p:nvSpPr>
            <p:cNvPr id="194" name="Rounded Rectangle 193"/>
            <p:cNvSpPr/>
            <p:nvPr/>
          </p:nvSpPr>
          <p:spPr bwMode="auto">
            <a:xfrm>
              <a:off x="6745186" y="5425625"/>
              <a:ext cx="2187257" cy="887953"/>
            </a:xfrm>
            <a:prstGeom prst="roundRect">
              <a:avLst/>
            </a:prstGeom>
            <a:noFill/>
            <a:ln w="190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defTabSz="609585" fontAlgn="base">
                <a:spcBef>
                  <a:spcPct val="50000"/>
                </a:spcBef>
                <a:spcAft>
                  <a:spcPct val="0"/>
                </a:spcAft>
              </a:pPr>
              <a:endParaRPr lang="en-US" sz="1200" b="1" dirty="0">
                <a:solidFill>
                  <a:srgbClr val="58585A"/>
                </a:solidFill>
              </a:endParaRPr>
            </a:p>
          </p:txBody>
        </p:sp>
        <p:sp>
          <p:nvSpPr>
            <p:cNvPr id="195" name="Rounded Rectangle 194"/>
            <p:cNvSpPr/>
            <p:nvPr/>
          </p:nvSpPr>
          <p:spPr>
            <a:xfrm>
              <a:off x="6788691" y="5563169"/>
              <a:ext cx="610069" cy="609600"/>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nchorCtr="1"/>
            <a:lstStyle>
              <a:defPPr>
                <a:defRPr lang="en-US"/>
              </a:defPPr>
              <a:lvl1pPr algn="l" rtl="0" fontAlgn="base">
                <a:spcBef>
                  <a:spcPct val="0"/>
                </a:spcBef>
                <a:spcAft>
                  <a:spcPct val="0"/>
                </a:spcAft>
                <a:defRPr sz="1600" kern="1200">
                  <a:solidFill>
                    <a:schemeClr val="lt1"/>
                  </a:solidFill>
                  <a:latin typeface="+mn-lt"/>
                  <a:ea typeface="+mn-ea"/>
                  <a:cs typeface="+mn-cs"/>
                </a:defRPr>
              </a:lvl1pPr>
              <a:lvl2pPr marL="457141" algn="l" rtl="0" fontAlgn="base">
                <a:spcBef>
                  <a:spcPct val="0"/>
                </a:spcBef>
                <a:spcAft>
                  <a:spcPct val="0"/>
                </a:spcAft>
                <a:defRPr sz="1600" kern="1200">
                  <a:solidFill>
                    <a:schemeClr val="lt1"/>
                  </a:solidFill>
                  <a:latin typeface="+mn-lt"/>
                  <a:ea typeface="+mn-ea"/>
                  <a:cs typeface="+mn-cs"/>
                </a:defRPr>
              </a:lvl2pPr>
              <a:lvl3pPr marL="914281" algn="l" rtl="0" fontAlgn="base">
                <a:spcBef>
                  <a:spcPct val="0"/>
                </a:spcBef>
                <a:spcAft>
                  <a:spcPct val="0"/>
                </a:spcAft>
                <a:defRPr sz="1600" kern="1200">
                  <a:solidFill>
                    <a:schemeClr val="lt1"/>
                  </a:solidFill>
                  <a:latin typeface="+mn-lt"/>
                  <a:ea typeface="+mn-ea"/>
                  <a:cs typeface="+mn-cs"/>
                </a:defRPr>
              </a:lvl3pPr>
              <a:lvl4pPr marL="1371422" algn="l" rtl="0" fontAlgn="base">
                <a:spcBef>
                  <a:spcPct val="0"/>
                </a:spcBef>
                <a:spcAft>
                  <a:spcPct val="0"/>
                </a:spcAft>
                <a:defRPr sz="1600" kern="1200">
                  <a:solidFill>
                    <a:schemeClr val="lt1"/>
                  </a:solidFill>
                  <a:latin typeface="+mn-lt"/>
                  <a:ea typeface="+mn-ea"/>
                  <a:cs typeface="+mn-cs"/>
                </a:defRPr>
              </a:lvl4pPr>
              <a:lvl5pPr marL="1828563" algn="l" rtl="0" fontAlgn="base">
                <a:spcBef>
                  <a:spcPct val="0"/>
                </a:spcBef>
                <a:spcAft>
                  <a:spcPct val="0"/>
                </a:spcAft>
                <a:defRPr sz="1600" kern="1200">
                  <a:solidFill>
                    <a:schemeClr val="lt1"/>
                  </a:solidFill>
                  <a:latin typeface="+mn-lt"/>
                  <a:ea typeface="+mn-ea"/>
                  <a:cs typeface="+mn-cs"/>
                </a:defRPr>
              </a:lvl5pPr>
              <a:lvl6pPr marL="2285703" algn="l" defTabSz="457141" rtl="0" eaLnBrk="1" latinLnBrk="0" hangingPunct="1">
                <a:defRPr sz="1600" kern="1200">
                  <a:solidFill>
                    <a:schemeClr val="lt1"/>
                  </a:solidFill>
                  <a:latin typeface="+mn-lt"/>
                  <a:ea typeface="+mn-ea"/>
                  <a:cs typeface="+mn-cs"/>
                </a:defRPr>
              </a:lvl6pPr>
              <a:lvl7pPr marL="2742844" algn="l" defTabSz="457141" rtl="0" eaLnBrk="1" latinLnBrk="0" hangingPunct="1">
                <a:defRPr sz="1600" kern="1200">
                  <a:solidFill>
                    <a:schemeClr val="lt1"/>
                  </a:solidFill>
                  <a:latin typeface="+mn-lt"/>
                  <a:ea typeface="+mn-ea"/>
                  <a:cs typeface="+mn-cs"/>
                </a:defRPr>
              </a:lvl7pPr>
              <a:lvl8pPr marL="3199985" algn="l" defTabSz="457141" rtl="0" eaLnBrk="1" latinLnBrk="0" hangingPunct="1">
                <a:defRPr sz="1600" kern="1200">
                  <a:solidFill>
                    <a:schemeClr val="lt1"/>
                  </a:solidFill>
                  <a:latin typeface="+mn-lt"/>
                  <a:ea typeface="+mn-ea"/>
                  <a:cs typeface="+mn-cs"/>
                </a:defRPr>
              </a:lvl8pPr>
              <a:lvl9pPr marL="3657125" algn="l" defTabSz="457141" rtl="0" eaLnBrk="1" latinLnBrk="0" hangingPunct="1">
                <a:defRPr sz="1600" kern="1200">
                  <a:solidFill>
                    <a:schemeClr val="lt1"/>
                  </a:solidFill>
                  <a:latin typeface="+mn-lt"/>
                  <a:ea typeface="+mn-ea"/>
                  <a:cs typeface="+mn-cs"/>
                </a:defRPr>
              </a:lvl9pPr>
            </a:lstStyle>
            <a:p>
              <a:pPr algn="ctr" defTabSz="609585">
                <a:defRPr/>
              </a:pPr>
              <a:r>
                <a:rPr lang="en-US" sz="1500" dirty="0">
                  <a:solidFill>
                    <a:srgbClr val="FFFFFF"/>
                  </a:solidFill>
                </a:rPr>
                <a:t>Digital Optics</a:t>
              </a:r>
            </a:p>
          </p:txBody>
        </p:sp>
        <p:sp>
          <p:nvSpPr>
            <p:cNvPr id="196" name="Text Box 83"/>
            <p:cNvSpPr txBox="1">
              <a:spLocks noChangeArrowheads="1"/>
            </p:cNvSpPr>
            <p:nvPr/>
          </p:nvSpPr>
          <p:spPr bwMode="auto">
            <a:xfrm>
              <a:off x="8870957" y="6181494"/>
              <a:ext cx="742260" cy="410369"/>
            </a:xfrm>
            <a:prstGeom prst="rect">
              <a:avLst/>
            </a:prstGeom>
            <a:noFill/>
            <a:ln w="9525" algn="ctr">
              <a:noFill/>
              <a:miter lim="800000"/>
              <a:headEnd/>
              <a:tailEnd/>
            </a:ln>
          </p:spPr>
          <p:txBody>
            <a:bodyPr wrap="square" lIns="0" tIns="0" rIns="0" bIns="0">
              <a:spAutoFit/>
            </a:bodyPr>
            <a:lstStyle/>
            <a:p>
              <a:pPr algn="ctr" defTabSz="609585" eaLnBrk="0" hangingPunct="0">
                <a:spcBef>
                  <a:spcPct val="0"/>
                </a:spcBef>
              </a:pPr>
              <a:r>
                <a:rPr lang="en-US" sz="1300" dirty="0">
                  <a:solidFill>
                    <a:srgbClr val="58585A"/>
                  </a:solidFill>
                  <a:cs typeface="Arial" charset="0"/>
                </a:rPr>
                <a:t>RF</a:t>
              </a:r>
              <a:br>
                <a:rPr lang="en-US" sz="1300" dirty="0">
                  <a:solidFill>
                    <a:srgbClr val="58585A"/>
                  </a:solidFill>
                  <a:cs typeface="Arial" charset="0"/>
                </a:rPr>
              </a:br>
              <a:r>
                <a:rPr lang="en-US" sz="1300" dirty="0">
                  <a:solidFill>
                    <a:srgbClr val="58585A"/>
                  </a:solidFill>
                  <a:cs typeface="Arial" charset="0"/>
                </a:rPr>
                <a:t>Signals</a:t>
              </a:r>
            </a:p>
          </p:txBody>
        </p:sp>
        <p:cxnSp>
          <p:nvCxnSpPr>
            <p:cNvPr id="197" name="Straight Connector 196"/>
            <p:cNvCxnSpPr/>
            <p:nvPr/>
          </p:nvCxnSpPr>
          <p:spPr bwMode="auto">
            <a:xfrm>
              <a:off x="2357663" y="6313376"/>
              <a:ext cx="0" cy="258077"/>
            </a:xfrm>
            <a:prstGeom prst="line">
              <a:avLst/>
            </a:prstGeom>
            <a:noFill/>
            <a:ln w="9525" cap="flat" cmpd="sng" algn="ctr">
              <a:solidFill>
                <a:srgbClr val="0000FF"/>
              </a:solidFill>
              <a:prstDash val="solid"/>
              <a:round/>
              <a:headEnd type="none" w="med" len="med"/>
              <a:tailEnd type="none" w="med" len="med"/>
            </a:ln>
            <a:effectLst/>
          </p:spPr>
        </p:cxnSp>
        <p:cxnSp>
          <p:nvCxnSpPr>
            <p:cNvPr id="198" name="Straight Connector 197"/>
            <p:cNvCxnSpPr/>
            <p:nvPr/>
          </p:nvCxnSpPr>
          <p:spPr bwMode="auto">
            <a:xfrm>
              <a:off x="8940849" y="6294906"/>
              <a:ext cx="0" cy="258077"/>
            </a:xfrm>
            <a:prstGeom prst="line">
              <a:avLst/>
            </a:prstGeom>
            <a:noFill/>
            <a:ln w="9525" cap="flat" cmpd="sng" algn="ctr">
              <a:solidFill>
                <a:srgbClr val="0000FF"/>
              </a:solidFill>
              <a:prstDash val="solid"/>
              <a:round/>
              <a:headEnd type="none" w="med" len="med"/>
              <a:tailEnd type="none" w="med" len="med"/>
            </a:ln>
            <a:effectLst/>
          </p:spPr>
        </p:cxnSp>
        <p:cxnSp>
          <p:nvCxnSpPr>
            <p:cNvPr id="199" name="Straight Arrow Connector 198"/>
            <p:cNvCxnSpPr/>
            <p:nvPr/>
          </p:nvCxnSpPr>
          <p:spPr bwMode="auto">
            <a:xfrm flipV="1">
              <a:off x="2390901" y="6415539"/>
              <a:ext cx="4465756" cy="11194"/>
            </a:xfrm>
            <a:prstGeom prst="straightConnector1">
              <a:avLst/>
            </a:prstGeom>
            <a:noFill/>
            <a:ln w="9525" cap="flat" cmpd="sng" algn="ctr">
              <a:solidFill>
                <a:srgbClr val="0000FF"/>
              </a:solidFill>
              <a:prstDash val="solid"/>
              <a:round/>
              <a:headEnd type="arrow" w="med" len="med"/>
              <a:tailEnd type="arrow"/>
            </a:ln>
            <a:effectLst/>
          </p:spPr>
        </p:cxnSp>
        <p:sp>
          <p:nvSpPr>
            <p:cNvPr id="202" name="Rectangle 201"/>
            <p:cNvSpPr/>
            <p:nvPr/>
          </p:nvSpPr>
          <p:spPr>
            <a:xfrm>
              <a:off x="463413" y="5056819"/>
              <a:ext cx="1943319" cy="230832"/>
            </a:xfrm>
            <a:prstGeom prst="rect">
              <a:avLst/>
            </a:prstGeom>
          </p:spPr>
          <p:txBody>
            <a:bodyPr wrap="square" lIns="0" tIns="0" rIns="0" bIns="0" anchor="ctr">
              <a:spAutoFit/>
            </a:bodyPr>
            <a:lstStyle/>
            <a:p>
              <a:pPr algn="ctr" defTabSz="609585"/>
              <a:r>
                <a:rPr lang="en-US" sz="1500" dirty="0">
                  <a:solidFill>
                    <a:srgbClr val="F42534"/>
                  </a:solidFill>
                </a:rPr>
                <a:t>MLSR</a:t>
              </a:r>
            </a:p>
          </p:txBody>
        </p:sp>
        <p:sp>
          <p:nvSpPr>
            <p:cNvPr id="203" name="TextBox 202"/>
            <p:cNvSpPr txBox="1"/>
            <p:nvPr/>
          </p:nvSpPr>
          <p:spPr>
            <a:xfrm>
              <a:off x="2654968" y="4894108"/>
              <a:ext cx="6705600" cy="304800"/>
            </a:xfrm>
            <a:prstGeom prst="rect">
              <a:avLst/>
            </a:prstGeom>
            <a:solidFill>
              <a:schemeClr val="tx1"/>
            </a:solidFill>
            <a:ln w="19050" cmpd="sng">
              <a:solidFill>
                <a:schemeClr val="tx1"/>
              </a:solidFill>
            </a:ln>
          </p:spPr>
          <p:txBody>
            <a:bodyPr wrap="square" lIns="121917" tIns="60958" rIns="121917" bIns="60958" rtlCol="0" anchor="ctr" anchorCtr="1">
              <a:noAutofit/>
            </a:bodyPr>
            <a:lstStyle/>
            <a:p>
              <a:pPr algn="ctr" defTabSz="609585"/>
              <a:r>
                <a:rPr lang="en-US" sz="1900" dirty="0">
                  <a:solidFill>
                    <a:srgbClr val="FF9C14"/>
                  </a:solidFill>
                </a:rPr>
                <a:t>Distributed Access Architecture (DAA) – Remote MACPHY</a:t>
              </a:r>
            </a:p>
          </p:txBody>
        </p:sp>
        <p:grpSp>
          <p:nvGrpSpPr>
            <p:cNvPr id="9" name="Group 8"/>
            <p:cNvGrpSpPr/>
            <p:nvPr/>
          </p:nvGrpSpPr>
          <p:grpSpPr>
            <a:xfrm>
              <a:off x="316677" y="5812086"/>
              <a:ext cx="532687" cy="113703"/>
              <a:chOff x="498153" y="5812084"/>
              <a:chExt cx="138868" cy="114620"/>
            </a:xfrm>
          </p:grpSpPr>
          <p:cxnSp>
            <p:nvCxnSpPr>
              <p:cNvPr id="209" name="Straight Connector 208"/>
              <p:cNvCxnSpPr/>
              <p:nvPr/>
            </p:nvCxnSpPr>
            <p:spPr bwMode="auto">
              <a:xfrm>
                <a:off x="499861" y="5812084"/>
                <a:ext cx="137160" cy="1916"/>
              </a:xfrm>
              <a:prstGeom prst="line">
                <a:avLst/>
              </a:prstGeom>
              <a:noFill/>
              <a:ln w="38100" cap="flat" cmpd="sng" algn="ctr">
                <a:solidFill>
                  <a:srgbClr val="0000FF"/>
                </a:solidFill>
                <a:prstDash val="solid"/>
                <a:round/>
                <a:headEnd type="none" w="med" len="med"/>
                <a:tailEnd type="none" w="med" len="med"/>
              </a:ln>
              <a:effectLst/>
            </p:spPr>
          </p:cxnSp>
          <p:cxnSp>
            <p:nvCxnSpPr>
              <p:cNvPr id="211" name="Straight Connector 210"/>
              <p:cNvCxnSpPr/>
              <p:nvPr/>
            </p:nvCxnSpPr>
            <p:spPr bwMode="auto">
              <a:xfrm>
                <a:off x="498153" y="5924788"/>
                <a:ext cx="137160" cy="1916"/>
              </a:xfrm>
              <a:prstGeom prst="line">
                <a:avLst/>
              </a:prstGeom>
              <a:noFill/>
              <a:ln w="38100" cap="flat" cmpd="sng" algn="ctr">
                <a:solidFill>
                  <a:srgbClr val="0000FF"/>
                </a:solidFill>
                <a:prstDash val="solid"/>
                <a:round/>
                <a:headEnd type="none" w="med" len="med"/>
                <a:tailEnd type="none" w="med" len="med"/>
              </a:ln>
              <a:effectLst/>
            </p:spPr>
          </p:cxnSp>
        </p:grpSp>
        <p:sp>
          <p:nvSpPr>
            <p:cNvPr id="221" name="Rectangle 220"/>
            <p:cNvSpPr/>
            <p:nvPr/>
          </p:nvSpPr>
          <p:spPr bwMode="auto">
            <a:xfrm rot="5400000">
              <a:off x="7663043" y="5481697"/>
              <a:ext cx="365760" cy="365760"/>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vert270" lIns="0" tIns="0" rIns="0" bIns="0" anchor="ctr"/>
            <a:ls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algn="ctr" defTabSz="609585">
                <a:spcBef>
                  <a:spcPct val="50000"/>
                </a:spcBef>
                <a:defRPr/>
              </a:pPr>
              <a:r>
                <a:rPr lang="en-US" sz="1200" b="0" dirty="0">
                  <a:solidFill>
                    <a:srgbClr val="FFFFFF"/>
                  </a:solidFill>
                  <a:latin typeface="Arial" pitchFamily="34" charset="0"/>
                </a:rPr>
                <a:t>MAC (DS) </a:t>
              </a:r>
            </a:p>
          </p:txBody>
        </p:sp>
        <p:sp>
          <p:nvSpPr>
            <p:cNvPr id="222" name="Rectangle 221"/>
            <p:cNvSpPr/>
            <p:nvPr/>
          </p:nvSpPr>
          <p:spPr bwMode="auto">
            <a:xfrm rot="5400000">
              <a:off x="7661688" y="5876847"/>
              <a:ext cx="365760" cy="365760"/>
            </a:xfrm>
            <a:prstGeom prst="rect">
              <a:avLst/>
            </a:prstGeom>
            <a:solidFill>
              <a:srgbClr val="FF6600"/>
            </a:solidFill>
            <a:ln w="9525" cap="flat" cmpd="sng" algn="ctr">
              <a:solidFill>
                <a:schemeClr val="tx1"/>
              </a:solidFill>
              <a:prstDash val="solid"/>
              <a:round/>
              <a:headEnd type="none" w="med" len="med"/>
              <a:tailEnd type="none" w="med" len="med"/>
            </a:ln>
            <a:effectLst/>
          </p:spPr>
          <p:txBody>
            <a:bodyPr vert="vert270" lIns="0" tIns="0" rIns="0" bIns="0" anchor="ctr"/>
            <a:ls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algn="ctr" defTabSz="609585">
                <a:spcBef>
                  <a:spcPct val="50000"/>
                </a:spcBef>
                <a:defRPr/>
              </a:pPr>
              <a:r>
                <a:rPr lang="en-US" sz="1200" b="0" dirty="0">
                  <a:solidFill>
                    <a:srgbClr val="FFFFFF"/>
                  </a:solidFill>
                  <a:latin typeface="Arial" pitchFamily="34" charset="0"/>
                </a:rPr>
                <a:t>MAC (US)</a:t>
              </a:r>
            </a:p>
          </p:txBody>
        </p:sp>
        <p:sp>
          <p:nvSpPr>
            <p:cNvPr id="223" name="Rectangle 57"/>
            <p:cNvSpPr>
              <a:spLocks noChangeArrowheads="1"/>
            </p:cNvSpPr>
            <p:nvPr/>
          </p:nvSpPr>
          <p:spPr bwMode="auto">
            <a:xfrm>
              <a:off x="8465713" y="5487172"/>
              <a:ext cx="365760" cy="365760"/>
            </a:xfrm>
            <a:prstGeom prst="rect">
              <a:avLst/>
            </a:prstGeom>
            <a:solidFill>
              <a:srgbClr val="003366"/>
            </a:solidFill>
            <a:ln w="9525">
              <a:solidFill>
                <a:srgbClr val="000000"/>
              </a:solidFill>
              <a:miter lim="800000"/>
              <a:headEnd/>
              <a:tailEnd/>
            </a:ln>
          </p:spPr>
          <p:txBody>
            <a:bodyPr wrap="none" lIns="0" tIns="0" rIns="0" bIns="0" anchor="ctr" anchorCtr="1">
              <a:noAutofit/>
            </a:bodyPr>
            <a:lstStyle/>
            <a:p>
              <a:pPr algn="ctr" defTabSz="609585">
                <a:lnSpc>
                  <a:spcPct val="80000"/>
                </a:lnSpc>
              </a:pPr>
              <a:r>
                <a:rPr lang="en-US" sz="1200" kern="0" dirty="0">
                  <a:solidFill>
                    <a:srgbClr val="FFFFFF"/>
                  </a:solidFill>
                </a:rPr>
                <a:t>DAC</a:t>
              </a:r>
            </a:p>
          </p:txBody>
        </p:sp>
        <p:sp>
          <p:nvSpPr>
            <p:cNvPr id="225" name="Rectangle 57"/>
            <p:cNvSpPr>
              <a:spLocks noChangeArrowheads="1"/>
            </p:cNvSpPr>
            <p:nvPr/>
          </p:nvSpPr>
          <p:spPr bwMode="auto">
            <a:xfrm>
              <a:off x="8469947" y="5884719"/>
              <a:ext cx="365760" cy="365760"/>
            </a:xfrm>
            <a:prstGeom prst="rect">
              <a:avLst/>
            </a:prstGeom>
            <a:solidFill>
              <a:schemeClr val="tx1"/>
            </a:solidFill>
            <a:ln w="9525">
              <a:solidFill>
                <a:srgbClr val="333333"/>
              </a:solidFill>
              <a:miter lim="800000"/>
              <a:headEnd/>
              <a:tailEnd/>
            </a:ln>
          </p:spPr>
          <p:txBody>
            <a:bodyPr wrap="none" lIns="0" tIns="0" rIns="0" bIns="0" anchor="ctr" anchorCtr="1">
              <a:noAutofit/>
            </a:bodyPr>
            <a:lstStyle/>
            <a:p>
              <a:pPr algn="ctr" defTabSz="609585">
                <a:lnSpc>
                  <a:spcPct val="80000"/>
                </a:lnSpc>
                <a:defRPr/>
              </a:pPr>
              <a:r>
                <a:rPr lang="en-US" sz="1200" kern="0" dirty="0">
                  <a:solidFill>
                    <a:srgbClr val="FFFFFF"/>
                  </a:solidFill>
                </a:rPr>
                <a:t>ADC</a:t>
              </a:r>
            </a:p>
          </p:txBody>
        </p:sp>
        <p:sp>
          <p:nvSpPr>
            <p:cNvPr id="226" name="Rectangle 225"/>
            <p:cNvSpPr/>
            <p:nvPr/>
          </p:nvSpPr>
          <p:spPr bwMode="auto">
            <a:xfrm rot="5400000">
              <a:off x="8065209" y="5485909"/>
              <a:ext cx="365760" cy="365760"/>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vert270" lIns="0" tIns="0" rIns="0" bIns="0" anchor="ctr"/>
            <a:ls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algn="ctr" defTabSz="609585">
                <a:spcBef>
                  <a:spcPct val="50000"/>
                </a:spcBef>
                <a:defRPr/>
              </a:pPr>
              <a:r>
                <a:rPr lang="en-US" sz="1200" b="0" dirty="0">
                  <a:solidFill>
                    <a:srgbClr val="FFFFFF"/>
                  </a:solidFill>
                  <a:latin typeface="Arial" pitchFamily="34" charset="0"/>
                </a:rPr>
                <a:t>PHY </a:t>
              </a:r>
              <a:br>
                <a:rPr lang="en-US" sz="1200" b="0" dirty="0">
                  <a:solidFill>
                    <a:srgbClr val="FFFFFF"/>
                  </a:solidFill>
                  <a:latin typeface="Arial" pitchFamily="34" charset="0"/>
                </a:rPr>
              </a:br>
              <a:r>
                <a:rPr lang="en-US" sz="1200" b="0" dirty="0">
                  <a:solidFill>
                    <a:srgbClr val="FFFFFF"/>
                  </a:solidFill>
                  <a:latin typeface="Arial" pitchFamily="34" charset="0"/>
                </a:rPr>
                <a:t>(DS)</a:t>
              </a:r>
            </a:p>
          </p:txBody>
        </p:sp>
        <p:sp>
          <p:nvSpPr>
            <p:cNvPr id="227" name="Rectangle 226"/>
            <p:cNvSpPr/>
            <p:nvPr/>
          </p:nvSpPr>
          <p:spPr bwMode="auto">
            <a:xfrm rot="5400000">
              <a:off x="8065209" y="5884719"/>
              <a:ext cx="365760" cy="36576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vert270" lIns="0" tIns="0" rIns="0" bIns="0" anchor="ctr"/>
            <a:ls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algn="ctr" defTabSz="609585">
                <a:spcBef>
                  <a:spcPct val="50000"/>
                </a:spcBef>
                <a:defRPr/>
              </a:pPr>
              <a:r>
                <a:rPr lang="en-US" sz="1200" b="0" dirty="0">
                  <a:solidFill>
                    <a:srgbClr val="58585A"/>
                  </a:solidFill>
                  <a:latin typeface="Arial" pitchFamily="34" charset="0"/>
                </a:rPr>
                <a:t>PHY</a:t>
              </a:r>
              <a:br>
                <a:rPr lang="en-US" sz="1200" b="0" dirty="0">
                  <a:solidFill>
                    <a:srgbClr val="58585A"/>
                  </a:solidFill>
                  <a:latin typeface="Arial" pitchFamily="34" charset="0"/>
                </a:rPr>
              </a:br>
              <a:r>
                <a:rPr lang="en-US" sz="1200" b="0" dirty="0">
                  <a:solidFill>
                    <a:srgbClr val="58585A"/>
                  </a:solidFill>
                  <a:latin typeface="Arial" pitchFamily="34" charset="0"/>
                </a:rPr>
                <a:t>(US)</a:t>
              </a:r>
            </a:p>
          </p:txBody>
        </p:sp>
        <p:sp>
          <p:nvSpPr>
            <p:cNvPr id="160" name="Rectangle 36"/>
            <p:cNvSpPr>
              <a:spLocks noChangeArrowheads="1"/>
            </p:cNvSpPr>
            <p:nvPr/>
          </p:nvSpPr>
          <p:spPr bwMode="auto">
            <a:xfrm rot="16200000">
              <a:off x="1038481" y="5774705"/>
              <a:ext cx="1085088" cy="182880"/>
            </a:xfrm>
            <a:prstGeom prst="rect">
              <a:avLst/>
            </a:prstGeom>
            <a:ln w="12700" cmpd="sng">
              <a:solidFill>
                <a:schemeClr val="tx1"/>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nchorCtr="1"/>
            <a:lstStyle/>
            <a:p>
              <a:pPr algn="ctr" defTabSz="609585" fontAlgn="base">
                <a:lnSpc>
                  <a:spcPct val="90000"/>
                </a:lnSpc>
                <a:spcBef>
                  <a:spcPct val="0"/>
                </a:spcBef>
                <a:spcAft>
                  <a:spcPct val="0"/>
                </a:spcAft>
              </a:pPr>
              <a:r>
                <a:rPr lang="en-US" sz="1500" dirty="0">
                  <a:solidFill>
                    <a:srgbClr val="FFFFFF"/>
                  </a:solidFill>
                </a:rPr>
                <a:t>NG-EPON</a:t>
              </a:r>
            </a:p>
          </p:txBody>
        </p:sp>
        <p:sp>
          <p:nvSpPr>
            <p:cNvPr id="164" name="Rectangle 36"/>
            <p:cNvSpPr>
              <a:spLocks noChangeArrowheads="1"/>
            </p:cNvSpPr>
            <p:nvPr/>
          </p:nvSpPr>
          <p:spPr bwMode="auto">
            <a:xfrm rot="16200000">
              <a:off x="832237" y="5773373"/>
              <a:ext cx="1085088" cy="182880"/>
            </a:xfrm>
            <a:prstGeom prst="rect">
              <a:avLst/>
            </a:prstGeom>
            <a:ln w="12700" cmpd="sng">
              <a:solidFill>
                <a:schemeClr val="tx1"/>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nchorCtr="1"/>
            <a:lstStyle/>
            <a:p>
              <a:pPr algn="ctr" defTabSz="609585" fontAlgn="base">
                <a:lnSpc>
                  <a:spcPct val="90000"/>
                </a:lnSpc>
                <a:spcBef>
                  <a:spcPct val="0"/>
                </a:spcBef>
                <a:spcAft>
                  <a:spcPct val="0"/>
                </a:spcAft>
              </a:pPr>
              <a:r>
                <a:rPr lang="en-US" sz="1500" dirty="0">
                  <a:solidFill>
                    <a:srgbClr val="FFFFFF"/>
                  </a:solidFill>
                </a:rPr>
                <a:t>AWG  P2P</a:t>
              </a:r>
            </a:p>
          </p:txBody>
        </p:sp>
        <p:sp>
          <p:nvSpPr>
            <p:cNvPr id="167" name="Rectangle 36"/>
            <p:cNvSpPr>
              <a:spLocks noChangeArrowheads="1"/>
            </p:cNvSpPr>
            <p:nvPr/>
          </p:nvSpPr>
          <p:spPr bwMode="auto">
            <a:xfrm rot="16200000">
              <a:off x="1455500" y="5776116"/>
              <a:ext cx="1085088" cy="182880"/>
            </a:xfrm>
            <a:prstGeom prst="rect">
              <a:avLst/>
            </a:prstGeom>
            <a:ln w="12700" cmpd="sng">
              <a:solidFill>
                <a:schemeClr val="tx1"/>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nchorCtr="1"/>
            <a:lstStyle/>
            <a:p>
              <a:pPr algn="ctr" defTabSz="609585" fontAlgn="base">
                <a:lnSpc>
                  <a:spcPct val="90000"/>
                </a:lnSpc>
                <a:spcBef>
                  <a:spcPct val="0"/>
                </a:spcBef>
                <a:spcAft>
                  <a:spcPct val="0"/>
                </a:spcAft>
              </a:pPr>
              <a:r>
                <a:rPr lang="en-US" sz="1500" dirty="0">
                  <a:solidFill>
                    <a:srgbClr val="FFFFFF"/>
                  </a:solidFill>
                </a:rPr>
                <a:t>10G EPON</a:t>
              </a:r>
            </a:p>
          </p:txBody>
        </p:sp>
        <p:sp>
          <p:nvSpPr>
            <p:cNvPr id="178" name="Rectangle 36"/>
            <p:cNvSpPr>
              <a:spLocks noChangeArrowheads="1"/>
            </p:cNvSpPr>
            <p:nvPr/>
          </p:nvSpPr>
          <p:spPr bwMode="auto">
            <a:xfrm rot="16200000">
              <a:off x="1668213" y="5776116"/>
              <a:ext cx="1085088" cy="182880"/>
            </a:xfrm>
            <a:prstGeom prst="rect">
              <a:avLst/>
            </a:prstGeom>
            <a:ln w="12700" cmpd="sng">
              <a:solidFill>
                <a:schemeClr val="tx1"/>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nchorCtr="1"/>
            <a:lstStyle/>
            <a:p>
              <a:pPr algn="ctr" defTabSz="609585" fontAlgn="base">
                <a:lnSpc>
                  <a:spcPct val="90000"/>
                </a:lnSpc>
                <a:spcBef>
                  <a:spcPct val="0"/>
                </a:spcBef>
                <a:spcAft>
                  <a:spcPct val="0"/>
                </a:spcAft>
              </a:pPr>
              <a:r>
                <a:rPr lang="en-US" sz="1500" dirty="0">
                  <a:solidFill>
                    <a:srgbClr val="FFFFFF"/>
                  </a:solidFill>
                </a:rPr>
                <a:t>10G Ethernet</a:t>
              </a:r>
            </a:p>
          </p:txBody>
        </p:sp>
        <p:sp>
          <p:nvSpPr>
            <p:cNvPr id="236" name="Rectangle 36"/>
            <p:cNvSpPr>
              <a:spLocks noChangeArrowheads="1"/>
            </p:cNvSpPr>
            <p:nvPr/>
          </p:nvSpPr>
          <p:spPr bwMode="auto">
            <a:xfrm rot="16200000">
              <a:off x="1243833" y="5776116"/>
              <a:ext cx="1085088" cy="182880"/>
            </a:xfrm>
            <a:prstGeom prst="rect">
              <a:avLst/>
            </a:prstGeom>
            <a:ln w="12700" cmpd="sng">
              <a:solidFill>
                <a:schemeClr val="tx1"/>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nchorCtr="1"/>
            <a:lstStyle/>
            <a:p>
              <a:pPr algn="ctr" defTabSz="609585" fontAlgn="base">
                <a:lnSpc>
                  <a:spcPct val="90000"/>
                </a:lnSpc>
                <a:spcBef>
                  <a:spcPct val="0"/>
                </a:spcBef>
                <a:spcAft>
                  <a:spcPct val="0"/>
                </a:spcAft>
              </a:pPr>
              <a:r>
                <a:rPr lang="en-US" sz="1500" dirty="0">
                  <a:solidFill>
                    <a:srgbClr val="FFFFFF"/>
                  </a:solidFill>
                </a:rPr>
                <a:t>NG-PON2</a:t>
              </a:r>
            </a:p>
          </p:txBody>
        </p:sp>
        <p:sp>
          <p:nvSpPr>
            <p:cNvPr id="237" name="Rectangle 36"/>
            <p:cNvSpPr>
              <a:spLocks noChangeArrowheads="1"/>
            </p:cNvSpPr>
            <p:nvPr/>
          </p:nvSpPr>
          <p:spPr bwMode="auto">
            <a:xfrm rot="16200000">
              <a:off x="633271" y="5773373"/>
              <a:ext cx="1085088" cy="182880"/>
            </a:xfrm>
            <a:prstGeom prst="rect">
              <a:avLst/>
            </a:prstGeom>
            <a:ln w="12700" cmpd="sng">
              <a:solidFill>
                <a:schemeClr val="tx1"/>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nchorCtr="1"/>
            <a:lstStyle/>
            <a:p>
              <a:pPr algn="ctr" defTabSz="609585" fontAlgn="base">
                <a:lnSpc>
                  <a:spcPct val="90000"/>
                </a:lnSpc>
                <a:spcBef>
                  <a:spcPct val="0"/>
                </a:spcBef>
                <a:spcAft>
                  <a:spcPct val="0"/>
                </a:spcAft>
              </a:pPr>
              <a:r>
                <a:rPr lang="en-US" sz="1500" dirty="0">
                  <a:solidFill>
                    <a:srgbClr val="FFFFFF"/>
                  </a:solidFill>
                </a:rPr>
                <a:t>OTN-G.709</a:t>
              </a:r>
            </a:p>
          </p:txBody>
        </p:sp>
        <p:sp>
          <p:nvSpPr>
            <p:cNvPr id="242" name="Rounded Rectangle 241"/>
            <p:cNvSpPr/>
            <p:nvPr/>
          </p:nvSpPr>
          <p:spPr>
            <a:xfrm>
              <a:off x="2764411" y="5664531"/>
              <a:ext cx="3605523" cy="312851"/>
            </a:xfrm>
            <a:prstGeom prst="roundRect">
              <a:avLst/>
            </a:prstGeom>
          </p:spPr>
          <p:style>
            <a:lnRef idx="2">
              <a:schemeClr val="accent4"/>
            </a:lnRef>
            <a:fillRef idx="1">
              <a:schemeClr val="lt1"/>
            </a:fillRef>
            <a:effectRef idx="0">
              <a:schemeClr val="accent4"/>
            </a:effectRef>
            <a:fontRef idx="minor">
              <a:schemeClr val="dk1"/>
            </a:fontRef>
          </p:style>
          <p:txBody>
            <a:bodyPr wrap="square" lIns="0" tIns="0" rIns="0" bIns="0" anchor="ctr" anchorCtr="1">
              <a:noAutofit/>
            </a:bodyPr>
            <a:lstStyle/>
            <a:p>
              <a:pPr algn="ctr" defTabSz="609585">
                <a:lnSpc>
                  <a:spcPct val="80000"/>
                </a:lnSpc>
              </a:pPr>
              <a:r>
                <a:rPr lang="en-US" sz="1400" kern="0" dirty="0">
                  <a:solidFill>
                    <a:srgbClr val="0000FF"/>
                  </a:solidFill>
                </a:rPr>
                <a:t>Digital Optics (Optical Ethernet / G.709 / PON)</a:t>
              </a:r>
            </a:p>
          </p:txBody>
        </p:sp>
        <p:sp>
          <p:nvSpPr>
            <p:cNvPr id="244" name="TextBox 243"/>
            <p:cNvSpPr txBox="1"/>
            <p:nvPr/>
          </p:nvSpPr>
          <p:spPr>
            <a:xfrm>
              <a:off x="2975784" y="6324613"/>
              <a:ext cx="3657600" cy="223076"/>
            </a:xfrm>
            <a:prstGeom prst="roundRect">
              <a:avLst/>
            </a:prstGeom>
            <a:solidFill>
              <a:srgbClr val="000A8B"/>
            </a:solidFill>
            <a:ln>
              <a:noFill/>
            </a:ln>
          </p:spPr>
          <p:style>
            <a:lnRef idx="2">
              <a:schemeClr val="accent6"/>
            </a:lnRef>
            <a:fillRef idx="1">
              <a:schemeClr val="lt1"/>
            </a:fillRef>
            <a:effectRef idx="0">
              <a:schemeClr val="accent6"/>
            </a:effectRef>
            <a:fontRef idx="minor">
              <a:schemeClr val="dk1"/>
            </a:fontRef>
          </p:style>
          <p:txBody>
            <a:bodyPr wrap="square" lIns="121917" tIns="60958" rIns="121917" bIns="60958" rtlCol="0" anchor="ctr">
              <a:noAutofit/>
            </a:bodyPr>
            <a:lstStyle/>
            <a:p>
              <a:pPr algn="ctr" defTabSz="609585" eaLnBrk="0" hangingPunct="0">
                <a:lnSpc>
                  <a:spcPct val="90000"/>
                </a:lnSpc>
              </a:pPr>
              <a:r>
                <a:rPr lang="en-US" sz="1600" dirty="0">
                  <a:solidFill>
                    <a:srgbClr val="FFFFFF"/>
                  </a:solidFill>
                </a:rPr>
                <a:t>Digital Optics</a:t>
              </a:r>
            </a:p>
          </p:txBody>
        </p:sp>
        <p:sp>
          <p:nvSpPr>
            <p:cNvPr id="4" name="Rectangle 3"/>
            <p:cNvSpPr/>
            <p:nvPr/>
          </p:nvSpPr>
          <p:spPr>
            <a:xfrm rot="16200000">
              <a:off x="7265719" y="5769428"/>
              <a:ext cx="558139" cy="205840"/>
            </a:xfrm>
            <a:prstGeom prst="rect">
              <a:avLst/>
            </a:prstGeom>
            <a:solidFill>
              <a:srgbClr val="FF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defTabSz="609585"/>
              <a:r>
                <a:rPr lang="en-US" sz="1300" dirty="0">
                  <a:solidFill>
                    <a:srgbClr val="FFFFFF"/>
                  </a:solidFill>
                </a:rPr>
                <a:t>OOB</a:t>
              </a:r>
            </a:p>
          </p:txBody>
        </p:sp>
        <p:sp>
          <p:nvSpPr>
            <p:cNvPr id="191" name="Rectangle 190"/>
            <p:cNvSpPr/>
            <p:nvPr/>
          </p:nvSpPr>
          <p:spPr>
            <a:xfrm rot="16200000">
              <a:off x="327892" y="6040573"/>
              <a:ext cx="558139" cy="205840"/>
            </a:xfrm>
            <a:prstGeom prst="rect">
              <a:avLst/>
            </a:prstGeom>
            <a:solidFill>
              <a:srgbClr val="FF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defTabSz="609585"/>
              <a:r>
                <a:rPr lang="en-US" sz="1300" dirty="0">
                  <a:solidFill>
                    <a:srgbClr val="FFFFFF"/>
                  </a:solidFill>
                </a:rPr>
                <a:t>OOB</a:t>
              </a:r>
            </a:p>
          </p:txBody>
        </p:sp>
      </p:grpSp>
      <p:grpSp>
        <p:nvGrpSpPr>
          <p:cNvPr id="7" name="Group 6"/>
          <p:cNvGrpSpPr/>
          <p:nvPr/>
        </p:nvGrpSpPr>
        <p:grpSpPr>
          <a:xfrm>
            <a:off x="235053" y="3141423"/>
            <a:ext cx="11744916" cy="1736021"/>
            <a:chOff x="235053" y="3141423"/>
            <a:chExt cx="11744916" cy="1736021"/>
          </a:xfrm>
        </p:grpSpPr>
        <p:sp>
          <p:nvSpPr>
            <p:cNvPr id="161" name="Rounded Rectangle 160"/>
            <p:cNvSpPr/>
            <p:nvPr/>
          </p:nvSpPr>
          <p:spPr>
            <a:xfrm>
              <a:off x="235053" y="3146180"/>
              <a:ext cx="11744916" cy="1731264"/>
            </a:xfrm>
            <a:prstGeom prst="round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lIns="121917" tIns="60958" rIns="121917" bIns="60958" rtlCol="0" anchor="ctr"/>
            <a:lstStyle/>
            <a:p>
              <a:pPr algn="ctr" defTabSz="609585"/>
              <a:endParaRPr lang="en-US" dirty="0">
                <a:solidFill>
                  <a:srgbClr val="58585A"/>
                </a:solidFill>
              </a:endParaRPr>
            </a:p>
          </p:txBody>
        </p:sp>
        <p:grpSp>
          <p:nvGrpSpPr>
            <p:cNvPr id="162" name="Group 161"/>
            <p:cNvGrpSpPr/>
            <p:nvPr/>
          </p:nvGrpSpPr>
          <p:grpSpPr>
            <a:xfrm>
              <a:off x="8916502" y="3460696"/>
              <a:ext cx="2924252" cy="1363531"/>
              <a:chOff x="5405460" y="1854200"/>
              <a:chExt cx="3512012" cy="1955800"/>
            </a:xfrm>
          </p:grpSpPr>
          <p:pic>
            <p:nvPicPr>
              <p:cNvPr id="163" name="Picture 162"/>
              <p:cNvPicPr>
                <a:picLocks noChangeAspect="1"/>
              </p:cNvPicPr>
              <p:nvPr/>
            </p:nvPicPr>
            <p:blipFill>
              <a:blip r:embed="rId3"/>
              <a:stretch>
                <a:fillRect/>
              </a:stretch>
            </p:blipFill>
            <p:spPr>
              <a:xfrm>
                <a:off x="5412270" y="1854200"/>
                <a:ext cx="3505202" cy="1955800"/>
              </a:xfrm>
              <a:prstGeom prst="rect">
                <a:avLst/>
              </a:prstGeom>
            </p:spPr>
          </p:pic>
          <p:sp>
            <p:nvSpPr>
              <p:cNvPr id="165" name="Rectangle 164"/>
              <p:cNvSpPr/>
              <p:nvPr/>
            </p:nvSpPr>
            <p:spPr bwMode="auto">
              <a:xfrm>
                <a:off x="7539060" y="1854200"/>
                <a:ext cx="1143000" cy="76200"/>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defTabSz="609585" fontAlgn="base">
                  <a:spcBef>
                    <a:spcPct val="50000"/>
                  </a:spcBef>
                  <a:spcAft>
                    <a:spcPct val="0"/>
                  </a:spcAft>
                </a:pPr>
                <a:endParaRPr lang="en-US" b="1" dirty="0">
                  <a:solidFill>
                    <a:srgbClr val="58585A"/>
                  </a:solidFill>
                </a:endParaRPr>
              </a:p>
            </p:txBody>
          </p:sp>
          <p:sp>
            <p:nvSpPr>
              <p:cNvPr id="166" name="Rectangle 165"/>
              <p:cNvSpPr/>
              <p:nvPr/>
            </p:nvSpPr>
            <p:spPr bwMode="auto">
              <a:xfrm>
                <a:off x="5405460" y="2921000"/>
                <a:ext cx="1143000" cy="838200"/>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defTabSz="609585" fontAlgn="base">
                  <a:spcBef>
                    <a:spcPct val="50000"/>
                  </a:spcBef>
                  <a:spcAft>
                    <a:spcPct val="0"/>
                  </a:spcAft>
                </a:pPr>
                <a:endParaRPr lang="en-US" b="1" dirty="0">
                  <a:solidFill>
                    <a:srgbClr val="58585A"/>
                  </a:solidFill>
                </a:endParaRPr>
              </a:p>
            </p:txBody>
          </p:sp>
        </p:grpSp>
        <p:cxnSp>
          <p:nvCxnSpPr>
            <p:cNvPr id="168" name="Straight Connector 167"/>
            <p:cNvCxnSpPr>
              <a:stCxn id="210" idx="3"/>
              <a:endCxn id="169" idx="1"/>
            </p:cNvCxnSpPr>
            <p:nvPr/>
          </p:nvCxnSpPr>
          <p:spPr bwMode="auto">
            <a:xfrm flipV="1">
              <a:off x="2316121" y="4132898"/>
              <a:ext cx="4615580" cy="2311"/>
            </a:xfrm>
            <a:prstGeom prst="line">
              <a:avLst/>
            </a:prstGeom>
            <a:noFill/>
            <a:ln w="9525" cap="flat" cmpd="sng" algn="ctr">
              <a:solidFill>
                <a:srgbClr val="0000FF"/>
              </a:solidFill>
              <a:prstDash val="solid"/>
              <a:round/>
              <a:headEnd type="none" w="med" len="med"/>
              <a:tailEnd type="none" w="med" len="med"/>
            </a:ln>
            <a:effectLst/>
          </p:spPr>
        </p:cxnSp>
        <p:sp>
          <p:nvSpPr>
            <p:cNvPr id="169" name="Rounded Rectangle 168"/>
            <p:cNvSpPr/>
            <p:nvPr/>
          </p:nvSpPr>
          <p:spPr bwMode="auto">
            <a:xfrm>
              <a:off x="6931699" y="3690328"/>
              <a:ext cx="1999488" cy="885139"/>
            </a:xfrm>
            <a:prstGeom prst="roundRect">
              <a:avLst/>
            </a:prstGeom>
            <a:noFill/>
            <a:ln w="190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defTabSz="609585" fontAlgn="base">
                <a:spcBef>
                  <a:spcPct val="50000"/>
                </a:spcBef>
                <a:spcAft>
                  <a:spcPct val="0"/>
                </a:spcAft>
              </a:pPr>
              <a:endParaRPr lang="en-US" sz="1200" b="1" dirty="0">
                <a:solidFill>
                  <a:srgbClr val="58585A"/>
                </a:solidFill>
              </a:endParaRPr>
            </a:p>
          </p:txBody>
        </p:sp>
        <p:sp>
          <p:nvSpPr>
            <p:cNvPr id="170" name="Rectangle 169"/>
            <p:cNvSpPr/>
            <p:nvPr/>
          </p:nvSpPr>
          <p:spPr bwMode="auto">
            <a:xfrm>
              <a:off x="6931702" y="3455201"/>
              <a:ext cx="2000740" cy="212497"/>
            </a:xfrm>
            <a:prstGeom prst="rect">
              <a:avLst/>
            </a:prstGeom>
            <a:noFill/>
            <a:ln w="190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609585"/>
              <a:r>
                <a:rPr lang="en-US" sz="1500" dirty="0">
                  <a:solidFill>
                    <a:srgbClr val="FF0000"/>
                  </a:solidFill>
                </a:rPr>
                <a:t>Remote PHY Node</a:t>
              </a:r>
            </a:p>
          </p:txBody>
        </p:sp>
        <p:sp>
          <p:nvSpPr>
            <p:cNvPr id="171" name="Rounded Rectangle 170"/>
            <p:cNvSpPr/>
            <p:nvPr/>
          </p:nvSpPr>
          <p:spPr>
            <a:xfrm>
              <a:off x="6993682" y="3826367"/>
              <a:ext cx="610069" cy="609600"/>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nchorCtr="1"/>
            <a:lstStyle>
              <a:defPPr>
                <a:defRPr lang="en-US"/>
              </a:defPPr>
              <a:lvl1pPr algn="l" rtl="0" fontAlgn="base">
                <a:spcBef>
                  <a:spcPct val="0"/>
                </a:spcBef>
                <a:spcAft>
                  <a:spcPct val="0"/>
                </a:spcAft>
                <a:defRPr sz="1600" kern="1200">
                  <a:solidFill>
                    <a:schemeClr val="lt1"/>
                  </a:solidFill>
                  <a:latin typeface="+mn-lt"/>
                  <a:ea typeface="+mn-ea"/>
                  <a:cs typeface="+mn-cs"/>
                </a:defRPr>
              </a:lvl1pPr>
              <a:lvl2pPr marL="457141" algn="l" rtl="0" fontAlgn="base">
                <a:spcBef>
                  <a:spcPct val="0"/>
                </a:spcBef>
                <a:spcAft>
                  <a:spcPct val="0"/>
                </a:spcAft>
                <a:defRPr sz="1600" kern="1200">
                  <a:solidFill>
                    <a:schemeClr val="lt1"/>
                  </a:solidFill>
                  <a:latin typeface="+mn-lt"/>
                  <a:ea typeface="+mn-ea"/>
                  <a:cs typeface="+mn-cs"/>
                </a:defRPr>
              </a:lvl2pPr>
              <a:lvl3pPr marL="914281" algn="l" rtl="0" fontAlgn="base">
                <a:spcBef>
                  <a:spcPct val="0"/>
                </a:spcBef>
                <a:spcAft>
                  <a:spcPct val="0"/>
                </a:spcAft>
                <a:defRPr sz="1600" kern="1200">
                  <a:solidFill>
                    <a:schemeClr val="lt1"/>
                  </a:solidFill>
                  <a:latin typeface="+mn-lt"/>
                  <a:ea typeface="+mn-ea"/>
                  <a:cs typeface="+mn-cs"/>
                </a:defRPr>
              </a:lvl3pPr>
              <a:lvl4pPr marL="1371422" algn="l" rtl="0" fontAlgn="base">
                <a:spcBef>
                  <a:spcPct val="0"/>
                </a:spcBef>
                <a:spcAft>
                  <a:spcPct val="0"/>
                </a:spcAft>
                <a:defRPr sz="1600" kern="1200">
                  <a:solidFill>
                    <a:schemeClr val="lt1"/>
                  </a:solidFill>
                  <a:latin typeface="+mn-lt"/>
                  <a:ea typeface="+mn-ea"/>
                  <a:cs typeface="+mn-cs"/>
                </a:defRPr>
              </a:lvl4pPr>
              <a:lvl5pPr marL="1828563" algn="l" rtl="0" fontAlgn="base">
                <a:spcBef>
                  <a:spcPct val="0"/>
                </a:spcBef>
                <a:spcAft>
                  <a:spcPct val="0"/>
                </a:spcAft>
                <a:defRPr sz="1600" kern="1200">
                  <a:solidFill>
                    <a:schemeClr val="lt1"/>
                  </a:solidFill>
                  <a:latin typeface="+mn-lt"/>
                  <a:ea typeface="+mn-ea"/>
                  <a:cs typeface="+mn-cs"/>
                </a:defRPr>
              </a:lvl5pPr>
              <a:lvl6pPr marL="2285703" algn="l" defTabSz="457141" rtl="0" eaLnBrk="1" latinLnBrk="0" hangingPunct="1">
                <a:defRPr sz="1600" kern="1200">
                  <a:solidFill>
                    <a:schemeClr val="lt1"/>
                  </a:solidFill>
                  <a:latin typeface="+mn-lt"/>
                  <a:ea typeface="+mn-ea"/>
                  <a:cs typeface="+mn-cs"/>
                </a:defRPr>
              </a:lvl6pPr>
              <a:lvl7pPr marL="2742844" algn="l" defTabSz="457141" rtl="0" eaLnBrk="1" latinLnBrk="0" hangingPunct="1">
                <a:defRPr sz="1600" kern="1200">
                  <a:solidFill>
                    <a:schemeClr val="lt1"/>
                  </a:solidFill>
                  <a:latin typeface="+mn-lt"/>
                  <a:ea typeface="+mn-ea"/>
                  <a:cs typeface="+mn-cs"/>
                </a:defRPr>
              </a:lvl7pPr>
              <a:lvl8pPr marL="3199985" algn="l" defTabSz="457141" rtl="0" eaLnBrk="1" latinLnBrk="0" hangingPunct="1">
                <a:defRPr sz="1600" kern="1200">
                  <a:solidFill>
                    <a:schemeClr val="lt1"/>
                  </a:solidFill>
                  <a:latin typeface="+mn-lt"/>
                  <a:ea typeface="+mn-ea"/>
                  <a:cs typeface="+mn-cs"/>
                </a:defRPr>
              </a:lvl8pPr>
              <a:lvl9pPr marL="3657125" algn="l" defTabSz="457141" rtl="0" eaLnBrk="1" latinLnBrk="0" hangingPunct="1">
                <a:defRPr sz="1600" kern="1200">
                  <a:solidFill>
                    <a:schemeClr val="lt1"/>
                  </a:solidFill>
                  <a:latin typeface="+mn-lt"/>
                  <a:ea typeface="+mn-ea"/>
                  <a:cs typeface="+mn-cs"/>
                </a:defRPr>
              </a:lvl9pPr>
            </a:lstStyle>
            <a:p>
              <a:pPr algn="ctr" defTabSz="609585">
                <a:defRPr/>
              </a:pPr>
              <a:r>
                <a:rPr lang="en-US" sz="1500" dirty="0">
                  <a:solidFill>
                    <a:srgbClr val="FFFFFF"/>
                  </a:solidFill>
                </a:rPr>
                <a:t>Digital Optics</a:t>
              </a:r>
            </a:p>
          </p:txBody>
        </p:sp>
        <p:cxnSp>
          <p:nvCxnSpPr>
            <p:cNvPr id="172" name="Straight Connector 171"/>
            <p:cNvCxnSpPr/>
            <p:nvPr/>
          </p:nvCxnSpPr>
          <p:spPr bwMode="auto">
            <a:xfrm>
              <a:off x="2343261" y="4538552"/>
              <a:ext cx="0" cy="263427"/>
            </a:xfrm>
            <a:prstGeom prst="line">
              <a:avLst/>
            </a:prstGeom>
            <a:noFill/>
            <a:ln w="9525" cap="flat" cmpd="sng" algn="ctr">
              <a:solidFill>
                <a:srgbClr val="0000FF"/>
              </a:solidFill>
              <a:prstDash val="solid"/>
              <a:round/>
              <a:headEnd type="none" w="med" len="med"/>
              <a:tailEnd type="none" w="med" len="med"/>
            </a:ln>
            <a:effectLst/>
          </p:spPr>
        </p:cxnSp>
        <p:cxnSp>
          <p:nvCxnSpPr>
            <p:cNvPr id="173" name="Straight Connector 172"/>
            <p:cNvCxnSpPr/>
            <p:nvPr/>
          </p:nvCxnSpPr>
          <p:spPr bwMode="auto">
            <a:xfrm>
              <a:off x="8923419" y="4538552"/>
              <a:ext cx="0" cy="263427"/>
            </a:xfrm>
            <a:prstGeom prst="line">
              <a:avLst/>
            </a:prstGeom>
            <a:noFill/>
            <a:ln w="9525" cap="flat" cmpd="sng" algn="ctr">
              <a:solidFill>
                <a:srgbClr val="0000FF"/>
              </a:solidFill>
              <a:prstDash val="solid"/>
              <a:round/>
              <a:headEnd type="none" w="med" len="med"/>
              <a:tailEnd type="none" w="med" len="med"/>
            </a:ln>
            <a:effectLst/>
          </p:spPr>
        </p:cxnSp>
        <p:cxnSp>
          <p:nvCxnSpPr>
            <p:cNvPr id="174" name="Straight Arrow Connector 173"/>
            <p:cNvCxnSpPr/>
            <p:nvPr/>
          </p:nvCxnSpPr>
          <p:spPr bwMode="auto">
            <a:xfrm>
              <a:off x="2375066" y="4685245"/>
              <a:ext cx="4618616" cy="24870"/>
            </a:xfrm>
            <a:prstGeom prst="straightConnector1">
              <a:avLst/>
            </a:prstGeom>
            <a:noFill/>
            <a:ln w="9525" cap="flat" cmpd="sng" algn="ctr">
              <a:solidFill>
                <a:srgbClr val="0000FF"/>
              </a:solidFill>
              <a:prstDash val="solid"/>
              <a:round/>
              <a:headEnd type="arrow" w="med" len="med"/>
              <a:tailEnd type="arrow"/>
            </a:ln>
            <a:effectLst/>
          </p:spPr>
        </p:cxnSp>
        <p:sp>
          <p:nvSpPr>
            <p:cNvPr id="176" name="Text Box 83"/>
            <p:cNvSpPr txBox="1">
              <a:spLocks noChangeArrowheads="1"/>
            </p:cNvSpPr>
            <p:nvPr/>
          </p:nvSpPr>
          <p:spPr bwMode="auto">
            <a:xfrm>
              <a:off x="8973547" y="4457853"/>
              <a:ext cx="710812" cy="410369"/>
            </a:xfrm>
            <a:prstGeom prst="rect">
              <a:avLst/>
            </a:prstGeom>
            <a:noFill/>
            <a:ln w="9525" algn="ctr">
              <a:noFill/>
              <a:miter lim="800000"/>
              <a:headEnd/>
              <a:tailEnd/>
            </a:ln>
          </p:spPr>
          <p:txBody>
            <a:bodyPr wrap="square" lIns="0" tIns="0" rIns="0" bIns="0">
              <a:spAutoFit/>
            </a:bodyPr>
            <a:lstStyle/>
            <a:p>
              <a:pPr algn="ctr" defTabSz="609585" eaLnBrk="0" hangingPunct="0">
                <a:spcBef>
                  <a:spcPct val="0"/>
                </a:spcBef>
              </a:pPr>
              <a:r>
                <a:rPr lang="en-US" sz="1300" dirty="0">
                  <a:solidFill>
                    <a:srgbClr val="58585A"/>
                  </a:solidFill>
                  <a:cs typeface="Arial" charset="0"/>
                </a:rPr>
                <a:t>RF</a:t>
              </a:r>
              <a:br>
                <a:rPr lang="en-US" sz="1300" dirty="0">
                  <a:solidFill>
                    <a:srgbClr val="58585A"/>
                  </a:solidFill>
                  <a:cs typeface="Arial" charset="0"/>
                </a:rPr>
              </a:br>
              <a:r>
                <a:rPr lang="en-US" sz="1300" dirty="0">
                  <a:solidFill>
                    <a:srgbClr val="58585A"/>
                  </a:solidFill>
                  <a:cs typeface="Arial" charset="0"/>
                </a:rPr>
                <a:t>Signals</a:t>
              </a:r>
            </a:p>
          </p:txBody>
        </p:sp>
        <p:sp>
          <p:nvSpPr>
            <p:cNvPr id="177" name="Rounded Rectangle 176"/>
            <p:cNvSpPr/>
            <p:nvPr/>
          </p:nvSpPr>
          <p:spPr>
            <a:xfrm>
              <a:off x="2764411" y="3906983"/>
              <a:ext cx="3605523" cy="335395"/>
            </a:xfrm>
            <a:prstGeom prst="roundRect">
              <a:avLst/>
            </a:prstGeom>
          </p:spPr>
          <p:style>
            <a:lnRef idx="2">
              <a:schemeClr val="accent4"/>
            </a:lnRef>
            <a:fillRef idx="1">
              <a:schemeClr val="lt1"/>
            </a:fillRef>
            <a:effectRef idx="0">
              <a:schemeClr val="accent4"/>
            </a:effectRef>
            <a:fontRef idx="minor">
              <a:schemeClr val="dk1"/>
            </a:fontRef>
          </p:style>
          <p:txBody>
            <a:bodyPr wrap="square" lIns="0" tIns="0" rIns="0" bIns="0" anchor="ctr" anchorCtr="1">
              <a:noAutofit/>
            </a:bodyPr>
            <a:lstStyle/>
            <a:p>
              <a:pPr algn="ctr" defTabSz="609585">
                <a:lnSpc>
                  <a:spcPct val="80000"/>
                </a:lnSpc>
              </a:pPr>
              <a:r>
                <a:rPr lang="en-US" sz="1400" kern="0" dirty="0">
                  <a:solidFill>
                    <a:srgbClr val="0000FF"/>
                  </a:solidFill>
                </a:rPr>
                <a:t>Digital Optics (Optical Ethernet / G.709 / PON)</a:t>
              </a:r>
            </a:p>
          </p:txBody>
        </p:sp>
        <p:sp>
          <p:nvSpPr>
            <p:cNvPr id="180" name="TextBox 179"/>
            <p:cNvSpPr txBox="1"/>
            <p:nvPr/>
          </p:nvSpPr>
          <p:spPr>
            <a:xfrm>
              <a:off x="2654968" y="3141423"/>
              <a:ext cx="6705600" cy="304800"/>
            </a:xfrm>
            <a:prstGeom prst="rect">
              <a:avLst/>
            </a:prstGeom>
            <a:solidFill>
              <a:schemeClr val="tx1"/>
            </a:solidFill>
            <a:ln w="19050" cmpd="sng">
              <a:solidFill>
                <a:schemeClr val="tx1"/>
              </a:solidFill>
            </a:ln>
          </p:spPr>
          <p:txBody>
            <a:bodyPr wrap="square" lIns="121917" tIns="60958" rIns="121917" bIns="60958" rtlCol="0" anchor="ctr" anchorCtr="1">
              <a:noAutofit/>
            </a:bodyPr>
            <a:lstStyle/>
            <a:p>
              <a:pPr algn="ctr" defTabSz="609585"/>
              <a:r>
                <a:rPr lang="en-US" sz="1900" dirty="0">
                  <a:solidFill>
                    <a:srgbClr val="FF9C14"/>
                  </a:solidFill>
                </a:rPr>
                <a:t>Distributed Access Architecture (DAA) - Remote PHY</a:t>
              </a:r>
            </a:p>
          </p:txBody>
        </p:sp>
        <p:sp>
          <p:nvSpPr>
            <p:cNvPr id="228" name="Rectangle 57"/>
            <p:cNvSpPr>
              <a:spLocks noChangeArrowheads="1"/>
            </p:cNvSpPr>
            <p:nvPr/>
          </p:nvSpPr>
          <p:spPr bwMode="auto">
            <a:xfrm>
              <a:off x="8453412" y="3753064"/>
              <a:ext cx="365760" cy="365760"/>
            </a:xfrm>
            <a:prstGeom prst="rect">
              <a:avLst/>
            </a:prstGeom>
            <a:solidFill>
              <a:srgbClr val="003366"/>
            </a:solidFill>
            <a:ln w="9525">
              <a:solidFill>
                <a:srgbClr val="000000"/>
              </a:solidFill>
              <a:miter lim="800000"/>
              <a:headEnd/>
              <a:tailEnd/>
            </a:ln>
          </p:spPr>
          <p:txBody>
            <a:bodyPr wrap="none" lIns="0" tIns="0" rIns="0" bIns="0" anchor="ctr" anchorCtr="1">
              <a:noAutofit/>
            </a:bodyPr>
            <a:lstStyle/>
            <a:p>
              <a:pPr algn="ctr" defTabSz="609585">
                <a:lnSpc>
                  <a:spcPct val="80000"/>
                </a:lnSpc>
              </a:pPr>
              <a:r>
                <a:rPr lang="en-US" sz="1200" kern="0" dirty="0">
                  <a:solidFill>
                    <a:srgbClr val="FFFFFF"/>
                  </a:solidFill>
                </a:rPr>
                <a:t>DAC</a:t>
              </a:r>
            </a:p>
          </p:txBody>
        </p:sp>
        <p:sp>
          <p:nvSpPr>
            <p:cNvPr id="229" name="Rectangle 57"/>
            <p:cNvSpPr>
              <a:spLocks noChangeArrowheads="1"/>
            </p:cNvSpPr>
            <p:nvPr/>
          </p:nvSpPr>
          <p:spPr bwMode="auto">
            <a:xfrm>
              <a:off x="8457645" y="4144967"/>
              <a:ext cx="365760" cy="365760"/>
            </a:xfrm>
            <a:prstGeom prst="rect">
              <a:avLst/>
            </a:prstGeom>
            <a:solidFill>
              <a:schemeClr val="tx1"/>
            </a:solidFill>
            <a:ln w="9525">
              <a:solidFill>
                <a:srgbClr val="333333"/>
              </a:solidFill>
              <a:miter lim="800000"/>
              <a:headEnd/>
              <a:tailEnd/>
            </a:ln>
          </p:spPr>
          <p:txBody>
            <a:bodyPr wrap="none" lIns="0" tIns="0" rIns="0" bIns="0" anchor="ctr" anchorCtr="1">
              <a:noAutofit/>
            </a:bodyPr>
            <a:lstStyle/>
            <a:p>
              <a:pPr algn="ctr" defTabSz="609585">
                <a:lnSpc>
                  <a:spcPct val="80000"/>
                </a:lnSpc>
                <a:defRPr/>
              </a:pPr>
              <a:r>
                <a:rPr lang="en-US" sz="1200" kern="0" dirty="0">
                  <a:solidFill>
                    <a:srgbClr val="FFFFFF"/>
                  </a:solidFill>
                </a:rPr>
                <a:t>ADC</a:t>
              </a:r>
            </a:p>
          </p:txBody>
        </p:sp>
        <p:sp>
          <p:nvSpPr>
            <p:cNvPr id="233" name="Rectangle 232"/>
            <p:cNvSpPr/>
            <p:nvPr/>
          </p:nvSpPr>
          <p:spPr bwMode="auto">
            <a:xfrm rot="5400000">
              <a:off x="8052908" y="3746159"/>
              <a:ext cx="365760" cy="365760"/>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vert="vert270" lIns="0" tIns="0" rIns="0" bIns="0" anchor="ctr"/>
            <a:ls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algn="ctr" defTabSz="609585">
                <a:spcBef>
                  <a:spcPct val="50000"/>
                </a:spcBef>
                <a:defRPr/>
              </a:pPr>
              <a:r>
                <a:rPr lang="en-US" sz="1200" b="0" dirty="0">
                  <a:solidFill>
                    <a:srgbClr val="FFFFFF"/>
                  </a:solidFill>
                  <a:latin typeface="Arial" pitchFamily="34" charset="0"/>
                </a:rPr>
                <a:t>PHY </a:t>
              </a:r>
              <a:br>
                <a:rPr lang="en-US" sz="1200" b="0" dirty="0">
                  <a:solidFill>
                    <a:srgbClr val="FFFFFF"/>
                  </a:solidFill>
                  <a:latin typeface="Arial" pitchFamily="34" charset="0"/>
                </a:rPr>
              </a:br>
              <a:r>
                <a:rPr lang="en-US" sz="1200" b="0" dirty="0">
                  <a:solidFill>
                    <a:srgbClr val="FFFFFF"/>
                  </a:solidFill>
                  <a:latin typeface="Arial" pitchFamily="34" charset="0"/>
                </a:rPr>
                <a:t>(DS)</a:t>
              </a:r>
            </a:p>
          </p:txBody>
        </p:sp>
        <p:sp>
          <p:nvSpPr>
            <p:cNvPr id="234" name="Rectangle 233"/>
            <p:cNvSpPr/>
            <p:nvPr/>
          </p:nvSpPr>
          <p:spPr bwMode="auto">
            <a:xfrm rot="5400000">
              <a:off x="8052908" y="4144967"/>
              <a:ext cx="365760" cy="36576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vert270" lIns="0" tIns="0" rIns="0" bIns="0" anchor="ctr"/>
            <a:ls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algn="ctr" defTabSz="609585">
                <a:spcBef>
                  <a:spcPct val="50000"/>
                </a:spcBef>
                <a:defRPr/>
              </a:pPr>
              <a:r>
                <a:rPr lang="en-US" sz="1200" b="0" dirty="0">
                  <a:solidFill>
                    <a:srgbClr val="58585A"/>
                  </a:solidFill>
                  <a:latin typeface="Arial" pitchFamily="34" charset="0"/>
                </a:rPr>
                <a:t>PHY</a:t>
              </a:r>
              <a:br>
                <a:rPr lang="en-US" sz="1200" b="0" dirty="0">
                  <a:solidFill>
                    <a:srgbClr val="58585A"/>
                  </a:solidFill>
                  <a:latin typeface="Arial" pitchFamily="34" charset="0"/>
                </a:rPr>
              </a:br>
              <a:r>
                <a:rPr lang="en-US" sz="1200" b="0" dirty="0">
                  <a:solidFill>
                    <a:srgbClr val="58585A"/>
                  </a:solidFill>
                  <a:latin typeface="Arial" pitchFamily="34" charset="0"/>
                </a:rPr>
                <a:t>(US)</a:t>
              </a:r>
            </a:p>
          </p:txBody>
        </p:sp>
        <p:sp>
          <p:nvSpPr>
            <p:cNvPr id="175" name="Rectangle 174"/>
            <p:cNvSpPr/>
            <p:nvPr/>
          </p:nvSpPr>
          <p:spPr>
            <a:xfrm>
              <a:off x="718174" y="3317627"/>
              <a:ext cx="1485753" cy="230832"/>
            </a:xfrm>
            <a:prstGeom prst="rect">
              <a:avLst/>
            </a:prstGeom>
          </p:spPr>
          <p:txBody>
            <a:bodyPr wrap="square" lIns="0" tIns="0" rIns="0" bIns="0" anchor="ctr">
              <a:spAutoFit/>
            </a:bodyPr>
            <a:lstStyle/>
            <a:p>
              <a:pPr algn="ctr" defTabSz="609585"/>
              <a:r>
                <a:rPr lang="en-US" sz="1500" dirty="0">
                  <a:solidFill>
                    <a:srgbClr val="FF0000"/>
                  </a:solidFill>
                </a:rPr>
                <a:t>CCAP MAC Core</a:t>
              </a:r>
            </a:p>
          </p:txBody>
        </p:sp>
        <p:cxnSp>
          <p:nvCxnSpPr>
            <p:cNvPr id="192" name="Straight Connector 191"/>
            <p:cNvCxnSpPr/>
            <p:nvPr/>
          </p:nvCxnSpPr>
          <p:spPr bwMode="auto">
            <a:xfrm>
              <a:off x="886531" y="4112021"/>
              <a:ext cx="184800" cy="1916"/>
            </a:xfrm>
            <a:prstGeom prst="line">
              <a:avLst/>
            </a:prstGeom>
            <a:noFill/>
            <a:ln w="38100" cap="flat" cmpd="sng" algn="ctr">
              <a:solidFill>
                <a:srgbClr val="0000FF"/>
              </a:solidFill>
              <a:prstDash val="solid"/>
              <a:round/>
              <a:headEnd type="none" w="med" len="med"/>
              <a:tailEnd type="none" w="med" len="med"/>
            </a:ln>
            <a:effectLst/>
          </p:spPr>
        </p:cxnSp>
        <p:cxnSp>
          <p:nvCxnSpPr>
            <p:cNvPr id="193" name="Straight Connector 192"/>
            <p:cNvCxnSpPr/>
            <p:nvPr/>
          </p:nvCxnSpPr>
          <p:spPr bwMode="auto">
            <a:xfrm>
              <a:off x="884253" y="4211797"/>
              <a:ext cx="203280" cy="1916"/>
            </a:xfrm>
            <a:prstGeom prst="line">
              <a:avLst/>
            </a:prstGeom>
            <a:noFill/>
            <a:ln w="38100" cap="flat" cmpd="sng" algn="ctr">
              <a:solidFill>
                <a:srgbClr val="0000FF"/>
              </a:solidFill>
              <a:prstDash val="solid"/>
              <a:round/>
              <a:headEnd type="none" w="med" len="med"/>
              <a:tailEnd type="none" w="med" len="med"/>
            </a:ln>
            <a:effectLst/>
          </p:spPr>
        </p:cxnSp>
        <p:sp>
          <p:nvSpPr>
            <p:cNvPr id="210" name="Rectangle 209"/>
            <p:cNvSpPr/>
            <p:nvPr/>
          </p:nvSpPr>
          <p:spPr bwMode="auto">
            <a:xfrm>
              <a:off x="830366" y="3560303"/>
              <a:ext cx="1485753" cy="1149812"/>
            </a:xfrm>
            <a:prstGeom prst="rect">
              <a:avLst/>
            </a:prstGeom>
            <a:solidFill>
              <a:schemeClr val="bg1">
                <a:lumMod val="85000"/>
              </a:schemeClr>
            </a:solidFill>
            <a:ln w="9525">
              <a:solidFill>
                <a:schemeClr val="tx1"/>
              </a:solidFill>
              <a:miter lim="800000"/>
              <a:headEnd/>
              <a:tailEnd/>
            </a:ln>
          </p:spPr>
          <p:txBody>
            <a:bodyPr lIns="60958" tIns="60958" rIns="60958" bIns="60958" anchor="ctr"/>
            <a:lstStyle/>
            <a:p>
              <a:pPr algn="ctr" defTabSz="609585"/>
              <a:endParaRPr lang="en-US" sz="1600" dirty="0">
                <a:solidFill>
                  <a:srgbClr val="58585A"/>
                </a:solidFill>
              </a:endParaRPr>
            </a:p>
          </p:txBody>
        </p:sp>
        <p:sp>
          <p:nvSpPr>
            <p:cNvPr id="212" name="Rectangle 211"/>
            <p:cNvSpPr/>
            <p:nvPr/>
          </p:nvSpPr>
          <p:spPr bwMode="auto">
            <a:xfrm rot="5400000">
              <a:off x="1021547" y="3675008"/>
              <a:ext cx="521047" cy="365760"/>
            </a:xfrm>
            <a:prstGeom prst="rect">
              <a:avLst/>
            </a:prstGeom>
            <a:solidFill>
              <a:schemeClr val="accent6">
                <a:lumMod val="75000"/>
              </a:schemeClr>
            </a:solidFill>
            <a:ln w="9525" cap="flat" cmpd="sng" algn="ctr">
              <a:solidFill>
                <a:schemeClr val="tx1"/>
              </a:solidFill>
              <a:prstDash val="solid"/>
              <a:round/>
              <a:headEnd type="none" w="med" len="med"/>
              <a:tailEnd type="none" w="med" len="med"/>
            </a:ln>
            <a:effectLst/>
          </p:spPr>
          <p:txBody>
            <a:bodyPr vert="vert270" lIns="0" tIns="0" rIns="0" bIns="0" anchor="ctr"/>
            <a:ls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algn="ctr" defTabSz="609585">
                <a:spcBef>
                  <a:spcPct val="50000"/>
                </a:spcBef>
                <a:defRPr/>
              </a:pPr>
              <a:r>
                <a:rPr lang="en-US" sz="1200" b="0" dirty="0">
                  <a:solidFill>
                    <a:srgbClr val="FFFFFF"/>
                  </a:solidFill>
                  <a:latin typeface="Arial" pitchFamily="34" charset="0"/>
                </a:rPr>
                <a:t>MAC (DS) </a:t>
              </a:r>
            </a:p>
          </p:txBody>
        </p:sp>
        <p:sp>
          <p:nvSpPr>
            <p:cNvPr id="215" name="Rectangle 214"/>
            <p:cNvSpPr/>
            <p:nvPr/>
          </p:nvSpPr>
          <p:spPr bwMode="auto">
            <a:xfrm rot="5400000">
              <a:off x="1020193" y="4234409"/>
              <a:ext cx="521047" cy="365760"/>
            </a:xfrm>
            <a:prstGeom prst="rect">
              <a:avLst/>
            </a:prstGeom>
            <a:solidFill>
              <a:srgbClr val="FF6600"/>
            </a:solidFill>
            <a:ln w="9525" cap="flat" cmpd="sng" algn="ctr">
              <a:solidFill>
                <a:schemeClr val="tx1"/>
              </a:solidFill>
              <a:prstDash val="solid"/>
              <a:round/>
              <a:headEnd type="none" w="med" len="med"/>
              <a:tailEnd type="none" w="med" len="med"/>
            </a:ln>
            <a:effectLst/>
          </p:spPr>
          <p:txBody>
            <a:bodyPr vert="vert270" lIns="0" tIns="0" rIns="0" bIns="0" anchor="ctr"/>
            <a:ls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a:lstStyle>
            <a:p>
              <a:pPr algn="ctr" defTabSz="609585">
                <a:spcBef>
                  <a:spcPct val="50000"/>
                </a:spcBef>
                <a:defRPr/>
              </a:pPr>
              <a:r>
                <a:rPr lang="en-US" sz="1200" b="0" dirty="0">
                  <a:solidFill>
                    <a:srgbClr val="FFFFFF"/>
                  </a:solidFill>
                  <a:latin typeface="Arial" pitchFamily="34" charset="0"/>
                </a:rPr>
                <a:t>MAC (US)</a:t>
              </a:r>
            </a:p>
          </p:txBody>
        </p:sp>
        <p:sp>
          <p:nvSpPr>
            <p:cNvPr id="238" name="Rectangle 36"/>
            <p:cNvSpPr>
              <a:spLocks noChangeArrowheads="1"/>
            </p:cNvSpPr>
            <p:nvPr/>
          </p:nvSpPr>
          <p:spPr bwMode="auto">
            <a:xfrm rot="16200000">
              <a:off x="1431993" y="4048468"/>
              <a:ext cx="1085088" cy="182880"/>
            </a:xfrm>
            <a:prstGeom prst="rect">
              <a:avLst/>
            </a:prstGeom>
            <a:ln w="12700" cmpd="sng">
              <a:solidFill>
                <a:schemeClr val="tx1"/>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nchorCtr="1"/>
            <a:lstStyle/>
            <a:p>
              <a:pPr algn="ctr" defTabSz="609585" fontAlgn="base">
                <a:lnSpc>
                  <a:spcPct val="90000"/>
                </a:lnSpc>
                <a:spcBef>
                  <a:spcPct val="0"/>
                </a:spcBef>
                <a:spcAft>
                  <a:spcPct val="0"/>
                </a:spcAft>
              </a:pPr>
              <a:r>
                <a:rPr lang="en-US" sz="1500" dirty="0">
                  <a:solidFill>
                    <a:srgbClr val="FFFFFF"/>
                  </a:solidFill>
                </a:rPr>
                <a:t>10G EPON</a:t>
              </a:r>
            </a:p>
          </p:txBody>
        </p:sp>
        <p:sp>
          <p:nvSpPr>
            <p:cNvPr id="239" name="Rectangle 36"/>
            <p:cNvSpPr>
              <a:spLocks noChangeArrowheads="1"/>
            </p:cNvSpPr>
            <p:nvPr/>
          </p:nvSpPr>
          <p:spPr bwMode="auto">
            <a:xfrm rot="16200000">
              <a:off x="1644707" y="4048468"/>
              <a:ext cx="1085088" cy="182880"/>
            </a:xfrm>
            <a:prstGeom prst="rect">
              <a:avLst/>
            </a:prstGeom>
            <a:ln w="12700" cmpd="sng">
              <a:solidFill>
                <a:schemeClr val="tx1"/>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lIns="0" tIns="0" rIns="0" bIns="0" anchor="ctr" anchorCtr="1"/>
            <a:lstStyle/>
            <a:p>
              <a:pPr algn="ctr" defTabSz="609585" fontAlgn="base">
                <a:lnSpc>
                  <a:spcPct val="90000"/>
                </a:lnSpc>
                <a:spcBef>
                  <a:spcPct val="0"/>
                </a:spcBef>
                <a:spcAft>
                  <a:spcPct val="0"/>
                </a:spcAft>
              </a:pPr>
              <a:r>
                <a:rPr lang="en-US" sz="1500" dirty="0">
                  <a:solidFill>
                    <a:srgbClr val="FFFFFF"/>
                  </a:solidFill>
                </a:rPr>
                <a:t>10G Ethernet</a:t>
              </a:r>
            </a:p>
          </p:txBody>
        </p:sp>
        <p:sp>
          <p:nvSpPr>
            <p:cNvPr id="240" name="Rectangle 36"/>
            <p:cNvSpPr>
              <a:spLocks noChangeArrowheads="1"/>
            </p:cNvSpPr>
            <p:nvPr/>
          </p:nvSpPr>
          <p:spPr bwMode="auto">
            <a:xfrm rot="16200000">
              <a:off x="409267" y="4048468"/>
              <a:ext cx="1085088" cy="182880"/>
            </a:xfrm>
            <a:prstGeom prst="rect">
              <a:avLst/>
            </a:prstGeom>
            <a:solidFill>
              <a:srgbClr val="0000FF"/>
            </a:solidFill>
            <a:ln w="9525">
              <a:solidFill>
                <a:schemeClr val="tx1"/>
              </a:solidFill>
              <a:miter lim="800000"/>
              <a:headEnd/>
              <a:tailEnd/>
            </a:ln>
          </p:spPr>
          <p:txBody>
            <a:bodyPr vert="wordArtVert" lIns="0" tIns="60958" rIns="0" bIns="60958" anchor="ctr" anchorCtr="1"/>
            <a:lstStyle/>
            <a:p>
              <a:pPr algn="dist" defTabSz="609585"/>
              <a:r>
                <a:rPr lang="en-US" sz="1600" dirty="0">
                  <a:solidFill>
                    <a:srgbClr val="FFFFFF"/>
                  </a:solidFill>
                </a:rPr>
                <a:t>MLSR</a:t>
              </a:r>
            </a:p>
          </p:txBody>
        </p:sp>
        <p:sp>
          <p:nvSpPr>
            <p:cNvPr id="243" name="TextBox 242"/>
            <p:cNvSpPr txBox="1"/>
            <p:nvPr/>
          </p:nvSpPr>
          <p:spPr>
            <a:xfrm>
              <a:off x="2987667" y="4575885"/>
              <a:ext cx="3657600" cy="223076"/>
            </a:xfrm>
            <a:prstGeom prst="roundRect">
              <a:avLst/>
            </a:prstGeom>
            <a:solidFill>
              <a:srgbClr val="000A8B"/>
            </a:solidFill>
            <a:ln>
              <a:noFill/>
            </a:ln>
          </p:spPr>
          <p:style>
            <a:lnRef idx="2">
              <a:schemeClr val="accent6"/>
            </a:lnRef>
            <a:fillRef idx="1">
              <a:schemeClr val="lt1"/>
            </a:fillRef>
            <a:effectRef idx="0">
              <a:schemeClr val="accent6"/>
            </a:effectRef>
            <a:fontRef idx="minor">
              <a:schemeClr val="dk1"/>
            </a:fontRef>
          </p:style>
          <p:txBody>
            <a:bodyPr wrap="square" lIns="121917" tIns="60958" rIns="121917" bIns="60958" rtlCol="0" anchor="ctr">
              <a:noAutofit/>
            </a:bodyPr>
            <a:lstStyle/>
            <a:p>
              <a:pPr algn="ctr" defTabSz="609585" eaLnBrk="0" hangingPunct="0">
                <a:lnSpc>
                  <a:spcPct val="90000"/>
                </a:lnSpc>
              </a:pPr>
              <a:r>
                <a:rPr lang="en-US" sz="1600" dirty="0">
                  <a:solidFill>
                    <a:srgbClr val="FFFFFF"/>
                  </a:solidFill>
                </a:rPr>
                <a:t>Digital Optics</a:t>
              </a:r>
            </a:p>
          </p:txBody>
        </p:sp>
        <p:sp>
          <p:nvSpPr>
            <p:cNvPr id="2" name="Rectangle 1"/>
            <p:cNvSpPr/>
            <p:nvPr/>
          </p:nvSpPr>
          <p:spPr>
            <a:xfrm rot="16200000">
              <a:off x="1135083" y="4024747"/>
              <a:ext cx="1086592" cy="221672"/>
            </a:xfrm>
            <a:prstGeom prst="rect">
              <a:avLst/>
            </a:prstGeom>
            <a:solidFill>
              <a:srgbClr val="FF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18288" rIns="0" bIns="18288" rtlCol="0" anchor="ctr"/>
            <a:lstStyle/>
            <a:p>
              <a:pPr algn="ctr" defTabSz="609585"/>
              <a:r>
                <a:rPr lang="en-US" sz="1300" dirty="0">
                  <a:solidFill>
                    <a:srgbClr val="FFFFFF"/>
                  </a:solidFill>
                </a:rPr>
                <a:t>DEPI/UEPI/GCP</a:t>
              </a:r>
            </a:p>
          </p:txBody>
        </p:sp>
        <p:sp>
          <p:nvSpPr>
            <p:cNvPr id="190" name="Rectangle 189"/>
            <p:cNvSpPr/>
            <p:nvPr/>
          </p:nvSpPr>
          <p:spPr>
            <a:xfrm rot="16200000">
              <a:off x="7413174" y="3947560"/>
              <a:ext cx="817420" cy="380005"/>
            </a:xfrm>
            <a:prstGeom prst="rect">
              <a:avLst/>
            </a:prstGeom>
            <a:solidFill>
              <a:srgbClr val="FF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609585"/>
              <a:r>
                <a:rPr lang="en-US" sz="1300" dirty="0">
                  <a:solidFill>
                    <a:srgbClr val="FFFFFF"/>
                  </a:solidFill>
                </a:rPr>
                <a:t>DEPI/UEPI/GCP/OOB</a:t>
              </a:r>
            </a:p>
          </p:txBody>
        </p:sp>
        <p:grpSp>
          <p:nvGrpSpPr>
            <p:cNvPr id="200" name="Group 199"/>
            <p:cNvGrpSpPr/>
            <p:nvPr/>
          </p:nvGrpSpPr>
          <p:grpSpPr>
            <a:xfrm>
              <a:off x="298201" y="4088183"/>
              <a:ext cx="532687" cy="113703"/>
              <a:chOff x="498153" y="5812084"/>
              <a:chExt cx="138868" cy="114620"/>
            </a:xfrm>
          </p:grpSpPr>
          <p:cxnSp>
            <p:nvCxnSpPr>
              <p:cNvPr id="201" name="Straight Connector 200"/>
              <p:cNvCxnSpPr/>
              <p:nvPr/>
            </p:nvCxnSpPr>
            <p:spPr bwMode="auto">
              <a:xfrm>
                <a:off x="499861" y="5812084"/>
                <a:ext cx="137160" cy="1916"/>
              </a:xfrm>
              <a:prstGeom prst="line">
                <a:avLst/>
              </a:prstGeom>
              <a:noFill/>
              <a:ln w="38100" cap="flat" cmpd="sng" algn="ctr">
                <a:solidFill>
                  <a:srgbClr val="0000FF"/>
                </a:solidFill>
                <a:prstDash val="solid"/>
                <a:round/>
                <a:headEnd type="none" w="med" len="med"/>
                <a:tailEnd type="none" w="med" len="med"/>
              </a:ln>
              <a:effectLst/>
            </p:spPr>
          </p:cxnSp>
          <p:cxnSp>
            <p:nvCxnSpPr>
              <p:cNvPr id="206" name="Straight Connector 205"/>
              <p:cNvCxnSpPr/>
              <p:nvPr/>
            </p:nvCxnSpPr>
            <p:spPr bwMode="auto">
              <a:xfrm>
                <a:off x="498153" y="5924788"/>
                <a:ext cx="137160" cy="1916"/>
              </a:xfrm>
              <a:prstGeom prst="line">
                <a:avLst/>
              </a:prstGeom>
              <a:noFill/>
              <a:ln w="38100" cap="flat" cmpd="sng" algn="ctr">
                <a:solidFill>
                  <a:srgbClr val="0000FF"/>
                </a:solidFill>
                <a:prstDash val="solid"/>
                <a:round/>
                <a:headEnd type="none" w="med" len="med"/>
                <a:tailEnd type="none" w="med" len="med"/>
              </a:ln>
              <a:effectLst/>
            </p:spPr>
          </p:cxnSp>
        </p:grpSp>
        <p:sp>
          <p:nvSpPr>
            <p:cNvPr id="207" name="Rectangle 206"/>
            <p:cNvSpPr/>
            <p:nvPr/>
          </p:nvSpPr>
          <p:spPr>
            <a:xfrm rot="16200000">
              <a:off x="309417" y="4316671"/>
              <a:ext cx="558139" cy="205840"/>
            </a:xfrm>
            <a:prstGeom prst="rect">
              <a:avLst/>
            </a:prstGeom>
            <a:solidFill>
              <a:srgbClr val="FF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defTabSz="609585"/>
              <a:r>
                <a:rPr lang="en-US" sz="1300" dirty="0">
                  <a:solidFill>
                    <a:srgbClr val="FFFFFF"/>
                  </a:solidFill>
                </a:rPr>
                <a:t>OOB</a:t>
              </a:r>
            </a:p>
          </p:txBody>
        </p:sp>
      </p:grpSp>
      <p:sp>
        <p:nvSpPr>
          <p:cNvPr id="156" name="Rectangle 155"/>
          <p:cNvSpPr/>
          <p:nvPr/>
        </p:nvSpPr>
        <p:spPr>
          <a:xfrm rot="16200000">
            <a:off x="2154133" y="3665537"/>
            <a:ext cx="634373" cy="161301"/>
          </a:xfrm>
          <a:prstGeom prst="rect">
            <a:avLst/>
          </a:prstGeom>
          <a:solidFill>
            <a:srgbClr val="FF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defTabSz="609585"/>
            <a:r>
              <a:rPr lang="en-US" sz="1300" dirty="0">
                <a:solidFill>
                  <a:srgbClr val="FFFFFF"/>
                </a:solidFill>
              </a:rPr>
              <a:t>R-DTI</a:t>
            </a:r>
          </a:p>
        </p:txBody>
      </p:sp>
      <p:sp>
        <p:nvSpPr>
          <p:cNvPr id="179" name="Rectangle 178"/>
          <p:cNvSpPr/>
          <p:nvPr/>
        </p:nvSpPr>
        <p:spPr>
          <a:xfrm rot="16200000">
            <a:off x="6458820" y="3691731"/>
            <a:ext cx="634373" cy="161301"/>
          </a:xfrm>
          <a:prstGeom prst="rect">
            <a:avLst/>
          </a:prstGeom>
          <a:solidFill>
            <a:srgbClr val="FF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defTabSz="609585"/>
            <a:r>
              <a:rPr lang="en-US" sz="1300">
                <a:solidFill>
                  <a:srgbClr val="FFFFFF"/>
                </a:solidFill>
              </a:rPr>
              <a:t>R-DTI</a:t>
            </a:r>
            <a:endParaRPr lang="en-US" sz="1300" dirty="0">
              <a:solidFill>
                <a:srgbClr val="FFFFFF"/>
              </a:solidFill>
            </a:endParaRPr>
          </a:p>
        </p:txBody>
      </p:sp>
      <p:sp>
        <p:nvSpPr>
          <p:cNvPr id="15" name="Slide Number Placeholder 14"/>
          <p:cNvSpPr>
            <a:spLocks noGrp="1"/>
          </p:cNvSpPr>
          <p:nvPr>
            <p:ph type="sldNum" sz="quarter" idx="12"/>
          </p:nvPr>
        </p:nvSpPr>
        <p:spPr>
          <a:xfrm>
            <a:off x="11377227" y="6572023"/>
            <a:ext cx="541725" cy="182880"/>
          </a:xfrm>
        </p:spPr>
        <p:txBody>
          <a:bodyPr vert="horz" wrap="square" lIns="0" tIns="0" rIns="0" bIns="0" rtlCol="0" anchor="b"/>
          <a:lstStyle/>
          <a:p>
            <a:fld id="{71FA2017-4488-4033-A37E-4064B866FEA5}" type="slidenum">
              <a:rPr lang="en-US"/>
              <a:pPr/>
              <a:t>5</a:t>
            </a:fld>
            <a:endParaRPr lang="en-US"/>
          </a:p>
        </p:txBody>
      </p:sp>
      <p:sp>
        <p:nvSpPr>
          <p:cNvPr id="16" name="Date Placeholder 15"/>
          <p:cNvSpPr>
            <a:spLocks noGrp="1"/>
          </p:cNvSpPr>
          <p:nvPr>
            <p:ph type="dt" sz="half" idx="10"/>
          </p:nvPr>
        </p:nvSpPr>
        <p:spPr>
          <a:xfrm>
            <a:off x="3962400" y="6572026"/>
            <a:ext cx="2926080" cy="182881"/>
          </a:xfrm>
        </p:spPr>
        <p:txBody>
          <a:bodyPr vert="horz" wrap="square" lIns="0" tIns="0" rIns="0" bIns="0" rtlCol="0" anchor="b"/>
          <a:lstStyle/>
          <a:p>
            <a:r>
              <a:rPr lang="en-US"/>
              <a:t>July 18, 2017</a:t>
            </a:r>
          </a:p>
        </p:txBody>
      </p:sp>
      <p:cxnSp>
        <p:nvCxnSpPr>
          <p:cNvPr id="189" name="Straight Connector 188"/>
          <p:cNvCxnSpPr/>
          <p:nvPr/>
        </p:nvCxnSpPr>
        <p:spPr bwMode="auto">
          <a:xfrm>
            <a:off x="6994949" y="4578401"/>
            <a:ext cx="0" cy="263427"/>
          </a:xfrm>
          <a:prstGeom prst="line">
            <a:avLst/>
          </a:prstGeom>
          <a:noFill/>
          <a:ln w="9525" cap="flat" cmpd="sng" algn="ctr">
            <a:solidFill>
              <a:srgbClr val="0000FF"/>
            </a:solidFill>
            <a:prstDash val="solid"/>
            <a:round/>
            <a:headEnd type="none" w="med" len="med"/>
            <a:tailEnd type="none" w="med" len="med"/>
          </a:ln>
          <a:effectLst/>
        </p:spPr>
      </p:cxnSp>
      <p:cxnSp>
        <p:nvCxnSpPr>
          <p:cNvPr id="204" name="Straight Arrow Connector 203"/>
          <p:cNvCxnSpPr/>
          <p:nvPr/>
        </p:nvCxnSpPr>
        <p:spPr bwMode="auto">
          <a:xfrm flipV="1">
            <a:off x="8933719" y="4689400"/>
            <a:ext cx="734969" cy="9443"/>
          </a:xfrm>
          <a:prstGeom prst="straightConnector1">
            <a:avLst/>
          </a:prstGeom>
          <a:noFill/>
          <a:ln w="9525" cap="flat" cmpd="sng" algn="ctr">
            <a:solidFill>
              <a:srgbClr val="0000FF"/>
            </a:solidFill>
            <a:prstDash val="solid"/>
            <a:round/>
            <a:headEnd type="arrow" w="med" len="med"/>
            <a:tailEnd type="arrow"/>
          </a:ln>
          <a:effectLst/>
        </p:spPr>
      </p:cxnSp>
      <p:cxnSp>
        <p:nvCxnSpPr>
          <p:cNvPr id="205" name="Straight Arrow Connector 204"/>
          <p:cNvCxnSpPr/>
          <p:nvPr/>
        </p:nvCxnSpPr>
        <p:spPr bwMode="auto">
          <a:xfrm flipV="1">
            <a:off x="8923220" y="6406096"/>
            <a:ext cx="734969" cy="0"/>
          </a:xfrm>
          <a:prstGeom prst="straightConnector1">
            <a:avLst/>
          </a:prstGeom>
          <a:noFill/>
          <a:ln w="9525" cap="flat" cmpd="sng" algn="ctr">
            <a:solidFill>
              <a:srgbClr val="0000FF"/>
            </a:solidFill>
            <a:prstDash val="solid"/>
            <a:round/>
            <a:headEnd type="arrow" w="med" len="med"/>
            <a:tailEnd type="arrow"/>
          </a:ln>
          <a:effectLst/>
        </p:spPr>
      </p:cxnSp>
      <p:cxnSp>
        <p:nvCxnSpPr>
          <p:cNvPr id="208" name="Straight Connector 207"/>
          <p:cNvCxnSpPr/>
          <p:nvPr/>
        </p:nvCxnSpPr>
        <p:spPr bwMode="auto">
          <a:xfrm>
            <a:off x="6858000" y="6324600"/>
            <a:ext cx="0" cy="263427"/>
          </a:xfrm>
          <a:prstGeom prst="line">
            <a:avLst/>
          </a:prstGeom>
          <a:noFill/>
          <a:ln w="9525" cap="flat" cmpd="sng" algn="ctr">
            <a:solidFill>
              <a:srgbClr val="0000FF"/>
            </a:solidFill>
            <a:prstDash val="solid"/>
            <a:round/>
            <a:headEnd type="none" w="med" len="med"/>
            <a:tailEnd type="none" w="med" len="med"/>
          </a:ln>
          <a:effectLst/>
        </p:spPr>
      </p:cxnSp>
    </p:spTree>
    <p:extLst>
      <p:ext uri="{BB962C8B-B14F-4D97-AF65-F5344CB8AC3E}">
        <p14:creationId xmlns:p14="http://schemas.microsoft.com/office/powerpoint/2010/main" val="1039154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1"/>
          <p:cNvGrpSpPr/>
          <p:nvPr/>
        </p:nvGrpSpPr>
        <p:grpSpPr>
          <a:xfrm>
            <a:off x="451104" y="801077"/>
            <a:ext cx="5730240" cy="1555496"/>
            <a:chOff x="791999" y="657002"/>
            <a:chExt cx="4675966" cy="3990036"/>
          </a:xfrm>
          <a:solidFill>
            <a:schemeClr val="accent1"/>
          </a:solidFill>
        </p:grpSpPr>
        <p:sp>
          <p:nvSpPr>
            <p:cNvPr id="7" name="Pentagon 6"/>
            <p:cNvSpPr/>
            <p:nvPr/>
          </p:nvSpPr>
          <p:spPr>
            <a:xfrm>
              <a:off x="791999" y="657002"/>
              <a:ext cx="4675966" cy="3990036"/>
            </a:xfrm>
            <a:prstGeom prst="homePlat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TextBox 10"/>
            <p:cNvSpPr txBox="1"/>
            <p:nvPr/>
          </p:nvSpPr>
          <p:spPr>
            <a:xfrm>
              <a:off x="986280" y="1384142"/>
              <a:ext cx="1591818" cy="2510069"/>
            </a:xfrm>
            <a:prstGeom prst="rect">
              <a:avLst/>
            </a:prstGeom>
            <a:grpFill/>
          </p:spPr>
          <p:txBody>
            <a:bodyPr wrap="square" rtlCol="0">
              <a:spAutoFit/>
            </a:bodyPr>
            <a:lstStyle/>
            <a:p>
              <a:pPr defTabSz="1047452">
                <a:lnSpc>
                  <a:spcPct val="90000"/>
                </a:lnSpc>
                <a:spcAft>
                  <a:spcPct val="35000"/>
                </a:spcAft>
              </a:pPr>
              <a:r>
                <a:rPr lang="en-US" sz="2133" dirty="0">
                  <a:solidFill>
                    <a:srgbClr val="FFFFFF"/>
                  </a:solidFill>
                  <a:latin typeface="Arial" pitchFamily="34" charset="0"/>
                  <a:cs typeface="Arial" pitchFamily="34" charset="0"/>
                </a:rPr>
                <a:t>Increase HFC Bandwidth Capacity</a:t>
              </a:r>
            </a:p>
          </p:txBody>
        </p:sp>
      </p:grpSp>
      <p:sp>
        <p:nvSpPr>
          <p:cNvPr id="2" name="Title 1"/>
          <p:cNvSpPr>
            <a:spLocks noGrp="1"/>
          </p:cNvSpPr>
          <p:nvPr>
            <p:ph type="title"/>
          </p:nvPr>
        </p:nvSpPr>
        <p:spPr/>
        <p:txBody>
          <a:bodyPr/>
          <a:lstStyle/>
          <a:p>
            <a:r>
              <a:rPr lang="en-US" dirty="0"/>
              <a:t>Distributed Architecture Benefits</a:t>
            </a:r>
          </a:p>
        </p:txBody>
      </p:sp>
      <p:sp>
        <p:nvSpPr>
          <p:cNvPr id="8" name="Freeform 7"/>
          <p:cNvSpPr/>
          <p:nvPr/>
        </p:nvSpPr>
        <p:spPr>
          <a:xfrm>
            <a:off x="2616763" y="857590"/>
            <a:ext cx="9144000" cy="440653"/>
          </a:xfrm>
          <a:custGeom>
            <a:avLst/>
            <a:gdLst>
              <a:gd name="connsiteX0" fmla="*/ 0 w 6781811"/>
              <a:gd name="connsiteY0" fmla="*/ 197194 h 1183143"/>
              <a:gd name="connsiteX1" fmla="*/ 57757 w 6781811"/>
              <a:gd name="connsiteY1" fmla="*/ 57757 h 1183143"/>
              <a:gd name="connsiteX2" fmla="*/ 197194 w 6781811"/>
              <a:gd name="connsiteY2" fmla="*/ 0 h 1183143"/>
              <a:gd name="connsiteX3" fmla="*/ 6584617 w 6781811"/>
              <a:gd name="connsiteY3" fmla="*/ 0 h 1183143"/>
              <a:gd name="connsiteX4" fmla="*/ 6724054 w 6781811"/>
              <a:gd name="connsiteY4" fmla="*/ 57757 h 1183143"/>
              <a:gd name="connsiteX5" fmla="*/ 6781811 w 6781811"/>
              <a:gd name="connsiteY5" fmla="*/ 197194 h 1183143"/>
              <a:gd name="connsiteX6" fmla="*/ 6781811 w 6781811"/>
              <a:gd name="connsiteY6" fmla="*/ 985949 h 1183143"/>
              <a:gd name="connsiteX7" fmla="*/ 6724054 w 6781811"/>
              <a:gd name="connsiteY7" fmla="*/ 1125386 h 1183143"/>
              <a:gd name="connsiteX8" fmla="*/ 6584617 w 6781811"/>
              <a:gd name="connsiteY8" fmla="*/ 1183143 h 1183143"/>
              <a:gd name="connsiteX9" fmla="*/ 197194 w 6781811"/>
              <a:gd name="connsiteY9" fmla="*/ 1183143 h 1183143"/>
              <a:gd name="connsiteX10" fmla="*/ 57757 w 6781811"/>
              <a:gd name="connsiteY10" fmla="*/ 1125386 h 1183143"/>
              <a:gd name="connsiteX11" fmla="*/ 0 w 6781811"/>
              <a:gd name="connsiteY11" fmla="*/ 985949 h 1183143"/>
              <a:gd name="connsiteX12" fmla="*/ 0 w 6781811"/>
              <a:gd name="connsiteY12" fmla="*/ 197194 h 118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81811" h="1183143">
                <a:moveTo>
                  <a:pt x="0" y="197194"/>
                </a:moveTo>
                <a:cubicBezTo>
                  <a:pt x="0" y="144895"/>
                  <a:pt x="20776" y="94738"/>
                  <a:pt x="57757" y="57757"/>
                </a:cubicBezTo>
                <a:cubicBezTo>
                  <a:pt x="94738" y="20776"/>
                  <a:pt x="144895" y="0"/>
                  <a:pt x="197194" y="0"/>
                </a:cubicBezTo>
                <a:lnTo>
                  <a:pt x="6584617" y="0"/>
                </a:lnTo>
                <a:cubicBezTo>
                  <a:pt x="6636916" y="0"/>
                  <a:pt x="6687073" y="20776"/>
                  <a:pt x="6724054" y="57757"/>
                </a:cubicBezTo>
                <a:cubicBezTo>
                  <a:pt x="6761035" y="94738"/>
                  <a:pt x="6781811" y="144895"/>
                  <a:pt x="6781811" y="197194"/>
                </a:cubicBezTo>
                <a:lnTo>
                  <a:pt x="6781811" y="985949"/>
                </a:lnTo>
                <a:cubicBezTo>
                  <a:pt x="6781811" y="1038248"/>
                  <a:pt x="6761035" y="1088405"/>
                  <a:pt x="6724054" y="1125386"/>
                </a:cubicBezTo>
                <a:cubicBezTo>
                  <a:pt x="6687073" y="1162367"/>
                  <a:pt x="6636916" y="1183143"/>
                  <a:pt x="6584617" y="1183143"/>
                </a:cubicBezTo>
                <a:lnTo>
                  <a:pt x="197194" y="1183143"/>
                </a:lnTo>
                <a:cubicBezTo>
                  <a:pt x="144895" y="1183143"/>
                  <a:pt x="94738" y="1162367"/>
                  <a:pt x="57757" y="1125386"/>
                </a:cubicBezTo>
                <a:cubicBezTo>
                  <a:pt x="20776" y="1088405"/>
                  <a:pt x="0" y="1038248"/>
                  <a:pt x="0" y="985949"/>
                </a:cubicBezTo>
                <a:lnTo>
                  <a:pt x="0" y="197194"/>
                </a:lnTo>
                <a:close/>
              </a:path>
            </a:pathLst>
          </a:custGeom>
          <a:solidFill>
            <a:schemeClr val="accent1">
              <a:lumMod val="20000"/>
              <a:lumOff val="80000"/>
              <a:alpha val="80000"/>
            </a:schemeClr>
          </a:solidFill>
          <a:ln w="6350">
            <a:noFill/>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283533" tIns="283533" rIns="283533" bIns="283533" numCol="1" spcCol="1122" anchor="ctr" anchorCtr="0">
            <a:noAutofit/>
          </a:bodyPr>
          <a:lstStyle/>
          <a:p>
            <a:pPr marL="231642" indent="-231642" defTabSz="609585">
              <a:spcBef>
                <a:spcPts val="933"/>
              </a:spcBef>
            </a:pPr>
            <a:r>
              <a:rPr lang="en-GB" sz="1867" dirty="0">
                <a:solidFill>
                  <a:srgbClr val="1F497D">
                    <a:lumMod val="50000"/>
                  </a:srgbClr>
                </a:solidFill>
                <a:latin typeface="Arial" pitchFamily="34" charset="0"/>
                <a:cs typeface="Arial" pitchFamily="34" charset="0"/>
              </a:rPr>
              <a:t>Better end-of-line signal quality</a:t>
            </a:r>
          </a:p>
        </p:txBody>
      </p:sp>
      <p:sp>
        <p:nvSpPr>
          <p:cNvPr id="13" name="Pentagon 12"/>
          <p:cNvSpPr/>
          <p:nvPr/>
        </p:nvSpPr>
        <p:spPr>
          <a:xfrm>
            <a:off x="451104" y="2480661"/>
            <a:ext cx="5730240" cy="2020804"/>
          </a:xfrm>
          <a:prstGeom prst="homePlate">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TextBox 13"/>
          <p:cNvSpPr txBox="1"/>
          <p:nvPr/>
        </p:nvSpPr>
        <p:spPr>
          <a:xfrm>
            <a:off x="708951" y="3074003"/>
            <a:ext cx="1950720" cy="683136"/>
          </a:xfrm>
          <a:prstGeom prst="rect">
            <a:avLst/>
          </a:prstGeom>
          <a:noFill/>
        </p:spPr>
        <p:txBody>
          <a:bodyPr wrap="square" rtlCol="0">
            <a:spAutoFit/>
          </a:bodyPr>
          <a:lstStyle/>
          <a:p>
            <a:pPr defTabSz="1047452">
              <a:lnSpc>
                <a:spcPct val="90000"/>
              </a:lnSpc>
              <a:spcAft>
                <a:spcPct val="35000"/>
              </a:spcAft>
            </a:pPr>
            <a:r>
              <a:rPr lang="en-US" sz="2133" dirty="0">
                <a:solidFill>
                  <a:srgbClr val="FFFFFF"/>
                </a:solidFill>
                <a:latin typeface="Arial" pitchFamily="34" charset="0"/>
                <a:cs typeface="Arial" pitchFamily="34" charset="0"/>
              </a:rPr>
              <a:t>Operational Efficiencies</a:t>
            </a:r>
          </a:p>
        </p:txBody>
      </p:sp>
      <p:grpSp>
        <p:nvGrpSpPr>
          <p:cNvPr id="16" name="Group 11"/>
          <p:cNvGrpSpPr/>
          <p:nvPr/>
        </p:nvGrpSpPr>
        <p:grpSpPr>
          <a:xfrm>
            <a:off x="451104" y="4594627"/>
            <a:ext cx="5730240" cy="1600150"/>
            <a:chOff x="791999" y="657002"/>
            <a:chExt cx="4675966" cy="3804438"/>
          </a:xfrm>
          <a:solidFill>
            <a:schemeClr val="accent1"/>
          </a:solidFill>
        </p:grpSpPr>
        <p:sp>
          <p:nvSpPr>
            <p:cNvPr id="17" name="Pentagon 16"/>
            <p:cNvSpPr/>
            <p:nvPr/>
          </p:nvSpPr>
          <p:spPr>
            <a:xfrm>
              <a:off x="791999" y="657002"/>
              <a:ext cx="4675966" cy="3804438"/>
            </a:xfrm>
            <a:prstGeom prst="homePlat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TextBox 17"/>
            <p:cNvSpPr txBox="1"/>
            <p:nvPr/>
          </p:nvSpPr>
          <p:spPr>
            <a:xfrm>
              <a:off x="1020824" y="1686082"/>
              <a:ext cx="1591818" cy="1624191"/>
            </a:xfrm>
            <a:prstGeom prst="rect">
              <a:avLst/>
            </a:prstGeom>
            <a:grpFill/>
          </p:spPr>
          <p:txBody>
            <a:bodyPr wrap="square" rtlCol="0">
              <a:spAutoFit/>
            </a:bodyPr>
            <a:lstStyle/>
            <a:p>
              <a:pPr defTabSz="1047452">
                <a:lnSpc>
                  <a:spcPct val="90000"/>
                </a:lnSpc>
                <a:spcAft>
                  <a:spcPct val="35000"/>
                </a:spcAft>
              </a:pPr>
              <a:r>
                <a:rPr lang="en-US" sz="2133" dirty="0">
                  <a:solidFill>
                    <a:srgbClr val="FFFFFF"/>
                  </a:solidFill>
                  <a:latin typeface="Arial" pitchFamily="34" charset="0"/>
                  <a:cs typeface="Arial" pitchFamily="34" charset="0"/>
                </a:rPr>
                <a:t>IP Convergence</a:t>
              </a:r>
            </a:p>
          </p:txBody>
        </p:sp>
      </p:grpSp>
      <p:sp>
        <p:nvSpPr>
          <p:cNvPr id="19" name="Freeform 18"/>
          <p:cNvSpPr/>
          <p:nvPr/>
        </p:nvSpPr>
        <p:spPr>
          <a:xfrm>
            <a:off x="2594192" y="1357114"/>
            <a:ext cx="9144000" cy="440653"/>
          </a:xfrm>
          <a:custGeom>
            <a:avLst/>
            <a:gdLst>
              <a:gd name="connsiteX0" fmla="*/ 0 w 6781811"/>
              <a:gd name="connsiteY0" fmla="*/ 197194 h 1183143"/>
              <a:gd name="connsiteX1" fmla="*/ 57757 w 6781811"/>
              <a:gd name="connsiteY1" fmla="*/ 57757 h 1183143"/>
              <a:gd name="connsiteX2" fmla="*/ 197194 w 6781811"/>
              <a:gd name="connsiteY2" fmla="*/ 0 h 1183143"/>
              <a:gd name="connsiteX3" fmla="*/ 6584617 w 6781811"/>
              <a:gd name="connsiteY3" fmla="*/ 0 h 1183143"/>
              <a:gd name="connsiteX4" fmla="*/ 6724054 w 6781811"/>
              <a:gd name="connsiteY4" fmla="*/ 57757 h 1183143"/>
              <a:gd name="connsiteX5" fmla="*/ 6781811 w 6781811"/>
              <a:gd name="connsiteY5" fmla="*/ 197194 h 1183143"/>
              <a:gd name="connsiteX6" fmla="*/ 6781811 w 6781811"/>
              <a:gd name="connsiteY6" fmla="*/ 985949 h 1183143"/>
              <a:gd name="connsiteX7" fmla="*/ 6724054 w 6781811"/>
              <a:gd name="connsiteY7" fmla="*/ 1125386 h 1183143"/>
              <a:gd name="connsiteX8" fmla="*/ 6584617 w 6781811"/>
              <a:gd name="connsiteY8" fmla="*/ 1183143 h 1183143"/>
              <a:gd name="connsiteX9" fmla="*/ 197194 w 6781811"/>
              <a:gd name="connsiteY9" fmla="*/ 1183143 h 1183143"/>
              <a:gd name="connsiteX10" fmla="*/ 57757 w 6781811"/>
              <a:gd name="connsiteY10" fmla="*/ 1125386 h 1183143"/>
              <a:gd name="connsiteX11" fmla="*/ 0 w 6781811"/>
              <a:gd name="connsiteY11" fmla="*/ 985949 h 1183143"/>
              <a:gd name="connsiteX12" fmla="*/ 0 w 6781811"/>
              <a:gd name="connsiteY12" fmla="*/ 197194 h 118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81811" h="1183143">
                <a:moveTo>
                  <a:pt x="0" y="197194"/>
                </a:moveTo>
                <a:cubicBezTo>
                  <a:pt x="0" y="144895"/>
                  <a:pt x="20776" y="94738"/>
                  <a:pt x="57757" y="57757"/>
                </a:cubicBezTo>
                <a:cubicBezTo>
                  <a:pt x="94738" y="20776"/>
                  <a:pt x="144895" y="0"/>
                  <a:pt x="197194" y="0"/>
                </a:cubicBezTo>
                <a:lnTo>
                  <a:pt x="6584617" y="0"/>
                </a:lnTo>
                <a:cubicBezTo>
                  <a:pt x="6636916" y="0"/>
                  <a:pt x="6687073" y="20776"/>
                  <a:pt x="6724054" y="57757"/>
                </a:cubicBezTo>
                <a:cubicBezTo>
                  <a:pt x="6761035" y="94738"/>
                  <a:pt x="6781811" y="144895"/>
                  <a:pt x="6781811" y="197194"/>
                </a:cubicBezTo>
                <a:lnTo>
                  <a:pt x="6781811" y="985949"/>
                </a:lnTo>
                <a:cubicBezTo>
                  <a:pt x="6781811" y="1038248"/>
                  <a:pt x="6761035" y="1088405"/>
                  <a:pt x="6724054" y="1125386"/>
                </a:cubicBezTo>
                <a:cubicBezTo>
                  <a:pt x="6687073" y="1162367"/>
                  <a:pt x="6636916" y="1183143"/>
                  <a:pt x="6584617" y="1183143"/>
                </a:cubicBezTo>
                <a:lnTo>
                  <a:pt x="197194" y="1183143"/>
                </a:lnTo>
                <a:cubicBezTo>
                  <a:pt x="144895" y="1183143"/>
                  <a:pt x="94738" y="1162367"/>
                  <a:pt x="57757" y="1125386"/>
                </a:cubicBezTo>
                <a:cubicBezTo>
                  <a:pt x="20776" y="1088405"/>
                  <a:pt x="0" y="1038248"/>
                  <a:pt x="0" y="985949"/>
                </a:cubicBezTo>
                <a:lnTo>
                  <a:pt x="0" y="197194"/>
                </a:lnTo>
                <a:close/>
              </a:path>
            </a:pathLst>
          </a:custGeom>
          <a:solidFill>
            <a:schemeClr val="accent1">
              <a:lumMod val="20000"/>
              <a:lumOff val="80000"/>
              <a:alpha val="80000"/>
            </a:schemeClr>
          </a:solidFill>
          <a:ln w="6350">
            <a:noFill/>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283533" tIns="283533" rIns="283533" bIns="283533" numCol="1" spcCol="1122" anchor="ctr" anchorCtr="0">
            <a:noAutofit/>
          </a:bodyPr>
          <a:lstStyle/>
          <a:p>
            <a:pPr marL="231642" indent="-231642" defTabSz="609585">
              <a:spcBef>
                <a:spcPts val="933"/>
              </a:spcBef>
            </a:pPr>
            <a:r>
              <a:rPr lang="en-GB" sz="1867" dirty="0">
                <a:solidFill>
                  <a:srgbClr val="1F497D">
                    <a:lumMod val="50000"/>
                  </a:srgbClr>
                </a:solidFill>
                <a:latin typeface="Arial" pitchFamily="34" charset="0"/>
                <a:cs typeface="Arial" pitchFamily="34" charset="0"/>
              </a:rPr>
              <a:t>Better spectral efficiency</a:t>
            </a:r>
          </a:p>
        </p:txBody>
      </p:sp>
      <p:sp>
        <p:nvSpPr>
          <p:cNvPr id="20" name="Freeform 19"/>
          <p:cNvSpPr/>
          <p:nvPr/>
        </p:nvSpPr>
        <p:spPr>
          <a:xfrm>
            <a:off x="2622413" y="1850987"/>
            <a:ext cx="9144000" cy="440653"/>
          </a:xfrm>
          <a:custGeom>
            <a:avLst/>
            <a:gdLst>
              <a:gd name="connsiteX0" fmla="*/ 0 w 6781811"/>
              <a:gd name="connsiteY0" fmla="*/ 197194 h 1183143"/>
              <a:gd name="connsiteX1" fmla="*/ 57757 w 6781811"/>
              <a:gd name="connsiteY1" fmla="*/ 57757 h 1183143"/>
              <a:gd name="connsiteX2" fmla="*/ 197194 w 6781811"/>
              <a:gd name="connsiteY2" fmla="*/ 0 h 1183143"/>
              <a:gd name="connsiteX3" fmla="*/ 6584617 w 6781811"/>
              <a:gd name="connsiteY3" fmla="*/ 0 h 1183143"/>
              <a:gd name="connsiteX4" fmla="*/ 6724054 w 6781811"/>
              <a:gd name="connsiteY4" fmla="*/ 57757 h 1183143"/>
              <a:gd name="connsiteX5" fmla="*/ 6781811 w 6781811"/>
              <a:gd name="connsiteY5" fmla="*/ 197194 h 1183143"/>
              <a:gd name="connsiteX6" fmla="*/ 6781811 w 6781811"/>
              <a:gd name="connsiteY6" fmla="*/ 985949 h 1183143"/>
              <a:gd name="connsiteX7" fmla="*/ 6724054 w 6781811"/>
              <a:gd name="connsiteY7" fmla="*/ 1125386 h 1183143"/>
              <a:gd name="connsiteX8" fmla="*/ 6584617 w 6781811"/>
              <a:gd name="connsiteY8" fmla="*/ 1183143 h 1183143"/>
              <a:gd name="connsiteX9" fmla="*/ 197194 w 6781811"/>
              <a:gd name="connsiteY9" fmla="*/ 1183143 h 1183143"/>
              <a:gd name="connsiteX10" fmla="*/ 57757 w 6781811"/>
              <a:gd name="connsiteY10" fmla="*/ 1125386 h 1183143"/>
              <a:gd name="connsiteX11" fmla="*/ 0 w 6781811"/>
              <a:gd name="connsiteY11" fmla="*/ 985949 h 1183143"/>
              <a:gd name="connsiteX12" fmla="*/ 0 w 6781811"/>
              <a:gd name="connsiteY12" fmla="*/ 197194 h 118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81811" h="1183143">
                <a:moveTo>
                  <a:pt x="0" y="197194"/>
                </a:moveTo>
                <a:cubicBezTo>
                  <a:pt x="0" y="144895"/>
                  <a:pt x="20776" y="94738"/>
                  <a:pt x="57757" y="57757"/>
                </a:cubicBezTo>
                <a:cubicBezTo>
                  <a:pt x="94738" y="20776"/>
                  <a:pt x="144895" y="0"/>
                  <a:pt x="197194" y="0"/>
                </a:cubicBezTo>
                <a:lnTo>
                  <a:pt x="6584617" y="0"/>
                </a:lnTo>
                <a:cubicBezTo>
                  <a:pt x="6636916" y="0"/>
                  <a:pt x="6687073" y="20776"/>
                  <a:pt x="6724054" y="57757"/>
                </a:cubicBezTo>
                <a:cubicBezTo>
                  <a:pt x="6761035" y="94738"/>
                  <a:pt x="6781811" y="144895"/>
                  <a:pt x="6781811" y="197194"/>
                </a:cubicBezTo>
                <a:lnTo>
                  <a:pt x="6781811" y="985949"/>
                </a:lnTo>
                <a:cubicBezTo>
                  <a:pt x="6781811" y="1038248"/>
                  <a:pt x="6761035" y="1088405"/>
                  <a:pt x="6724054" y="1125386"/>
                </a:cubicBezTo>
                <a:cubicBezTo>
                  <a:pt x="6687073" y="1162367"/>
                  <a:pt x="6636916" y="1183143"/>
                  <a:pt x="6584617" y="1183143"/>
                </a:cubicBezTo>
                <a:lnTo>
                  <a:pt x="197194" y="1183143"/>
                </a:lnTo>
                <a:cubicBezTo>
                  <a:pt x="144895" y="1183143"/>
                  <a:pt x="94738" y="1162367"/>
                  <a:pt x="57757" y="1125386"/>
                </a:cubicBezTo>
                <a:cubicBezTo>
                  <a:pt x="20776" y="1088405"/>
                  <a:pt x="0" y="1038248"/>
                  <a:pt x="0" y="985949"/>
                </a:cubicBezTo>
                <a:lnTo>
                  <a:pt x="0" y="197194"/>
                </a:lnTo>
                <a:close/>
              </a:path>
            </a:pathLst>
          </a:custGeom>
          <a:solidFill>
            <a:schemeClr val="accent1">
              <a:lumMod val="20000"/>
              <a:lumOff val="80000"/>
              <a:alpha val="80000"/>
            </a:schemeClr>
          </a:solidFill>
          <a:ln w="6350">
            <a:noFill/>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283533" tIns="283533" rIns="283533" bIns="283533" numCol="1" spcCol="1122" anchor="ctr" anchorCtr="0">
            <a:noAutofit/>
          </a:bodyPr>
          <a:lstStyle/>
          <a:p>
            <a:pPr marL="231642" indent="-231642" defTabSz="609585">
              <a:spcBef>
                <a:spcPts val="933"/>
              </a:spcBef>
            </a:pPr>
            <a:r>
              <a:rPr lang="en-GB" sz="1867" dirty="0">
                <a:solidFill>
                  <a:srgbClr val="1F497D">
                    <a:lumMod val="50000"/>
                  </a:srgbClr>
                </a:solidFill>
                <a:latin typeface="Arial" pitchFamily="34" charset="0"/>
                <a:cs typeface="Arial" pitchFamily="34" charset="0"/>
              </a:rPr>
              <a:t>More wavelengths, better reach</a:t>
            </a:r>
          </a:p>
        </p:txBody>
      </p:sp>
      <p:sp>
        <p:nvSpPr>
          <p:cNvPr id="21" name="Freeform 20"/>
          <p:cNvSpPr/>
          <p:nvPr/>
        </p:nvSpPr>
        <p:spPr>
          <a:xfrm>
            <a:off x="2594192" y="2537103"/>
            <a:ext cx="9144000" cy="440653"/>
          </a:xfrm>
          <a:custGeom>
            <a:avLst/>
            <a:gdLst>
              <a:gd name="connsiteX0" fmla="*/ 0 w 6781811"/>
              <a:gd name="connsiteY0" fmla="*/ 197194 h 1183143"/>
              <a:gd name="connsiteX1" fmla="*/ 57757 w 6781811"/>
              <a:gd name="connsiteY1" fmla="*/ 57757 h 1183143"/>
              <a:gd name="connsiteX2" fmla="*/ 197194 w 6781811"/>
              <a:gd name="connsiteY2" fmla="*/ 0 h 1183143"/>
              <a:gd name="connsiteX3" fmla="*/ 6584617 w 6781811"/>
              <a:gd name="connsiteY3" fmla="*/ 0 h 1183143"/>
              <a:gd name="connsiteX4" fmla="*/ 6724054 w 6781811"/>
              <a:gd name="connsiteY4" fmla="*/ 57757 h 1183143"/>
              <a:gd name="connsiteX5" fmla="*/ 6781811 w 6781811"/>
              <a:gd name="connsiteY5" fmla="*/ 197194 h 1183143"/>
              <a:gd name="connsiteX6" fmla="*/ 6781811 w 6781811"/>
              <a:gd name="connsiteY6" fmla="*/ 985949 h 1183143"/>
              <a:gd name="connsiteX7" fmla="*/ 6724054 w 6781811"/>
              <a:gd name="connsiteY7" fmla="*/ 1125386 h 1183143"/>
              <a:gd name="connsiteX8" fmla="*/ 6584617 w 6781811"/>
              <a:gd name="connsiteY8" fmla="*/ 1183143 h 1183143"/>
              <a:gd name="connsiteX9" fmla="*/ 197194 w 6781811"/>
              <a:gd name="connsiteY9" fmla="*/ 1183143 h 1183143"/>
              <a:gd name="connsiteX10" fmla="*/ 57757 w 6781811"/>
              <a:gd name="connsiteY10" fmla="*/ 1125386 h 1183143"/>
              <a:gd name="connsiteX11" fmla="*/ 0 w 6781811"/>
              <a:gd name="connsiteY11" fmla="*/ 985949 h 1183143"/>
              <a:gd name="connsiteX12" fmla="*/ 0 w 6781811"/>
              <a:gd name="connsiteY12" fmla="*/ 197194 h 118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81811" h="1183143">
                <a:moveTo>
                  <a:pt x="0" y="197194"/>
                </a:moveTo>
                <a:cubicBezTo>
                  <a:pt x="0" y="144895"/>
                  <a:pt x="20776" y="94738"/>
                  <a:pt x="57757" y="57757"/>
                </a:cubicBezTo>
                <a:cubicBezTo>
                  <a:pt x="94738" y="20776"/>
                  <a:pt x="144895" y="0"/>
                  <a:pt x="197194" y="0"/>
                </a:cubicBezTo>
                <a:lnTo>
                  <a:pt x="6584617" y="0"/>
                </a:lnTo>
                <a:cubicBezTo>
                  <a:pt x="6636916" y="0"/>
                  <a:pt x="6687073" y="20776"/>
                  <a:pt x="6724054" y="57757"/>
                </a:cubicBezTo>
                <a:cubicBezTo>
                  <a:pt x="6761035" y="94738"/>
                  <a:pt x="6781811" y="144895"/>
                  <a:pt x="6781811" y="197194"/>
                </a:cubicBezTo>
                <a:lnTo>
                  <a:pt x="6781811" y="985949"/>
                </a:lnTo>
                <a:cubicBezTo>
                  <a:pt x="6781811" y="1038248"/>
                  <a:pt x="6761035" y="1088405"/>
                  <a:pt x="6724054" y="1125386"/>
                </a:cubicBezTo>
                <a:cubicBezTo>
                  <a:pt x="6687073" y="1162367"/>
                  <a:pt x="6636916" y="1183143"/>
                  <a:pt x="6584617" y="1183143"/>
                </a:cubicBezTo>
                <a:lnTo>
                  <a:pt x="197194" y="1183143"/>
                </a:lnTo>
                <a:cubicBezTo>
                  <a:pt x="144895" y="1183143"/>
                  <a:pt x="94738" y="1162367"/>
                  <a:pt x="57757" y="1125386"/>
                </a:cubicBezTo>
                <a:cubicBezTo>
                  <a:pt x="20776" y="1088405"/>
                  <a:pt x="0" y="1038248"/>
                  <a:pt x="0" y="985949"/>
                </a:cubicBezTo>
                <a:lnTo>
                  <a:pt x="0" y="197194"/>
                </a:lnTo>
                <a:close/>
              </a:path>
            </a:pathLst>
          </a:custGeom>
          <a:solidFill>
            <a:schemeClr val="accent1">
              <a:lumMod val="20000"/>
              <a:lumOff val="80000"/>
              <a:alpha val="80000"/>
            </a:schemeClr>
          </a:solidFill>
          <a:ln w="6350">
            <a:noFill/>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283533" tIns="283533" rIns="283533" bIns="283533" numCol="1" spcCol="1122" anchor="ctr" anchorCtr="0">
            <a:noAutofit/>
          </a:bodyPr>
          <a:lstStyle/>
          <a:p>
            <a:pPr marL="231642" indent="-231642" defTabSz="609585">
              <a:spcBef>
                <a:spcPts val="933"/>
              </a:spcBef>
            </a:pPr>
            <a:r>
              <a:rPr lang="en-GB" sz="1867" dirty="0">
                <a:solidFill>
                  <a:srgbClr val="1F497D">
                    <a:lumMod val="50000"/>
                  </a:srgbClr>
                </a:solidFill>
                <a:latin typeface="Arial" pitchFamily="34" charset="0"/>
                <a:cs typeface="Arial" pitchFamily="34" charset="0"/>
              </a:rPr>
              <a:t>Reduce headend power, space, and cooling requirements; hub consolidation</a:t>
            </a:r>
          </a:p>
        </p:txBody>
      </p:sp>
      <p:sp>
        <p:nvSpPr>
          <p:cNvPr id="22" name="Freeform 21"/>
          <p:cNvSpPr/>
          <p:nvPr/>
        </p:nvSpPr>
        <p:spPr>
          <a:xfrm>
            <a:off x="2599843" y="3022516"/>
            <a:ext cx="9144000" cy="440653"/>
          </a:xfrm>
          <a:custGeom>
            <a:avLst/>
            <a:gdLst>
              <a:gd name="connsiteX0" fmla="*/ 0 w 6781811"/>
              <a:gd name="connsiteY0" fmla="*/ 197194 h 1183143"/>
              <a:gd name="connsiteX1" fmla="*/ 57757 w 6781811"/>
              <a:gd name="connsiteY1" fmla="*/ 57757 h 1183143"/>
              <a:gd name="connsiteX2" fmla="*/ 197194 w 6781811"/>
              <a:gd name="connsiteY2" fmla="*/ 0 h 1183143"/>
              <a:gd name="connsiteX3" fmla="*/ 6584617 w 6781811"/>
              <a:gd name="connsiteY3" fmla="*/ 0 h 1183143"/>
              <a:gd name="connsiteX4" fmla="*/ 6724054 w 6781811"/>
              <a:gd name="connsiteY4" fmla="*/ 57757 h 1183143"/>
              <a:gd name="connsiteX5" fmla="*/ 6781811 w 6781811"/>
              <a:gd name="connsiteY5" fmla="*/ 197194 h 1183143"/>
              <a:gd name="connsiteX6" fmla="*/ 6781811 w 6781811"/>
              <a:gd name="connsiteY6" fmla="*/ 985949 h 1183143"/>
              <a:gd name="connsiteX7" fmla="*/ 6724054 w 6781811"/>
              <a:gd name="connsiteY7" fmla="*/ 1125386 h 1183143"/>
              <a:gd name="connsiteX8" fmla="*/ 6584617 w 6781811"/>
              <a:gd name="connsiteY8" fmla="*/ 1183143 h 1183143"/>
              <a:gd name="connsiteX9" fmla="*/ 197194 w 6781811"/>
              <a:gd name="connsiteY9" fmla="*/ 1183143 h 1183143"/>
              <a:gd name="connsiteX10" fmla="*/ 57757 w 6781811"/>
              <a:gd name="connsiteY10" fmla="*/ 1125386 h 1183143"/>
              <a:gd name="connsiteX11" fmla="*/ 0 w 6781811"/>
              <a:gd name="connsiteY11" fmla="*/ 985949 h 1183143"/>
              <a:gd name="connsiteX12" fmla="*/ 0 w 6781811"/>
              <a:gd name="connsiteY12" fmla="*/ 197194 h 118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81811" h="1183143">
                <a:moveTo>
                  <a:pt x="0" y="197194"/>
                </a:moveTo>
                <a:cubicBezTo>
                  <a:pt x="0" y="144895"/>
                  <a:pt x="20776" y="94738"/>
                  <a:pt x="57757" y="57757"/>
                </a:cubicBezTo>
                <a:cubicBezTo>
                  <a:pt x="94738" y="20776"/>
                  <a:pt x="144895" y="0"/>
                  <a:pt x="197194" y="0"/>
                </a:cubicBezTo>
                <a:lnTo>
                  <a:pt x="6584617" y="0"/>
                </a:lnTo>
                <a:cubicBezTo>
                  <a:pt x="6636916" y="0"/>
                  <a:pt x="6687073" y="20776"/>
                  <a:pt x="6724054" y="57757"/>
                </a:cubicBezTo>
                <a:cubicBezTo>
                  <a:pt x="6761035" y="94738"/>
                  <a:pt x="6781811" y="144895"/>
                  <a:pt x="6781811" y="197194"/>
                </a:cubicBezTo>
                <a:lnTo>
                  <a:pt x="6781811" y="985949"/>
                </a:lnTo>
                <a:cubicBezTo>
                  <a:pt x="6781811" y="1038248"/>
                  <a:pt x="6761035" y="1088405"/>
                  <a:pt x="6724054" y="1125386"/>
                </a:cubicBezTo>
                <a:cubicBezTo>
                  <a:pt x="6687073" y="1162367"/>
                  <a:pt x="6636916" y="1183143"/>
                  <a:pt x="6584617" y="1183143"/>
                </a:cubicBezTo>
                <a:lnTo>
                  <a:pt x="197194" y="1183143"/>
                </a:lnTo>
                <a:cubicBezTo>
                  <a:pt x="144895" y="1183143"/>
                  <a:pt x="94738" y="1162367"/>
                  <a:pt x="57757" y="1125386"/>
                </a:cubicBezTo>
                <a:cubicBezTo>
                  <a:pt x="20776" y="1088405"/>
                  <a:pt x="0" y="1038248"/>
                  <a:pt x="0" y="985949"/>
                </a:cubicBezTo>
                <a:lnTo>
                  <a:pt x="0" y="197194"/>
                </a:lnTo>
                <a:close/>
              </a:path>
            </a:pathLst>
          </a:custGeom>
          <a:solidFill>
            <a:schemeClr val="accent1">
              <a:lumMod val="20000"/>
              <a:lumOff val="80000"/>
              <a:alpha val="80000"/>
            </a:schemeClr>
          </a:solidFill>
          <a:ln w="6350">
            <a:noFill/>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283533" tIns="283533" rIns="283533" bIns="283533" numCol="1" spcCol="1122" anchor="ctr" anchorCtr="0">
            <a:noAutofit/>
          </a:bodyPr>
          <a:lstStyle/>
          <a:p>
            <a:pPr marL="231642" indent="-231642" defTabSz="609585">
              <a:spcBef>
                <a:spcPts val="933"/>
              </a:spcBef>
            </a:pPr>
            <a:r>
              <a:rPr lang="en-GB" sz="1867" dirty="0">
                <a:solidFill>
                  <a:srgbClr val="1F497D">
                    <a:lumMod val="50000"/>
                  </a:srgbClr>
                </a:solidFill>
                <a:latin typeface="Arial" pitchFamily="34" charset="0"/>
                <a:cs typeface="Arial" pitchFamily="34" charset="0"/>
              </a:rPr>
              <a:t>Add QAMs without changing RF combining network, plant balance</a:t>
            </a:r>
          </a:p>
        </p:txBody>
      </p:sp>
      <p:sp>
        <p:nvSpPr>
          <p:cNvPr id="23" name="Freeform 22"/>
          <p:cNvSpPr/>
          <p:nvPr/>
        </p:nvSpPr>
        <p:spPr>
          <a:xfrm>
            <a:off x="2605493" y="3507930"/>
            <a:ext cx="9144000" cy="440653"/>
          </a:xfrm>
          <a:custGeom>
            <a:avLst/>
            <a:gdLst>
              <a:gd name="connsiteX0" fmla="*/ 0 w 6781811"/>
              <a:gd name="connsiteY0" fmla="*/ 197194 h 1183143"/>
              <a:gd name="connsiteX1" fmla="*/ 57757 w 6781811"/>
              <a:gd name="connsiteY1" fmla="*/ 57757 h 1183143"/>
              <a:gd name="connsiteX2" fmla="*/ 197194 w 6781811"/>
              <a:gd name="connsiteY2" fmla="*/ 0 h 1183143"/>
              <a:gd name="connsiteX3" fmla="*/ 6584617 w 6781811"/>
              <a:gd name="connsiteY3" fmla="*/ 0 h 1183143"/>
              <a:gd name="connsiteX4" fmla="*/ 6724054 w 6781811"/>
              <a:gd name="connsiteY4" fmla="*/ 57757 h 1183143"/>
              <a:gd name="connsiteX5" fmla="*/ 6781811 w 6781811"/>
              <a:gd name="connsiteY5" fmla="*/ 197194 h 1183143"/>
              <a:gd name="connsiteX6" fmla="*/ 6781811 w 6781811"/>
              <a:gd name="connsiteY6" fmla="*/ 985949 h 1183143"/>
              <a:gd name="connsiteX7" fmla="*/ 6724054 w 6781811"/>
              <a:gd name="connsiteY7" fmla="*/ 1125386 h 1183143"/>
              <a:gd name="connsiteX8" fmla="*/ 6584617 w 6781811"/>
              <a:gd name="connsiteY8" fmla="*/ 1183143 h 1183143"/>
              <a:gd name="connsiteX9" fmla="*/ 197194 w 6781811"/>
              <a:gd name="connsiteY9" fmla="*/ 1183143 h 1183143"/>
              <a:gd name="connsiteX10" fmla="*/ 57757 w 6781811"/>
              <a:gd name="connsiteY10" fmla="*/ 1125386 h 1183143"/>
              <a:gd name="connsiteX11" fmla="*/ 0 w 6781811"/>
              <a:gd name="connsiteY11" fmla="*/ 985949 h 1183143"/>
              <a:gd name="connsiteX12" fmla="*/ 0 w 6781811"/>
              <a:gd name="connsiteY12" fmla="*/ 197194 h 118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81811" h="1183143">
                <a:moveTo>
                  <a:pt x="0" y="197194"/>
                </a:moveTo>
                <a:cubicBezTo>
                  <a:pt x="0" y="144895"/>
                  <a:pt x="20776" y="94738"/>
                  <a:pt x="57757" y="57757"/>
                </a:cubicBezTo>
                <a:cubicBezTo>
                  <a:pt x="94738" y="20776"/>
                  <a:pt x="144895" y="0"/>
                  <a:pt x="197194" y="0"/>
                </a:cubicBezTo>
                <a:lnTo>
                  <a:pt x="6584617" y="0"/>
                </a:lnTo>
                <a:cubicBezTo>
                  <a:pt x="6636916" y="0"/>
                  <a:pt x="6687073" y="20776"/>
                  <a:pt x="6724054" y="57757"/>
                </a:cubicBezTo>
                <a:cubicBezTo>
                  <a:pt x="6761035" y="94738"/>
                  <a:pt x="6781811" y="144895"/>
                  <a:pt x="6781811" y="197194"/>
                </a:cubicBezTo>
                <a:lnTo>
                  <a:pt x="6781811" y="985949"/>
                </a:lnTo>
                <a:cubicBezTo>
                  <a:pt x="6781811" y="1038248"/>
                  <a:pt x="6761035" y="1088405"/>
                  <a:pt x="6724054" y="1125386"/>
                </a:cubicBezTo>
                <a:cubicBezTo>
                  <a:pt x="6687073" y="1162367"/>
                  <a:pt x="6636916" y="1183143"/>
                  <a:pt x="6584617" y="1183143"/>
                </a:cubicBezTo>
                <a:lnTo>
                  <a:pt x="197194" y="1183143"/>
                </a:lnTo>
                <a:cubicBezTo>
                  <a:pt x="144895" y="1183143"/>
                  <a:pt x="94738" y="1162367"/>
                  <a:pt x="57757" y="1125386"/>
                </a:cubicBezTo>
                <a:cubicBezTo>
                  <a:pt x="20776" y="1088405"/>
                  <a:pt x="0" y="1038248"/>
                  <a:pt x="0" y="985949"/>
                </a:cubicBezTo>
                <a:lnTo>
                  <a:pt x="0" y="197194"/>
                </a:lnTo>
                <a:close/>
              </a:path>
            </a:pathLst>
          </a:custGeom>
          <a:solidFill>
            <a:schemeClr val="accent1">
              <a:lumMod val="20000"/>
              <a:lumOff val="80000"/>
              <a:alpha val="80000"/>
            </a:schemeClr>
          </a:solidFill>
          <a:ln w="6350">
            <a:noFill/>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283533" tIns="283533" rIns="283533" bIns="283533" numCol="1" spcCol="1122" anchor="ctr" anchorCtr="0">
            <a:noAutofit/>
          </a:bodyPr>
          <a:lstStyle/>
          <a:p>
            <a:pPr marL="231642" indent="-231642" defTabSz="609585">
              <a:spcBef>
                <a:spcPts val="933"/>
              </a:spcBef>
            </a:pPr>
            <a:r>
              <a:rPr lang="en-GB" sz="1867" dirty="0">
                <a:solidFill>
                  <a:srgbClr val="1F497D">
                    <a:lumMod val="50000"/>
                  </a:srgbClr>
                </a:solidFill>
                <a:latin typeface="Arial" pitchFamily="34" charset="0"/>
                <a:cs typeface="Arial" pitchFamily="34" charset="0"/>
              </a:rPr>
              <a:t>Partitions scope of change on a node-by-node basis</a:t>
            </a:r>
          </a:p>
        </p:txBody>
      </p:sp>
      <p:sp>
        <p:nvSpPr>
          <p:cNvPr id="24" name="Freeform 23"/>
          <p:cNvSpPr/>
          <p:nvPr/>
        </p:nvSpPr>
        <p:spPr>
          <a:xfrm>
            <a:off x="2597033" y="3993343"/>
            <a:ext cx="9144000" cy="440653"/>
          </a:xfrm>
          <a:custGeom>
            <a:avLst/>
            <a:gdLst>
              <a:gd name="connsiteX0" fmla="*/ 0 w 6781811"/>
              <a:gd name="connsiteY0" fmla="*/ 197194 h 1183143"/>
              <a:gd name="connsiteX1" fmla="*/ 57757 w 6781811"/>
              <a:gd name="connsiteY1" fmla="*/ 57757 h 1183143"/>
              <a:gd name="connsiteX2" fmla="*/ 197194 w 6781811"/>
              <a:gd name="connsiteY2" fmla="*/ 0 h 1183143"/>
              <a:gd name="connsiteX3" fmla="*/ 6584617 w 6781811"/>
              <a:gd name="connsiteY3" fmla="*/ 0 h 1183143"/>
              <a:gd name="connsiteX4" fmla="*/ 6724054 w 6781811"/>
              <a:gd name="connsiteY4" fmla="*/ 57757 h 1183143"/>
              <a:gd name="connsiteX5" fmla="*/ 6781811 w 6781811"/>
              <a:gd name="connsiteY5" fmla="*/ 197194 h 1183143"/>
              <a:gd name="connsiteX6" fmla="*/ 6781811 w 6781811"/>
              <a:gd name="connsiteY6" fmla="*/ 985949 h 1183143"/>
              <a:gd name="connsiteX7" fmla="*/ 6724054 w 6781811"/>
              <a:gd name="connsiteY7" fmla="*/ 1125386 h 1183143"/>
              <a:gd name="connsiteX8" fmla="*/ 6584617 w 6781811"/>
              <a:gd name="connsiteY8" fmla="*/ 1183143 h 1183143"/>
              <a:gd name="connsiteX9" fmla="*/ 197194 w 6781811"/>
              <a:gd name="connsiteY9" fmla="*/ 1183143 h 1183143"/>
              <a:gd name="connsiteX10" fmla="*/ 57757 w 6781811"/>
              <a:gd name="connsiteY10" fmla="*/ 1125386 h 1183143"/>
              <a:gd name="connsiteX11" fmla="*/ 0 w 6781811"/>
              <a:gd name="connsiteY11" fmla="*/ 985949 h 1183143"/>
              <a:gd name="connsiteX12" fmla="*/ 0 w 6781811"/>
              <a:gd name="connsiteY12" fmla="*/ 197194 h 118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81811" h="1183143">
                <a:moveTo>
                  <a:pt x="0" y="197194"/>
                </a:moveTo>
                <a:cubicBezTo>
                  <a:pt x="0" y="144895"/>
                  <a:pt x="20776" y="94738"/>
                  <a:pt x="57757" y="57757"/>
                </a:cubicBezTo>
                <a:cubicBezTo>
                  <a:pt x="94738" y="20776"/>
                  <a:pt x="144895" y="0"/>
                  <a:pt x="197194" y="0"/>
                </a:cubicBezTo>
                <a:lnTo>
                  <a:pt x="6584617" y="0"/>
                </a:lnTo>
                <a:cubicBezTo>
                  <a:pt x="6636916" y="0"/>
                  <a:pt x="6687073" y="20776"/>
                  <a:pt x="6724054" y="57757"/>
                </a:cubicBezTo>
                <a:cubicBezTo>
                  <a:pt x="6761035" y="94738"/>
                  <a:pt x="6781811" y="144895"/>
                  <a:pt x="6781811" y="197194"/>
                </a:cubicBezTo>
                <a:lnTo>
                  <a:pt x="6781811" y="985949"/>
                </a:lnTo>
                <a:cubicBezTo>
                  <a:pt x="6781811" y="1038248"/>
                  <a:pt x="6761035" y="1088405"/>
                  <a:pt x="6724054" y="1125386"/>
                </a:cubicBezTo>
                <a:cubicBezTo>
                  <a:pt x="6687073" y="1162367"/>
                  <a:pt x="6636916" y="1183143"/>
                  <a:pt x="6584617" y="1183143"/>
                </a:cubicBezTo>
                <a:lnTo>
                  <a:pt x="197194" y="1183143"/>
                </a:lnTo>
                <a:cubicBezTo>
                  <a:pt x="144895" y="1183143"/>
                  <a:pt x="94738" y="1162367"/>
                  <a:pt x="57757" y="1125386"/>
                </a:cubicBezTo>
                <a:cubicBezTo>
                  <a:pt x="20776" y="1088405"/>
                  <a:pt x="0" y="1038248"/>
                  <a:pt x="0" y="985949"/>
                </a:cubicBezTo>
                <a:lnTo>
                  <a:pt x="0" y="197194"/>
                </a:lnTo>
                <a:close/>
              </a:path>
            </a:pathLst>
          </a:custGeom>
          <a:solidFill>
            <a:schemeClr val="accent1">
              <a:lumMod val="20000"/>
              <a:lumOff val="80000"/>
              <a:alpha val="80000"/>
            </a:schemeClr>
          </a:solidFill>
          <a:ln w="6350">
            <a:noFill/>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283533" tIns="283533" rIns="283533" bIns="283533" numCol="1" spcCol="1122" anchor="ctr" anchorCtr="0">
            <a:noAutofit/>
          </a:bodyPr>
          <a:lstStyle/>
          <a:p>
            <a:pPr marL="231642" indent="-231642" defTabSz="609585">
              <a:spcBef>
                <a:spcPts val="933"/>
              </a:spcBef>
            </a:pPr>
            <a:r>
              <a:rPr lang="en-GB" sz="1867" dirty="0">
                <a:solidFill>
                  <a:srgbClr val="1F497D">
                    <a:lumMod val="50000"/>
                  </a:srgbClr>
                </a:solidFill>
                <a:latin typeface="Arial" pitchFamily="34" charset="0"/>
                <a:cs typeface="Arial" pitchFamily="34" charset="0"/>
              </a:rPr>
              <a:t>Digital </a:t>
            </a:r>
            <a:r>
              <a:rPr lang="en-GB" sz="1867" dirty="0" err="1">
                <a:solidFill>
                  <a:srgbClr val="1F497D">
                    <a:lumMod val="50000"/>
                  </a:srgbClr>
                </a:solidFill>
                <a:latin typeface="Arial" pitchFamily="34" charset="0"/>
                <a:cs typeface="Arial" pitchFamily="34" charset="0"/>
              </a:rPr>
              <a:t>fiber</a:t>
            </a:r>
            <a:r>
              <a:rPr lang="en-GB" sz="1867" dirty="0">
                <a:solidFill>
                  <a:srgbClr val="1F497D">
                    <a:lumMod val="50000"/>
                  </a:srgbClr>
                </a:solidFill>
                <a:latin typeface="Arial" pitchFamily="34" charset="0"/>
                <a:cs typeface="Arial" pitchFamily="34" charset="0"/>
              </a:rPr>
              <a:t> “set and forget”</a:t>
            </a:r>
          </a:p>
        </p:txBody>
      </p:sp>
      <p:sp>
        <p:nvSpPr>
          <p:cNvPr id="25" name="Freeform 24"/>
          <p:cNvSpPr/>
          <p:nvPr/>
        </p:nvSpPr>
        <p:spPr>
          <a:xfrm>
            <a:off x="2636524" y="4659010"/>
            <a:ext cx="9144000" cy="440653"/>
          </a:xfrm>
          <a:custGeom>
            <a:avLst/>
            <a:gdLst>
              <a:gd name="connsiteX0" fmla="*/ 0 w 6781811"/>
              <a:gd name="connsiteY0" fmla="*/ 197194 h 1183143"/>
              <a:gd name="connsiteX1" fmla="*/ 57757 w 6781811"/>
              <a:gd name="connsiteY1" fmla="*/ 57757 h 1183143"/>
              <a:gd name="connsiteX2" fmla="*/ 197194 w 6781811"/>
              <a:gd name="connsiteY2" fmla="*/ 0 h 1183143"/>
              <a:gd name="connsiteX3" fmla="*/ 6584617 w 6781811"/>
              <a:gd name="connsiteY3" fmla="*/ 0 h 1183143"/>
              <a:gd name="connsiteX4" fmla="*/ 6724054 w 6781811"/>
              <a:gd name="connsiteY4" fmla="*/ 57757 h 1183143"/>
              <a:gd name="connsiteX5" fmla="*/ 6781811 w 6781811"/>
              <a:gd name="connsiteY5" fmla="*/ 197194 h 1183143"/>
              <a:gd name="connsiteX6" fmla="*/ 6781811 w 6781811"/>
              <a:gd name="connsiteY6" fmla="*/ 985949 h 1183143"/>
              <a:gd name="connsiteX7" fmla="*/ 6724054 w 6781811"/>
              <a:gd name="connsiteY7" fmla="*/ 1125386 h 1183143"/>
              <a:gd name="connsiteX8" fmla="*/ 6584617 w 6781811"/>
              <a:gd name="connsiteY8" fmla="*/ 1183143 h 1183143"/>
              <a:gd name="connsiteX9" fmla="*/ 197194 w 6781811"/>
              <a:gd name="connsiteY9" fmla="*/ 1183143 h 1183143"/>
              <a:gd name="connsiteX10" fmla="*/ 57757 w 6781811"/>
              <a:gd name="connsiteY10" fmla="*/ 1125386 h 1183143"/>
              <a:gd name="connsiteX11" fmla="*/ 0 w 6781811"/>
              <a:gd name="connsiteY11" fmla="*/ 985949 h 1183143"/>
              <a:gd name="connsiteX12" fmla="*/ 0 w 6781811"/>
              <a:gd name="connsiteY12" fmla="*/ 197194 h 118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81811" h="1183143">
                <a:moveTo>
                  <a:pt x="0" y="197194"/>
                </a:moveTo>
                <a:cubicBezTo>
                  <a:pt x="0" y="144895"/>
                  <a:pt x="20776" y="94738"/>
                  <a:pt x="57757" y="57757"/>
                </a:cubicBezTo>
                <a:cubicBezTo>
                  <a:pt x="94738" y="20776"/>
                  <a:pt x="144895" y="0"/>
                  <a:pt x="197194" y="0"/>
                </a:cubicBezTo>
                <a:lnTo>
                  <a:pt x="6584617" y="0"/>
                </a:lnTo>
                <a:cubicBezTo>
                  <a:pt x="6636916" y="0"/>
                  <a:pt x="6687073" y="20776"/>
                  <a:pt x="6724054" y="57757"/>
                </a:cubicBezTo>
                <a:cubicBezTo>
                  <a:pt x="6761035" y="94738"/>
                  <a:pt x="6781811" y="144895"/>
                  <a:pt x="6781811" y="197194"/>
                </a:cubicBezTo>
                <a:lnTo>
                  <a:pt x="6781811" y="985949"/>
                </a:lnTo>
                <a:cubicBezTo>
                  <a:pt x="6781811" y="1038248"/>
                  <a:pt x="6761035" y="1088405"/>
                  <a:pt x="6724054" y="1125386"/>
                </a:cubicBezTo>
                <a:cubicBezTo>
                  <a:pt x="6687073" y="1162367"/>
                  <a:pt x="6636916" y="1183143"/>
                  <a:pt x="6584617" y="1183143"/>
                </a:cubicBezTo>
                <a:lnTo>
                  <a:pt x="197194" y="1183143"/>
                </a:lnTo>
                <a:cubicBezTo>
                  <a:pt x="144895" y="1183143"/>
                  <a:pt x="94738" y="1162367"/>
                  <a:pt x="57757" y="1125386"/>
                </a:cubicBezTo>
                <a:cubicBezTo>
                  <a:pt x="20776" y="1088405"/>
                  <a:pt x="0" y="1038248"/>
                  <a:pt x="0" y="985949"/>
                </a:cubicBezTo>
                <a:lnTo>
                  <a:pt x="0" y="197194"/>
                </a:lnTo>
                <a:close/>
              </a:path>
            </a:pathLst>
          </a:custGeom>
          <a:solidFill>
            <a:schemeClr val="accent1">
              <a:lumMod val="20000"/>
              <a:lumOff val="80000"/>
              <a:alpha val="80000"/>
            </a:schemeClr>
          </a:solidFill>
          <a:ln w="6350">
            <a:noFill/>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283533" tIns="283533" rIns="283533" bIns="283533" numCol="1" spcCol="1122" anchor="ctr" anchorCtr="0">
            <a:noAutofit/>
          </a:bodyPr>
          <a:lstStyle/>
          <a:p>
            <a:pPr marL="231642" indent="-231642" defTabSz="609585">
              <a:spcBef>
                <a:spcPts val="933"/>
              </a:spcBef>
            </a:pPr>
            <a:r>
              <a:rPr lang="en-GB" sz="1867" dirty="0">
                <a:solidFill>
                  <a:srgbClr val="1F497D">
                    <a:lumMod val="50000"/>
                  </a:srgbClr>
                </a:solidFill>
                <a:latin typeface="Arial" pitchFamily="34" charset="0"/>
                <a:cs typeface="Arial" pitchFamily="34" charset="0"/>
              </a:rPr>
              <a:t>Extend IP network to the node</a:t>
            </a:r>
          </a:p>
        </p:txBody>
      </p:sp>
      <p:sp>
        <p:nvSpPr>
          <p:cNvPr id="26" name="Freeform 25"/>
          <p:cNvSpPr/>
          <p:nvPr/>
        </p:nvSpPr>
        <p:spPr>
          <a:xfrm>
            <a:off x="2613953" y="5158534"/>
            <a:ext cx="9144000" cy="440653"/>
          </a:xfrm>
          <a:custGeom>
            <a:avLst/>
            <a:gdLst>
              <a:gd name="connsiteX0" fmla="*/ 0 w 6781811"/>
              <a:gd name="connsiteY0" fmla="*/ 197194 h 1183143"/>
              <a:gd name="connsiteX1" fmla="*/ 57757 w 6781811"/>
              <a:gd name="connsiteY1" fmla="*/ 57757 h 1183143"/>
              <a:gd name="connsiteX2" fmla="*/ 197194 w 6781811"/>
              <a:gd name="connsiteY2" fmla="*/ 0 h 1183143"/>
              <a:gd name="connsiteX3" fmla="*/ 6584617 w 6781811"/>
              <a:gd name="connsiteY3" fmla="*/ 0 h 1183143"/>
              <a:gd name="connsiteX4" fmla="*/ 6724054 w 6781811"/>
              <a:gd name="connsiteY4" fmla="*/ 57757 h 1183143"/>
              <a:gd name="connsiteX5" fmla="*/ 6781811 w 6781811"/>
              <a:gd name="connsiteY5" fmla="*/ 197194 h 1183143"/>
              <a:gd name="connsiteX6" fmla="*/ 6781811 w 6781811"/>
              <a:gd name="connsiteY6" fmla="*/ 985949 h 1183143"/>
              <a:gd name="connsiteX7" fmla="*/ 6724054 w 6781811"/>
              <a:gd name="connsiteY7" fmla="*/ 1125386 h 1183143"/>
              <a:gd name="connsiteX8" fmla="*/ 6584617 w 6781811"/>
              <a:gd name="connsiteY8" fmla="*/ 1183143 h 1183143"/>
              <a:gd name="connsiteX9" fmla="*/ 197194 w 6781811"/>
              <a:gd name="connsiteY9" fmla="*/ 1183143 h 1183143"/>
              <a:gd name="connsiteX10" fmla="*/ 57757 w 6781811"/>
              <a:gd name="connsiteY10" fmla="*/ 1125386 h 1183143"/>
              <a:gd name="connsiteX11" fmla="*/ 0 w 6781811"/>
              <a:gd name="connsiteY11" fmla="*/ 985949 h 1183143"/>
              <a:gd name="connsiteX12" fmla="*/ 0 w 6781811"/>
              <a:gd name="connsiteY12" fmla="*/ 197194 h 118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81811" h="1183143">
                <a:moveTo>
                  <a:pt x="0" y="197194"/>
                </a:moveTo>
                <a:cubicBezTo>
                  <a:pt x="0" y="144895"/>
                  <a:pt x="20776" y="94738"/>
                  <a:pt x="57757" y="57757"/>
                </a:cubicBezTo>
                <a:cubicBezTo>
                  <a:pt x="94738" y="20776"/>
                  <a:pt x="144895" y="0"/>
                  <a:pt x="197194" y="0"/>
                </a:cubicBezTo>
                <a:lnTo>
                  <a:pt x="6584617" y="0"/>
                </a:lnTo>
                <a:cubicBezTo>
                  <a:pt x="6636916" y="0"/>
                  <a:pt x="6687073" y="20776"/>
                  <a:pt x="6724054" y="57757"/>
                </a:cubicBezTo>
                <a:cubicBezTo>
                  <a:pt x="6761035" y="94738"/>
                  <a:pt x="6781811" y="144895"/>
                  <a:pt x="6781811" y="197194"/>
                </a:cubicBezTo>
                <a:lnTo>
                  <a:pt x="6781811" y="985949"/>
                </a:lnTo>
                <a:cubicBezTo>
                  <a:pt x="6781811" y="1038248"/>
                  <a:pt x="6761035" y="1088405"/>
                  <a:pt x="6724054" y="1125386"/>
                </a:cubicBezTo>
                <a:cubicBezTo>
                  <a:pt x="6687073" y="1162367"/>
                  <a:pt x="6636916" y="1183143"/>
                  <a:pt x="6584617" y="1183143"/>
                </a:cubicBezTo>
                <a:lnTo>
                  <a:pt x="197194" y="1183143"/>
                </a:lnTo>
                <a:cubicBezTo>
                  <a:pt x="144895" y="1183143"/>
                  <a:pt x="94738" y="1162367"/>
                  <a:pt x="57757" y="1125386"/>
                </a:cubicBezTo>
                <a:cubicBezTo>
                  <a:pt x="20776" y="1088405"/>
                  <a:pt x="0" y="1038248"/>
                  <a:pt x="0" y="985949"/>
                </a:cubicBezTo>
                <a:lnTo>
                  <a:pt x="0" y="197194"/>
                </a:lnTo>
                <a:close/>
              </a:path>
            </a:pathLst>
          </a:custGeom>
          <a:solidFill>
            <a:schemeClr val="accent1">
              <a:lumMod val="20000"/>
              <a:lumOff val="80000"/>
              <a:alpha val="80000"/>
            </a:schemeClr>
          </a:solidFill>
          <a:ln w="6350">
            <a:noFill/>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283533" tIns="283533" rIns="283533" bIns="283533" numCol="1" spcCol="1122" anchor="ctr" anchorCtr="0">
            <a:noAutofit/>
          </a:bodyPr>
          <a:lstStyle/>
          <a:p>
            <a:pPr marL="231642" indent="-231642" defTabSz="609585">
              <a:spcBef>
                <a:spcPts val="933"/>
              </a:spcBef>
            </a:pPr>
            <a:r>
              <a:rPr lang="en-GB" sz="1867" dirty="0">
                <a:solidFill>
                  <a:srgbClr val="1F497D">
                    <a:lumMod val="50000"/>
                  </a:srgbClr>
                </a:solidFill>
                <a:latin typeface="Arial" pitchFamily="34" charset="0"/>
                <a:cs typeface="Arial" pitchFamily="34" charset="0"/>
              </a:rPr>
              <a:t>Alignment with </a:t>
            </a:r>
            <a:r>
              <a:rPr lang="en-GB" sz="1867" dirty="0" err="1">
                <a:solidFill>
                  <a:srgbClr val="1F497D">
                    <a:lumMod val="50000"/>
                  </a:srgbClr>
                </a:solidFill>
                <a:latin typeface="Arial" pitchFamily="34" charset="0"/>
                <a:cs typeface="Arial" pitchFamily="34" charset="0"/>
              </a:rPr>
              <a:t>FTTx</a:t>
            </a:r>
            <a:r>
              <a:rPr lang="en-GB" sz="1867" dirty="0">
                <a:solidFill>
                  <a:srgbClr val="1F497D">
                    <a:lumMod val="50000"/>
                  </a:srgbClr>
                </a:solidFill>
                <a:latin typeface="Arial" pitchFamily="34" charset="0"/>
                <a:cs typeface="Arial" pitchFamily="34" charset="0"/>
              </a:rPr>
              <a:t> build-out</a:t>
            </a:r>
          </a:p>
        </p:txBody>
      </p:sp>
      <p:sp>
        <p:nvSpPr>
          <p:cNvPr id="27" name="Freeform 26"/>
          <p:cNvSpPr/>
          <p:nvPr/>
        </p:nvSpPr>
        <p:spPr>
          <a:xfrm>
            <a:off x="2642175" y="5652407"/>
            <a:ext cx="9144000" cy="440653"/>
          </a:xfrm>
          <a:custGeom>
            <a:avLst/>
            <a:gdLst>
              <a:gd name="connsiteX0" fmla="*/ 0 w 6781811"/>
              <a:gd name="connsiteY0" fmla="*/ 197194 h 1183143"/>
              <a:gd name="connsiteX1" fmla="*/ 57757 w 6781811"/>
              <a:gd name="connsiteY1" fmla="*/ 57757 h 1183143"/>
              <a:gd name="connsiteX2" fmla="*/ 197194 w 6781811"/>
              <a:gd name="connsiteY2" fmla="*/ 0 h 1183143"/>
              <a:gd name="connsiteX3" fmla="*/ 6584617 w 6781811"/>
              <a:gd name="connsiteY3" fmla="*/ 0 h 1183143"/>
              <a:gd name="connsiteX4" fmla="*/ 6724054 w 6781811"/>
              <a:gd name="connsiteY4" fmla="*/ 57757 h 1183143"/>
              <a:gd name="connsiteX5" fmla="*/ 6781811 w 6781811"/>
              <a:gd name="connsiteY5" fmla="*/ 197194 h 1183143"/>
              <a:gd name="connsiteX6" fmla="*/ 6781811 w 6781811"/>
              <a:gd name="connsiteY6" fmla="*/ 985949 h 1183143"/>
              <a:gd name="connsiteX7" fmla="*/ 6724054 w 6781811"/>
              <a:gd name="connsiteY7" fmla="*/ 1125386 h 1183143"/>
              <a:gd name="connsiteX8" fmla="*/ 6584617 w 6781811"/>
              <a:gd name="connsiteY8" fmla="*/ 1183143 h 1183143"/>
              <a:gd name="connsiteX9" fmla="*/ 197194 w 6781811"/>
              <a:gd name="connsiteY9" fmla="*/ 1183143 h 1183143"/>
              <a:gd name="connsiteX10" fmla="*/ 57757 w 6781811"/>
              <a:gd name="connsiteY10" fmla="*/ 1125386 h 1183143"/>
              <a:gd name="connsiteX11" fmla="*/ 0 w 6781811"/>
              <a:gd name="connsiteY11" fmla="*/ 985949 h 1183143"/>
              <a:gd name="connsiteX12" fmla="*/ 0 w 6781811"/>
              <a:gd name="connsiteY12" fmla="*/ 197194 h 118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81811" h="1183143">
                <a:moveTo>
                  <a:pt x="0" y="197194"/>
                </a:moveTo>
                <a:cubicBezTo>
                  <a:pt x="0" y="144895"/>
                  <a:pt x="20776" y="94738"/>
                  <a:pt x="57757" y="57757"/>
                </a:cubicBezTo>
                <a:cubicBezTo>
                  <a:pt x="94738" y="20776"/>
                  <a:pt x="144895" y="0"/>
                  <a:pt x="197194" y="0"/>
                </a:cubicBezTo>
                <a:lnTo>
                  <a:pt x="6584617" y="0"/>
                </a:lnTo>
                <a:cubicBezTo>
                  <a:pt x="6636916" y="0"/>
                  <a:pt x="6687073" y="20776"/>
                  <a:pt x="6724054" y="57757"/>
                </a:cubicBezTo>
                <a:cubicBezTo>
                  <a:pt x="6761035" y="94738"/>
                  <a:pt x="6781811" y="144895"/>
                  <a:pt x="6781811" y="197194"/>
                </a:cubicBezTo>
                <a:lnTo>
                  <a:pt x="6781811" y="985949"/>
                </a:lnTo>
                <a:cubicBezTo>
                  <a:pt x="6781811" y="1038248"/>
                  <a:pt x="6761035" y="1088405"/>
                  <a:pt x="6724054" y="1125386"/>
                </a:cubicBezTo>
                <a:cubicBezTo>
                  <a:pt x="6687073" y="1162367"/>
                  <a:pt x="6636916" y="1183143"/>
                  <a:pt x="6584617" y="1183143"/>
                </a:cubicBezTo>
                <a:lnTo>
                  <a:pt x="197194" y="1183143"/>
                </a:lnTo>
                <a:cubicBezTo>
                  <a:pt x="144895" y="1183143"/>
                  <a:pt x="94738" y="1162367"/>
                  <a:pt x="57757" y="1125386"/>
                </a:cubicBezTo>
                <a:cubicBezTo>
                  <a:pt x="20776" y="1088405"/>
                  <a:pt x="0" y="1038248"/>
                  <a:pt x="0" y="985949"/>
                </a:cubicBezTo>
                <a:lnTo>
                  <a:pt x="0" y="197194"/>
                </a:lnTo>
                <a:close/>
              </a:path>
            </a:pathLst>
          </a:custGeom>
          <a:solidFill>
            <a:schemeClr val="accent1">
              <a:lumMod val="20000"/>
              <a:lumOff val="80000"/>
              <a:alpha val="80000"/>
            </a:schemeClr>
          </a:solidFill>
          <a:ln w="6350">
            <a:noFill/>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283533" tIns="283533" rIns="283533" bIns="283533" numCol="1" spcCol="1122" anchor="ctr" anchorCtr="0">
            <a:noAutofit/>
          </a:bodyPr>
          <a:lstStyle/>
          <a:p>
            <a:pPr marL="231642" indent="-231642" defTabSz="609585">
              <a:spcBef>
                <a:spcPts val="933"/>
              </a:spcBef>
            </a:pPr>
            <a:r>
              <a:rPr lang="en-GB" sz="1867" dirty="0">
                <a:solidFill>
                  <a:srgbClr val="1F497D">
                    <a:lumMod val="50000"/>
                  </a:srgbClr>
                </a:solidFill>
                <a:latin typeface="Arial" pitchFamily="34" charset="0"/>
                <a:cs typeface="Arial" pitchFamily="34" charset="0"/>
              </a:rPr>
              <a:t>Leverage standards-based interconnectivity &amp; economies of scale </a:t>
            </a:r>
          </a:p>
        </p:txBody>
      </p:sp>
      <p:sp>
        <p:nvSpPr>
          <p:cNvPr id="28" name="Footer Placeholder 3"/>
          <p:cNvSpPr>
            <a:spLocks noGrp="1"/>
          </p:cNvSpPr>
          <p:nvPr>
            <p:ph type="ftr" sz="quarter" idx="4294967295"/>
          </p:nvPr>
        </p:nvSpPr>
        <p:spPr>
          <a:xfrm>
            <a:off x="6936264" y="6572023"/>
            <a:ext cx="4442937" cy="182880"/>
          </a:xfrm>
          <a:prstGeom prst="rect">
            <a:avLst/>
          </a:prstGeom>
        </p:spPr>
        <p:txBody>
          <a:bodyPr vert="horz" wrap="square" lIns="0" tIns="0" rIns="0" bIns="0" rtlCol="0" anchor="b"/>
          <a:lstStyle/>
          <a:p>
            <a:r>
              <a:rPr lang="en-US"/>
              <a:t>ARRIS Confidential and Proprietary</a:t>
            </a:r>
            <a:endParaRPr lang="en-GB" dirty="0"/>
          </a:p>
        </p:txBody>
      </p:sp>
      <p:sp>
        <p:nvSpPr>
          <p:cNvPr id="10" name="Slide Number Placeholder 9"/>
          <p:cNvSpPr>
            <a:spLocks noGrp="1"/>
          </p:cNvSpPr>
          <p:nvPr>
            <p:ph type="sldNum" sz="quarter" idx="12"/>
          </p:nvPr>
        </p:nvSpPr>
        <p:spPr>
          <a:xfrm>
            <a:off x="11377227" y="6572023"/>
            <a:ext cx="541725" cy="182880"/>
          </a:xfrm>
        </p:spPr>
        <p:txBody>
          <a:bodyPr vert="horz" wrap="square" lIns="0" tIns="0" rIns="0" bIns="0" rtlCol="0" anchor="b"/>
          <a:lstStyle/>
          <a:p>
            <a:fld id="{71FA2017-4488-4033-A37E-4064B866FEA5}" type="slidenum">
              <a:rPr lang="en-US"/>
              <a:pPr/>
              <a:t>6</a:t>
            </a:fld>
            <a:endParaRPr lang="en-US"/>
          </a:p>
        </p:txBody>
      </p:sp>
      <p:sp>
        <p:nvSpPr>
          <p:cNvPr id="12" name="Date Placeholder 11"/>
          <p:cNvSpPr>
            <a:spLocks noGrp="1"/>
          </p:cNvSpPr>
          <p:nvPr>
            <p:ph type="dt" sz="half" idx="10"/>
          </p:nvPr>
        </p:nvSpPr>
        <p:spPr>
          <a:xfrm>
            <a:off x="3962400" y="6572026"/>
            <a:ext cx="2926080" cy="182881"/>
          </a:xfrm>
        </p:spPr>
        <p:txBody>
          <a:bodyPr vert="horz" wrap="square" lIns="0" tIns="0" rIns="0" bIns="0" rtlCol="0" anchor="b"/>
          <a:lstStyle/>
          <a:p>
            <a:r>
              <a:rPr lang="en-US"/>
              <a:t>July 18, 2017</a:t>
            </a:r>
          </a:p>
        </p:txBody>
      </p:sp>
    </p:spTree>
    <p:extLst>
      <p:ext uri="{BB962C8B-B14F-4D97-AF65-F5344CB8AC3E}">
        <p14:creationId xmlns:p14="http://schemas.microsoft.com/office/powerpoint/2010/main" val="764960215"/>
      </p:ext>
    </p:extLst>
  </p:cSld>
  <p:clrMapOvr>
    <a:masterClrMapping/>
  </p:clrMapOvr>
  <mc:AlternateContent xmlns:mc="http://schemas.openxmlformats.org/markup-compatibility/2006" xmlns:p14="http://schemas.microsoft.com/office/powerpoint/2010/main">
    <mc:Choice Requires="p14">
      <p:transition spd="slow" p14:dur="2000" advClick="0" advTm="21000"/>
    </mc:Choice>
    <mc:Fallback xmlns="">
      <p:transition xmlns:p14="http://schemas.microsoft.com/office/powerpoint/2010/main" spd="slow" advClick="0" advTm="2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1000" fill="hold"/>
                                        <p:tgtEl>
                                          <p:spTgt spid="19"/>
                                        </p:tgtEl>
                                        <p:attrNameLst>
                                          <p:attrName>ppt_x</p:attrName>
                                        </p:attrNameLst>
                                      </p:cBhvr>
                                      <p:tavLst>
                                        <p:tav tm="0">
                                          <p:val>
                                            <p:strVal val="0-#ppt_w/2"/>
                                          </p:val>
                                        </p:tav>
                                        <p:tav tm="100000">
                                          <p:val>
                                            <p:strVal val="#ppt_x"/>
                                          </p:val>
                                        </p:tav>
                                      </p:tavLst>
                                    </p:anim>
                                    <p:anim calcmode="lin" valueType="num">
                                      <p:cBhvr additive="base">
                                        <p:cTn id="12" dur="10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1000" fill="hold"/>
                                        <p:tgtEl>
                                          <p:spTgt spid="20"/>
                                        </p:tgtEl>
                                        <p:attrNameLst>
                                          <p:attrName>ppt_x</p:attrName>
                                        </p:attrNameLst>
                                      </p:cBhvr>
                                      <p:tavLst>
                                        <p:tav tm="0">
                                          <p:val>
                                            <p:strVal val="0-#ppt_w/2"/>
                                          </p:val>
                                        </p:tav>
                                        <p:tav tm="100000">
                                          <p:val>
                                            <p:strVal val="#ppt_x"/>
                                          </p:val>
                                        </p:tav>
                                      </p:tavLst>
                                    </p:anim>
                                    <p:anim calcmode="lin" valueType="num">
                                      <p:cBhvr additive="base">
                                        <p:cTn id="16"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1000" fill="hold"/>
                                        <p:tgtEl>
                                          <p:spTgt spid="21"/>
                                        </p:tgtEl>
                                        <p:attrNameLst>
                                          <p:attrName>ppt_x</p:attrName>
                                        </p:attrNameLst>
                                      </p:cBhvr>
                                      <p:tavLst>
                                        <p:tav tm="0">
                                          <p:val>
                                            <p:strVal val="0-#ppt_w/2"/>
                                          </p:val>
                                        </p:tav>
                                        <p:tav tm="100000">
                                          <p:val>
                                            <p:strVal val="#ppt_x"/>
                                          </p:val>
                                        </p:tav>
                                      </p:tavLst>
                                    </p:anim>
                                    <p:anim calcmode="lin" valueType="num">
                                      <p:cBhvr additive="base">
                                        <p:cTn id="22" dur="1000" fill="hold"/>
                                        <p:tgtEl>
                                          <p:spTgt spid="2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50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1000" fill="hold"/>
                                        <p:tgtEl>
                                          <p:spTgt spid="22"/>
                                        </p:tgtEl>
                                        <p:attrNameLst>
                                          <p:attrName>ppt_x</p:attrName>
                                        </p:attrNameLst>
                                      </p:cBhvr>
                                      <p:tavLst>
                                        <p:tav tm="0">
                                          <p:val>
                                            <p:strVal val="0-#ppt_w/2"/>
                                          </p:val>
                                        </p:tav>
                                        <p:tav tm="100000">
                                          <p:val>
                                            <p:strVal val="#ppt_x"/>
                                          </p:val>
                                        </p:tav>
                                      </p:tavLst>
                                    </p:anim>
                                    <p:anim calcmode="lin" valueType="num">
                                      <p:cBhvr additive="base">
                                        <p:cTn id="26" dur="1000" fill="hold"/>
                                        <p:tgtEl>
                                          <p:spTgt spid="22"/>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50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1000" fill="hold"/>
                                        <p:tgtEl>
                                          <p:spTgt spid="23"/>
                                        </p:tgtEl>
                                        <p:attrNameLst>
                                          <p:attrName>ppt_x</p:attrName>
                                        </p:attrNameLst>
                                      </p:cBhvr>
                                      <p:tavLst>
                                        <p:tav tm="0">
                                          <p:val>
                                            <p:strVal val="0-#ppt_w/2"/>
                                          </p:val>
                                        </p:tav>
                                        <p:tav tm="100000">
                                          <p:val>
                                            <p:strVal val="#ppt_x"/>
                                          </p:val>
                                        </p:tav>
                                      </p:tavLst>
                                    </p:anim>
                                    <p:anim calcmode="lin" valueType="num">
                                      <p:cBhvr additive="base">
                                        <p:cTn id="30" dur="1000" fill="hold"/>
                                        <p:tgtEl>
                                          <p:spTgt spid="23"/>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50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1000" fill="hold"/>
                                        <p:tgtEl>
                                          <p:spTgt spid="24"/>
                                        </p:tgtEl>
                                        <p:attrNameLst>
                                          <p:attrName>ppt_x</p:attrName>
                                        </p:attrNameLst>
                                      </p:cBhvr>
                                      <p:tavLst>
                                        <p:tav tm="0">
                                          <p:val>
                                            <p:strVal val="0-#ppt_w/2"/>
                                          </p:val>
                                        </p:tav>
                                        <p:tav tm="100000">
                                          <p:val>
                                            <p:strVal val="#ppt_x"/>
                                          </p:val>
                                        </p:tav>
                                      </p:tavLst>
                                    </p:anim>
                                    <p:anim calcmode="lin" valueType="num">
                                      <p:cBhvr additive="base">
                                        <p:cTn id="34" dur="1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1000" fill="hold"/>
                                        <p:tgtEl>
                                          <p:spTgt spid="25"/>
                                        </p:tgtEl>
                                        <p:attrNameLst>
                                          <p:attrName>ppt_x</p:attrName>
                                        </p:attrNameLst>
                                      </p:cBhvr>
                                      <p:tavLst>
                                        <p:tav tm="0">
                                          <p:val>
                                            <p:strVal val="0-#ppt_w/2"/>
                                          </p:val>
                                        </p:tav>
                                        <p:tav tm="100000">
                                          <p:val>
                                            <p:strVal val="#ppt_x"/>
                                          </p:val>
                                        </p:tav>
                                      </p:tavLst>
                                    </p:anim>
                                    <p:anim calcmode="lin" valueType="num">
                                      <p:cBhvr additive="base">
                                        <p:cTn id="40" dur="1000" fill="hold"/>
                                        <p:tgtEl>
                                          <p:spTgt spid="2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50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1000" fill="hold"/>
                                        <p:tgtEl>
                                          <p:spTgt spid="26"/>
                                        </p:tgtEl>
                                        <p:attrNameLst>
                                          <p:attrName>ppt_x</p:attrName>
                                        </p:attrNameLst>
                                      </p:cBhvr>
                                      <p:tavLst>
                                        <p:tav tm="0">
                                          <p:val>
                                            <p:strVal val="0-#ppt_w/2"/>
                                          </p:val>
                                        </p:tav>
                                        <p:tav tm="100000">
                                          <p:val>
                                            <p:strVal val="#ppt_x"/>
                                          </p:val>
                                        </p:tav>
                                      </p:tavLst>
                                    </p:anim>
                                    <p:anim calcmode="lin" valueType="num">
                                      <p:cBhvr additive="base">
                                        <p:cTn id="44" dur="1000" fill="hold"/>
                                        <p:tgtEl>
                                          <p:spTgt spid="26"/>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50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1000" fill="hold"/>
                                        <p:tgtEl>
                                          <p:spTgt spid="27"/>
                                        </p:tgtEl>
                                        <p:attrNameLst>
                                          <p:attrName>ppt_x</p:attrName>
                                        </p:attrNameLst>
                                      </p:cBhvr>
                                      <p:tavLst>
                                        <p:tav tm="0">
                                          <p:val>
                                            <p:strVal val="0-#ppt_w/2"/>
                                          </p:val>
                                        </p:tav>
                                        <p:tav tm="100000">
                                          <p:val>
                                            <p:strVal val="#ppt_x"/>
                                          </p:val>
                                        </p:tav>
                                      </p:tavLst>
                                    </p:anim>
                                    <p:anim calcmode="lin" valueType="num">
                                      <p:cBhvr additive="base">
                                        <p:cTn id="4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798320" y="1170432"/>
            <a:ext cx="8778240" cy="4389120"/>
            <a:chOff x="274320" y="1188720"/>
            <a:chExt cx="8778240" cy="4502506"/>
          </a:xfrm>
        </p:grpSpPr>
        <p:grpSp>
          <p:nvGrpSpPr>
            <p:cNvPr id="5" name="Group 4"/>
            <p:cNvGrpSpPr/>
            <p:nvPr/>
          </p:nvGrpSpPr>
          <p:grpSpPr>
            <a:xfrm>
              <a:off x="274320" y="1188720"/>
              <a:ext cx="8778240" cy="4502506"/>
              <a:chOff x="274320" y="1188720"/>
              <a:chExt cx="8778240" cy="4502506"/>
            </a:xfrm>
          </p:grpSpPr>
          <p:grpSp>
            <p:nvGrpSpPr>
              <p:cNvPr id="90" name="Group 81"/>
              <p:cNvGrpSpPr/>
              <p:nvPr/>
            </p:nvGrpSpPr>
            <p:grpSpPr>
              <a:xfrm>
                <a:off x="2103120" y="1188720"/>
                <a:ext cx="6949440" cy="4502506"/>
                <a:chOff x="228600" y="1033463"/>
                <a:chExt cx="8597900" cy="5570537"/>
              </a:xfrm>
            </p:grpSpPr>
            <p:pic>
              <p:nvPicPr>
                <p:cNvPr id="9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905"/>
                <a:stretch/>
              </p:blipFill>
              <p:spPr bwMode="auto">
                <a:xfrm>
                  <a:off x="228600" y="1033463"/>
                  <a:ext cx="8597900" cy="55705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98" name="Group 80"/>
                <p:cNvGrpSpPr/>
                <p:nvPr/>
              </p:nvGrpSpPr>
              <p:grpSpPr>
                <a:xfrm>
                  <a:off x="429768" y="1066800"/>
                  <a:ext cx="8247888" cy="5443728"/>
                  <a:chOff x="429768" y="1066800"/>
                  <a:chExt cx="8247888" cy="5443728"/>
                </a:xfrm>
              </p:grpSpPr>
              <p:sp>
                <p:nvSpPr>
                  <p:cNvPr id="99" name="Rectangle 98"/>
                  <p:cNvSpPr/>
                  <p:nvPr/>
                </p:nvSpPr>
                <p:spPr>
                  <a:xfrm>
                    <a:off x="429768" y="1066800"/>
                    <a:ext cx="1691640" cy="5440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100" name="Rectangle 99"/>
                  <p:cNvSpPr/>
                  <p:nvPr/>
                </p:nvSpPr>
                <p:spPr>
                  <a:xfrm>
                    <a:off x="2706624" y="1069848"/>
                    <a:ext cx="1691640" cy="5440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101" name="Rectangle 100"/>
                  <p:cNvSpPr/>
                  <p:nvPr/>
                </p:nvSpPr>
                <p:spPr>
                  <a:xfrm>
                    <a:off x="4700016" y="1069848"/>
                    <a:ext cx="1691640" cy="5440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102" name="Rectangle 101"/>
                  <p:cNvSpPr/>
                  <p:nvPr/>
                </p:nvSpPr>
                <p:spPr>
                  <a:xfrm>
                    <a:off x="6986016" y="1069848"/>
                    <a:ext cx="1691640" cy="5440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grpSp>
          <p:grpSp>
            <p:nvGrpSpPr>
              <p:cNvPr id="2" name="Group 81"/>
              <p:cNvGrpSpPr/>
              <p:nvPr/>
            </p:nvGrpSpPr>
            <p:grpSpPr>
              <a:xfrm>
                <a:off x="274320" y="1188720"/>
                <a:ext cx="6949440" cy="4502506"/>
                <a:chOff x="228600" y="1033463"/>
                <a:chExt cx="8597900" cy="5570537"/>
              </a:xfrm>
            </p:grpSpPr>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905"/>
                <a:stretch/>
              </p:blipFill>
              <p:spPr bwMode="auto">
                <a:xfrm>
                  <a:off x="228600" y="1033463"/>
                  <a:ext cx="8597900" cy="55705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3" name="Group 80"/>
                <p:cNvGrpSpPr/>
                <p:nvPr/>
              </p:nvGrpSpPr>
              <p:grpSpPr>
                <a:xfrm>
                  <a:off x="429768" y="1066800"/>
                  <a:ext cx="8247888" cy="5443728"/>
                  <a:chOff x="429768" y="1066800"/>
                  <a:chExt cx="8247888" cy="5443728"/>
                </a:xfrm>
              </p:grpSpPr>
              <p:sp>
                <p:nvSpPr>
                  <p:cNvPr id="75" name="Rectangle 74"/>
                  <p:cNvSpPr/>
                  <p:nvPr/>
                </p:nvSpPr>
                <p:spPr>
                  <a:xfrm>
                    <a:off x="429768" y="1066800"/>
                    <a:ext cx="1691640" cy="5440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76" name="Rectangle 75"/>
                  <p:cNvSpPr/>
                  <p:nvPr/>
                </p:nvSpPr>
                <p:spPr>
                  <a:xfrm>
                    <a:off x="2706624" y="1069848"/>
                    <a:ext cx="1691640" cy="5440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79" name="Rectangle 78"/>
                  <p:cNvSpPr/>
                  <p:nvPr/>
                </p:nvSpPr>
                <p:spPr>
                  <a:xfrm>
                    <a:off x="4700016" y="1069848"/>
                    <a:ext cx="1691640" cy="5440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80" name="Rectangle 79"/>
                  <p:cNvSpPr/>
                  <p:nvPr/>
                </p:nvSpPr>
                <p:spPr>
                  <a:xfrm>
                    <a:off x="6986016" y="1069848"/>
                    <a:ext cx="1691640" cy="5440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grpSp>
        </p:grpSp>
        <p:sp>
          <p:nvSpPr>
            <p:cNvPr id="8" name="Rectangle 7"/>
            <p:cNvSpPr/>
            <p:nvPr/>
          </p:nvSpPr>
          <p:spPr>
            <a:xfrm>
              <a:off x="437234" y="1394493"/>
              <a:ext cx="1367953" cy="97248"/>
            </a:xfrm>
            <a:prstGeom prst="rect">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t>Power Distribution - Fuses</a:t>
              </a:r>
            </a:p>
          </p:txBody>
        </p:sp>
        <p:sp>
          <p:nvSpPr>
            <p:cNvPr id="11" name="Rectangle 10"/>
            <p:cNvSpPr/>
            <p:nvPr/>
          </p:nvSpPr>
          <p:spPr>
            <a:xfrm>
              <a:off x="2278091" y="1391251"/>
              <a:ext cx="1367953" cy="97248"/>
            </a:xfrm>
            <a:prstGeom prst="rect">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t>Power Distribution - Fuses</a:t>
              </a:r>
            </a:p>
          </p:txBody>
        </p:sp>
        <p:sp>
          <p:nvSpPr>
            <p:cNvPr id="35" name="Rectangle 34"/>
            <p:cNvSpPr/>
            <p:nvPr/>
          </p:nvSpPr>
          <p:spPr>
            <a:xfrm>
              <a:off x="5723736" y="1391251"/>
              <a:ext cx="1367953" cy="97248"/>
            </a:xfrm>
            <a:prstGeom prst="rect">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t>Power Distribution - Fuses</a:t>
              </a:r>
            </a:p>
          </p:txBody>
        </p:sp>
        <p:sp>
          <p:nvSpPr>
            <p:cNvPr id="45" name="Rectangle 44"/>
            <p:cNvSpPr/>
            <p:nvPr/>
          </p:nvSpPr>
          <p:spPr>
            <a:xfrm>
              <a:off x="3899969" y="1391251"/>
              <a:ext cx="1367953" cy="97248"/>
            </a:xfrm>
            <a:prstGeom prst="rect">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t>Power Distribution - Fuses</a:t>
              </a:r>
            </a:p>
          </p:txBody>
        </p:sp>
        <p:sp>
          <p:nvSpPr>
            <p:cNvPr id="103" name="Rectangle 102"/>
            <p:cNvSpPr/>
            <p:nvPr/>
          </p:nvSpPr>
          <p:spPr>
            <a:xfrm>
              <a:off x="7562088" y="1389888"/>
              <a:ext cx="1367953" cy="97248"/>
            </a:xfrm>
            <a:prstGeom prst="rect">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t>Power Distribution - Fuses</a:t>
              </a:r>
            </a:p>
          </p:txBody>
        </p:sp>
      </p:grpSp>
      <p:sp>
        <p:nvSpPr>
          <p:cNvPr id="7" name="Title 6"/>
          <p:cNvSpPr>
            <a:spLocks noGrp="1"/>
          </p:cNvSpPr>
          <p:nvPr>
            <p:ph type="title"/>
          </p:nvPr>
        </p:nvSpPr>
        <p:spPr/>
        <p:txBody>
          <a:bodyPr>
            <a:normAutofit fontScale="90000"/>
          </a:bodyPr>
          <a:lstStyle/>
          <a:p>
            <a:r>
              <a:rPr lang="en-US" sz="3600" dirty="0"/>
              <a:t>Headend Space:  Case Study</a:t>
            </a:r>
            <a:br>
              <a:rPr lang="en-US" sz="3600" dirty="0"/>
            </a:br>
            <a:r>
              <a:rPr lang="en-US" sz="3600" dirty="0"/>
              <a:t>	- </a:t>
            </a:r>
            <a:r>
              <a:rPr lang="en-US" sz="2400" dirty="0"/>
              <a:t>I-CCAP, multiple nodes per SG</a:t>
            </a:r>
            <a:endParaRPr lang="en-US" sz="2800" dirty="0"/>
          </a:p>
        </p:txBody>
      </p:sp>
      <p:sp>
        <p:nvSpPr>
          <p:cNvPr id="13" name="Date Placeholder 12"/>
          <p:cNvSpPr>
            <a:spLocks noGrp="1"/>
          </p:cNvSpPr>
          <p:nvPr>
            <p:ph type="dt" sz="half" idx="10"/>
          </p:nvPr>
        </p:nvSpPr>
        <p:spPr/>
        <p:txBody>
          <a:bodyPr vert="horz" wrap="square" lIns="0" tIns="0" rIns="0" bIns="0" rtlCol="0" anchor="b"/>
          <a:lstStyle/>
          <a:p>
            <a:r>
              <a:rPr lang="en-US"/>
              <a:t>July 18, 2017</a:t>
            </a:r>
          </a:p>
        </p:txBody>
      </p:sp>
      <p:sp>
        <p:nvSpPr>
          <p:cNvPr id="6" name="Footer Placeholder 5"/>
          <p:cNvSpPr>
            <a:spLocks noGrp="1"/>
          </p:cNvSpPr>
          <p:nvPr>
            <p:ph type="ftr" sz="quarter" idx="11"/>
          </p:nvPr>
        </p:nvSpPr>
        <p:spPr/>
        <p:txBody>
          <a:bodyPr vert="horz" wrap="square" lIns="0" tIns="0" rIns="0" bIns="0" rtlCol="0" anchor="b"/>
          <a:lstStyle/>
          <a:p>
            <a:r>
              <a:rPr lang="en-US"/>
              <a:t>ARRIS Confidential and Proprietary</a:t>
            </a:r>
            <a:endParaRPr lang="en-US" dirty="0"/>
          </a:p>
        </p:txBody>
      </p:sp>
      <p:sp>
        <p:nvSpPr>
          <p:cNvPr id="12" name="Slide Number Placeholder 11"/>
          <p:cNvSpPr>
            <a:spLocks noGrp="1"/>
          </p:cNvSpPr>
          <p:nvPr>
            <p:ph type="sldNum" sz="quarter" idx="12"/>
          </p:nvPr>
        </p:nvSpPr>
        <p:spPr/>
        <p:txBody>
          <a:bodyPr vert="horz" wrap="square" lIns="0" tIns="0" rIns="0" bIns="0" rtlCol="0" anchor="b"/>
          <a:lstStyle/>
          <a:p>
            <a:fld id="{71FA2017-4488-4033-A37E-4064B866FEA5}" type="slidenum">
              <a:rPr lang="en-US"/>
              <a:pPr/>
              <a:t>7</a:t>
            </a:fld>
            <a:endParaRPr lang="en-US"/>
          </a:p>
        </p:txBody>
      </p:sp>
      <p:sp>
        <p:nvSpPr>
          <p:cNvPr id="36" name="Rectangle 35"/>
          <p:cNvSpPr/>
          <p:nvPr/>
        </p:nvSpPr>
        <p:spPr>
          <a:xfrm>
            <a:off x="1965400" y="2286001"/>
            <a:ext cx="1366256" cy="368463"/>
          </a:xfrm>
          <a:prstGeom prst="rect">
            <a:avLst/>
          </a:prstGeom>
          <a:solidFill>
            <a:schemeClr val="accent3">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Optical </a:t>
            </a:r>
            <a:r>
              <a:rPr lang="en-US" sz="800" dirty="0" err="1">
                <a:solidFill>
                  <a:schemeClr val="bg1"/>
                </a:solidFill>
              </a:rPr>
              <a:t>Demux</a:t>
            </a:r>
            <a:endParaRPr lang="en-US" sz="800" dirty="0">
              <a:solidFill>
                <a:schemeClr val="bg1"/>
              </a:solidFill>
            </a:endParaRPr>
          </a:p>
        </p:txBody>
      </p:sp>
      <p:sp>
        <p:nvSpPr>
          <p:cNvPr id="54" name="Rectangle 53"/>
          <p:cNvSpPr/>
          <p:nvPr/>
        </p:nvSpPr>
        <p:spPr>
          <a:xfrm>
            <a:off x="5412440" y="4023360"/>
            <a:ext cx="1377537" cy="1463040"/>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tx1"/>
                </a:solidFill>
              </a:rPr>
              <a:t>I-CCAP</a:t>
            </a:r>
          </a:p>
        </p:txBody>
      </p:sp>
      <p:grpSp>
        <p:nvGrpSpPr>
          <p:cNvPr id="15" name="Group 14"/>
          <p:cNvGrpSpPr/>
          <p:nvPr/>
        </p:nvGrpSpPr>
        <p:grpSpPr>
          <a:xfrm>
            <a:off x="1962913" y="4023361"/>
            <a:ext cx="1367953" cy="824177"/>
            <a:chOff x="438912" y="4038600"/>
            <a:chExt cx="1367953" cy="824177"/>
          </a:xfrm>
          <a:blipFill>
            <a:blip r:embed="rId4"/>
            <a:tile tx="0" ty="0" sx="100000" sy="100000" flip="none" algn="tl"/>
          </a:blipFill>
        </p:grpSpPr>
        <p:sp>
          <p:nvSpPr>
            <p:cNvPr id="50" name="Rectangle 49"/>
            <p:cNvSpPr/>
            <p:nvPr/>
          </p:nvSpPr>
          <p:spPr>
            <a:xfrm>
              <a:off x="438912" y="4038600"/>
              <a:ext cx="1367953" cy="275537"/>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Return  RF Splitter</a:t>
              </a:r>
            </a:p>
          </p:txBody>
        </p:sp>
        <p:sp>
          <p:nvSpPr>
            <p:cNvPr id="51" name="Rectangle 50"/>
            <p:cNvSpPr/>
            <p:nvPr/>
          </p:nvSpPr>
          <p:spPr>
            <a:xfrm>
              <a:off x="438912" y="4312920"/>
              <a:ext cx="1367953" cy="275537"/>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Return  RF Splitter</a:t>
              </a:r>
            </a:p>
          </p:txBody>
        </p:sp>
        <p:sp>
          <p:nvSpPr>
            <p:cNvPr id="52" name="Rectangle 51"/>
            <p:cNvSpPr/>
            <p:nvPr/>
          </p:nvSpPr>
          <p:spPr>
            <a:xfrm>
              <a:off x="438912" y="4587240"/>
              <a:ext cx="1367953" cy="275537"/>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Return  RF Splitter</a:t>
              </a:r>
            </a:p>
          </p:txBody>
        </p:sp>
      </p:grpSp>
      <p:sp>
        <p:nvSpPr>
          <p:cNvPr id="72" name="Rectangle 71"/>
          <p:cNvSpPr/>
          <p:nvPr/>
        </p:nvSpPr>
        <p:spPr>
          <a:xfrm>
            <a:off x="1962913" y="4846321"/>
            <a:ext cx="1367953" cy="275537"/>
          </a:xfrm>
          <a:prstGeom prst="rect">
            <a:avLst/>
          </a:prstGeom>
          <a:blipFill>
            <a:blip r:embed="rId4"/>
            <a:tile tx="0" ty="0" sx="100000" sy="100000" flip="none" algn="tl"/>
          </a:bli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OOB RF Combining</a:t>
            </a:r>
          </a:p>
        </p:txBody>
      </p:sp>
      <p:grpSp>
        <p:nvGrpSpPr>
          <p:cNvPr id="14" name="Group 13"/>
          <p:cNvGrpSpPr/>
          <p:nvPr/>
        </p:nvGrpSpPr>
        <p:grpSpPr>
          <a:xfrm>
            <a:off x="1962913" y="5120640"/>
            <a:ext cx="1367953" cy="274320"/>
            <a:chOff x="438912" y="5135880"/>
            <a:chExt cx="1367953" cy="274320"/>
          </a:xfrm>
        </p:grpSpPr>
        <p:sp>
          <p:nvSpPr>
            <p:cNvPr id="73" name="Rectangle 72"/>
            <p:cNvSpPr/>
            <p:nvPr/>
          </p:nvSpPr>
          <p:spPr>
            <a:xfrm>
              <a:off x="438912" y="5135880"/>
              <a:ext cx="1367953" cy="91440"/>
            </a:xfrm>
            <a:prstGeom prst="rect">
              <a:avLst/>
            </a:prstGeom>
            <a:solidFill>
              <a:srgbClr val="A7B6E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tx1"/>
                  </a:solidFill>
                </a:rPr>
                <a:t>OOB</a:t>
              </a:r>
            </a:p>
          </p:txBody>
        </p:sp>
        <p:sp>
          <p:nvSpPr>
            <p:cNvPr id="74" name="Rectangle 73"/>
            <p:cNvSpPr/>
            <p:nvPr/>
          </p:nvSpPr>
          <p:spPr>
            <a:xfrm>
              <a:off x="438912" y="5222968"/>
              <a:ext cx="1367953" cy="91440"/>
            </a:xfrm>
            <a:prstGeom prst="rect">
              <a:avLst/>
            </a:prstGeom>
            <a:solidFill>
              <a:schemeClr val="accent4">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a:solidFill>
                    <a:schemeClr val="tx1"/>
                  </a:solidFill>
                </a:rPr>
                <a:t>OOB</a:t>
              </a:r>
              <a:endParaRPr lang="en-US" sz="600" b="1" dirty="0">
                <a:solidFill>
                  <a:schemeClr val="tx1"/>
                </a:solidFill>
              </a:endParaRPr>
            </a:p>
          </p:txBody>
        </p:sp>
        <p:sp>
          <p:nvSpPr>
            <p:cNvPr id="77" name="Rectangle 76"/>
            <p:cNvSpPr/>
            <p:nvPr/>
          </p:nvSpPr>
          <p:spPr>
            <a:xfrm>
              <a:off x="438912" y="5318760"/>
              <a:ext cx="1367953" cy="91440"/>
            </a:xfrm>
            <a:prstGeom prst="rect">
              <a:avLst/>
            </a:prstGeom>
            <a:solidFill>
              <a:schemeClr val="accent4">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tx1"/>
                  </a:solidFill>
                </a:rPr>
                <a:t>OOB</a:t>
              </a:r>
            </a:p>
          </p:txBody>
        </p:sp>
      </p:grpSp>
      <p:grpSp>
        <p:nvGrpSpPr>
          <p:cNvPr id="10" name="Group 9"/>
          <p:cNvGrpSpPr/>
          <p:nvPr/>
        </p:nvGrpSpPr>
        <p:grpSpPr>
          <a:xfrm>
            <a:off x="1962912" y="2651760"/>
            <a:ext cx="1366256" cy="1280160"/>
            <a:chOff x="438912" y="2377440"/>
            <a:chExt cx="1366256" cy="1280160"/>
          </a:xfrm>
        </p:grpSpPr>
        <p:sp>
          <p:nvSpPr>
            <p:cNvPr id="64" name="Rectangle 63"/>
            <p:cNvSpPr/>
            <p:nvPr/>
          </p:nvSpPr>
          <p:spPr>
            <a:xfrm>
              <a:off x="438912" y="3291840"/>
              <a:ext cx="1366256" cy="182880"/>
            </a:xfrm>
            <a:prstGeom prst="rect">
              <a:avLst/>
            </a:prstGeom>
            <a:solidFill>
              <a:srgbClr val="D6E9A7"/>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RX AM Optics </a:t>
              </a:r>
            </a:p>
          </p:txBody>
        </p:sp>
        <p:sp>
          <p:nvSpPr>
            <p:cNvPr id="65" name="Rectangle 64"/>
            <p:cNvSpPr/>
            <p:nvPr/>
          </p:nvSpPr>
          <p:spPr>
            <a:xfrm>
              <a:off x="438912" y="3108960"/>
              <a:ext cx="1366256" cy="182880"/>
            </a:xfrm>
            <a:prstGeom prst="rect">
              <a:avLst/>
            </a:prstGeom>
            <a:solidFill>
              <a:schemeClr val="accent3">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RX AM Optics </a:t>
              </a:r>
            </a:p>
          </p:txBody>
        </p:sp>
        <p:sp>
          <p:nvSpPr>
            <p:cNvPr id="66" name="Rectangle 65"/>
            <p:cNvSpPr/>
            <p:nvPr/>
          </p:nvSpPr>
          <p:spPr>
            <a:xfrm>
              <a:off x="438912" y="2926080"/>
              <a:ext cx="1366256" cy="182880"/>
            </a:xfrm>
            <a:prstGeom prst="rect">
              <a:avLst/>
            </a:prstGeom>
            <a:solidFill>
              <a:schemeClr val="accent3">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RX AM Optics </a:t>
              </a:r>
            </a:p>
          </p:txBody>
        </p:sp>
        <p:sp>
          <p:nvSpPr>
            <p:cNvPr id="61" name="Rectangle 60"/>
            <p:cNvSpPr/>
            <p:nvPr/>
          </p:nvSpPr>
          <p:spPr>
            <a:xfrm>
              <a:off x="438912" y="2743200"/>
              <a:ext cx="1366256" cy="182880"/>
            </a:xfrm>
            <a:prstGeom prst="rect">
              <a:avLst/>
            </a:prstGeom>
            <a:solidFill>
              <a:schemeClr val="accent3">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RX AM Optics </a:t>
              </a:r>
            </a:p>
          </p:txBody>
        </p:sp>
        <p:sp>
          <p:nvSpPr>
            <p:cNvPr id="62" name="Rectangle 61"/>
            <p:cNvSpPr/>
            <p:nvPr/>
          </p:nvSpPr>
          <p:spPr>
            <a:xfrm>
              <a:off x="438912" y="2560320"/>
              <a:ext cx="1366256" cy="182880"/>
            </a:xfrm>
            <a:prstGeom prst="rect">
              <a:avLst/>
            </a:prstGeom>
            <a:solidFill>
              <a:schemeClr val="accent3">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RX AM Optics </a:t>
              </a:r>
            </a:p>
          </p:txBody>
        </p:sp>
        <p:sp>
          <p:nvSpPr>
            <p:cNvPr id="63" name="Rectangle 62"/>
            <p:cNvSpPr/>
            <p:nvPr/>
          </p:nvSpPr>
          <p:spPr>
            <a:xfrm>
              <a:off x="438912" y="2377440"/>
              <a:ext cx="1366256" cy="182880"/>
            </a:xfrm>
            <a:prstGeom prst="rect">
              <a:avLst/>
            </a:prstGeom>
            <a:solidFill>
              <a:schemeClr val="accent3">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RX AM Optics </a:t>
              </a:r>
            </a:p>
          </p:txBody>
        </p:sp>
        <p:sp>
          <p:nvSpPr>
            <p:cNvPr id="105" name="Rectangle 104"/>
            <p:cNvSpPr/>
            <p:nvPr/>
          </p:nvSpPr>
          <p:spPr>
            <a:xfrm>
              <a:off x="438912" y="3474720"/>
              <a:ext cx="1366256" cy="182880"/>
            </a:xfrm>
            <a:prstGeom prst="rect">
              <a:avLst/>
            </a:prstGeom>
            <a:solidFill>
              <a:schemeClr val="accent3">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RX AM Optics </a:t>
              </a:r>
            </a:p>
          </p:txBody>
        </p:sp>
      </p:grpSp>
      <p:sp>
        <p:nvSpPr>
          <p:cNvPr id="106" name="Rectangle 105"/>
          <p:cNvSpPr/>
          <p:nvPr/>
        </p:nvSpPr>
        <p:spPr>
          <a:xfrm>
            <a:off x="3800856" y="2286001"/>
            <a:ext cx="1366256" cy="368463"/>
          </a:xfrm>
          <a:prstGeom prst="rect">
            <a:avLst/>
          </a:prstGeom>
          <a:solidFill>
            <a:schemeClr val="accent3">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Optical Mux</a:t>
            </a:r>
          </a:p>
        </p:txBody>
      </p:sp>
      <p:grpSp>
        <p:nvGrpSpPr>
          <p:cNvPr id="107" name="Group 106"/>
          <p:cNvGrpSpPr/>
          <p:nvPr/>
        </p:nvGrpSpPr>
        <p:grpSpPr>
          <a:xfrm>
            <a:off x="3800857" y="3657601"/>
            <a:ext cx="1367953" cy="549857"/>
            <a:chOff x="438912" y="4038600"/>
            <a:chExt cx="1367953" cy="549857"/>
          </a:xfrm>
          <a:blipFill>
            <a:blip r:embed="rId5"/>
            <a:tile tx="0" ty="0" sx="100000" sy="100000" flip="none" algn="tl"/>
          </a:blipFill>
        </p:grpSpPr>
        <p:sp>
          <p:nvSpPr>
            <p:cNvPr id="108" name="Rectangle 107"/>
            <p:cNvSpPr/>
            <p:nvPr/>
          </p:nvSpPr>
          <p:spPr>
            <a:xfrm>
              <a:off x="438912" y="4038600"/>
              <a:ext cx="1367953" cy="275537"/>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DS BC/NC Combining</a:t>
              </a:r>
            </a:p>
          </p:txBody>
        </p:sp>
        <p:sp>
          <p:nvSpPr>
            <p:cNvPr id="109" name="Rectangle 108"/>
            <p:cNvSpPr/>
            <p:nvPr/>
          </p:nvSpPr>
          <p:spPr>
            <a:xfrm>
              <a:off x="438912" y="4312920"/>
              <a:ext cx="1367953" cy="275537"/>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DS BC/NC Combining</a:t>
              </a:r>
            </a:p>
          </p:txBody>
        </p:sp>
      </p:grpSp>
      <p:grpSp>
        <p:nvGrpSpPr>
          <p:cNvPr id="111" name="Group 110"/>
          <p:cNvGrpSpPr/>
          <p:nvPr/>
        </p:nvGrpSpPr>
        <p:grpSpPr>
          <a:xfrm>
            <a:off x="3800856" y="2651760"/>
            <a:ext cx="1366256" cy="914400"/>
            <a:chOff x="438912" y="2377440"/>
            <a:chExt cx="1366256" cy="914400"/>
          </a:xfrm>
          <a:solidFill>
            <a:schemeClr val="accent3">
              <a:lumMod val="60000"/>
              <a:lumOff val="40000"/>
            </a:schemeClr>
          </a:solidFill>
        </p:grpSpPr>
        <p:sp>
          <p:nvSpPr>
            <p:cNvPr id="113" name="Rectangle 112"/>
            <p:cNvSpPr/>
            <p:nvPr/>
          </p:nvSpPr>
          <p:spPr>
            <a:xfrm>
              <a:off x="438912" y="3108960"/>
              <a:ext cx="1366256" cy="182880"/>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TX AM Optics </a:t>
              </a:r>
            </a:p>
          </p:txBody>
        </p:sp>
        <p:sp>
          <p:nvSpPr>
            <p:cNvPr id="114" name="Rectangle 113"/>
            <p:cNvSpPr/>
            <p:nvPr/>
          </p:nvSpPr>
          <p:spPr>
            <a:xfrm>
              <a:off x="438912" y="2926080"/>
              <a:ext cx="1366256" cy="182880"/>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TX AM Optics </a:t>
              </a:r>
            </a:p>
          </p:txBody>
        </p:sp>
        <p:sp>
          <p:nvSpPr>
            <p:cNvPr id="116" name="Rectangle 115"/>
            <p:cNvSpPr/>
            <p:nvPr/>
          </p:nvSpPr>
          <p:spPr>
            <a:xfrm>
              <a:off x="438912" y="2743200"/>
              <a:ext cx="1366256" cy="182880"/>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TX AM Optics </a:t>
              </a:r>
            </a:p>
          </p:txBody>
        </p:sp>
        <p:sp>
          <p:nvSpPr>
            <p:cNvPr id="117" name="Rectangle 116"/>
            <p:cNvSpPr/>
            <p:nvPr/>
          </p:nvSpPr>
          <p:spPr>
            <a:xfrm>
              <a:off x="438912" y="2560320"/>
              <a:ext cx="1366256" cy="182880"/>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TX AM Optics </a:t>
              </a:r>
            </a:p>
          </p:txBody>
        </p:sp>
        <p:sp>
          <p:nvSpPr>
            <p:cNvPr id="118" name="Rectangle 117"/>
            <p:cNvSpPr/>
            <p:nvPr/>
          </p:nvSpPr>
          <p:spPr>
            <a:xfrm>
              <a:off x="438912" y="2377440"/>
              <a:ext cx="1366256" cy="182880"/>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TX AM Optics </a:t>
              </a:r>
            </a:p>
          </p:txBody>
        </p:sp>
      </p:grpSp>
      <p:grpSp>
        <p:nvGrpSpPr>
          <p:cNvPr id="121" name="Group 120"/>
          <p:cNvGrpSpPr/>
          <p:nvPr/>
        </p:nvGrpSpPr>
        <p:grpSpPr>
          <a:xfrm>
            <a:off x="3800857" y="4297681"/>
            <a:ext cx="1367953" cy="549857"/>
            <a:chOff x="438912" y="4038600"/>
            <a:chExt cx="1367953" cy="549857"/>
          </a:xfrm>
          <a:blipFill>
            <a:blip r:embed="rId5"/>
            <a:tile tx="0" ty="0" sx="100000" sy="100000" flip="none" algn="tl"/>
          </a:blipFill>
        </p:grpSpPr>
        <p:sp>
          <p:nvSpPr>
            <p:cNvPr id="122" name="Rectangle 121"/>
            <p:cNvSpPr/>
            <p:nvPr/>
          </p:nvSpPr>
          <p:spPr>
            <a:xfrm>
              <a:off x="438912" y="4038600"/>
              <a:ext cx="1367953" cy="275537"/>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BC Distribution</a:t>
              </a:r>
            </a:p>
          </p:txBody>
        </p:sp>
        <p:sp>
          <p:nvSpPr>
            <p:cNvPr id="124" name="Rectangle 123"/>
            <p:cNvSpPr/>
            <p:nvPr/>
          </p:nvSpPr>
          <p:spPr>
            <a:xfrm>
              <a:off x="438912" y="4312920"/>
              <a:ext cx="1367953" cy="275537"/>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BC Distribution</a:t>
              </a:r>
            </a:p>
          </p:txBody>
        </p:sp>
      </p:grpSp>
      <p:sp>
        <p:nvSpPr>
          <p:cNvPr id="125" name="Rectangle 124"/>
          <p:cNvSpPr/>
          <p:nvPr/>
        </p:nvSpPr>
        <p:spPr>
          <a:xfrm>
            <a:off x="9086088" y="2286001"/>
            <a:ext cx="1366256" cy="368463"/>
          </a:xfrm>
          <a:prstGeom prst="rect">
            <a:avLst/>
          </a:prstGeom>
          <a:solidFill>
            <a:schemeClr val="accent3">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Optical </a:t>
            </a:r>
            <a:r>
              <a:rPr lang="en-US" sz="800" dirty="0" err="1">
                <a:solidFill>
                  <a:schemeClr val="bg1"/>
                </a:solidFill>
              </a:rPr>
              <a:t>Demux</a:t>
            </a:r>
            <a:endParaRPr lang="en-US" sz="800" dirty="0">
              <a:solidFill>
                <a:schemeClr val="bg1"/>
              </a:solidFill>
            </a:endParaRPr>
          </a:p>
        </p:txBody>
      </p:sp>
      <p:grpSp>
        <p:nvGrpSpPr>
          <p:cNvPr id="126" name="Group 125"/>
          <p:cNvGrpSpPr/>
          <p:nvPr/>
        </p:nvGrpSpPr>
        <p:grpSpPr>
          <a:xfrm>
            <a:off x="9086089" y="4023361"/>
            <a:ext cx="1367953" cy="824177"/>
            <a:chOff x="438912" y="4038600"/>
            <a:chExt cx="1367953" cy="824177"/>
          </a:xfrm>
          <a:blipFill>
            <a:blip r:embed="rId4"/>
            <a:tile tx="0" ty="0" sx="100000" sy="100000" flip="none" algn="tl"/>
          </a:blipFill>
        </p:grpSpPr>
        <p:sp>
          <p:nvSpPr>
            <p:cNvPr id="127" name="Rectangle 126"/>
            <p:cNvSpPr/>
            <p:nvPr/>
          </p:nvSpPr>
          <p:spPr>
            <a:xfrm>
              <a:off x="438912" y="4038600"/>
              <a:ext cx="1367953" cy="275537"/>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Return  RF Splitter</a:t>
              </a:r>
            </a:p>
          </p:txBody>
        </p:sp>
        <p:sp>
          <p:nvSpPr>
            <p:cNvPr id="128" name="Rectangle 127"/>
            <p:cNvSpPr/>
            <p:nvPr/>
          </p:nvSpPr>
          <p:spPr>
            <a:xfrm>
              <a:off x="438912" y="4312920"/>
              <a:ext cx="1367953" cy="275537"/>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Return  RF Splitter </a:t>
              </a:r>
            </a:p>
          </p:txBody>
        </p:sp>
        <p:sp>
          <p:nvSpPr>
            <p:cNvPr id="129" name="Rectangle 128"/>
            <p:cNvSpPr/>
            <p:nvPr/>
          </p:nvSpPr>
          <p:spPr>
            <a:xfrm>
              <a:off x="438912" y="4587240"/>
              <a:ext cx="1367953" cy="275537"/>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Return  RF Splitter </a:t>
              </a:r>
            </a:p>
          </p:txBody>
        </p:sp>
      </p:grpSp>
      <p:sp>
        <p:nvSpPr>
          <p:cNvPr id="130" name="Rectangle 129"/>
          <p:cNvSpPr/>
          <p:nvPr/>
        </p:nvSpPr>
        <p:spPr>
          <a:xfrm>
            <a:off x="9086089" y="4846321"/>
            <a:ext cx="1367953" cy="275537"/>
          </a:xfrm>
          <a:prstGeom prst="rect">
            <a:avLst/>
          </a:prstGeom>
          <a:blipFill>
            <a:blip r:embed="rId4"/>
            <a:tile tx="0" ty="0" sx="100000" sy="100000" flip="none" algn="tl"/>
          </a:bli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ARPD RF Combining </a:t>
            </a:r>
          </a:p>
        </p:txBody>
      </p:sp>
      <p:grpSp>
        <p:nvGrpSpPr>
          <p:cNvPr id="131" name="Group 130"/>
          <p:cNvGrpSpPr/>
          <p:nvPr/>
        </p:nvGrpSpPr>
        <p:grpSpPr>
          <a:xfrm>
            <a:off x="9086089" y="5120640"/>
            <a:ext cx="1367953" cy="274320"/>
            <a:chOff x="438912" y="5135880"/>
            <a:chExt cx="1367953" cy="274320"/>
          </a:xfrm>
        </p:grpSpPr>
        <p:sp>
          <p:nvSpPr>
            <p:cNvPr id="132" name="Rectangle 131"/>
            <p:cNvSpPr/>
            <p:nvPr/>
          </p:nvSpPr>
          <p:spPr>
            <a:xfrm>
              <a:off x="438912" y="5135880"/>
              <a:ext cx="1367953" cy="91440"/>
            </a:xfrm>
            <a:prstGeom prst="rect">
              <a:avLst/>
            </a:prstGeom>
            <a:solidFill>
              <a:srgbClr val="A7B6E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tx1"/>
                  </a:solidFill>
                </a:rPr>
                <a:t>ARPD</a:t>
              </a:r>
            </a:p>
          </p:txBody>
        </p:sp>
        <p:sp>
          <p:nvSpPr>
            <p:cNvPr id="133" name="Rectangle 132"/>
            <p:cNvSpPr/>
            <p:nvPr/>
          </p:nvSpPr>
          <p:spPr>
            <a:xfrm>
              <a:off x="438912" y="5222968"/>
              <a:ext cx="1367953" cy="91440"/>
            </a:xfrm>
            <a:prstGeom prst="rect">
              <a:avLst/>
            </a:prstGeom>
            <a:solidFill>
              <a:schemeClr val="accent4">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tx1"/>
                  </a:solidFill>
                </a:rPr>
                <a:t>ARPD</a:t>
              </a:r>
            </a:p>
          </p:txBody>
        </p:sp>
        <p:sp>
          <p:nvSpPr>
            <p:cNvPr id="134" name="Rectangle 133"/>
            <p:cNvSpPr/>
            <p:nvPr/>
          </p:nvSpPr>
          <p:spPr>
            <a:xfrm>
              <a:off x="438912" y="5318760"/>
              <a:ext cx="1367953" cy="91440"/>
            </a:xfrm>
            <a:prstGeom prst="rect">
              <a:avLst/>
            </a:prstGeom>
            <a:solidFill>
              <a:schemeClr val="accent4">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tx1"/>
                  </a:solidFill>
                </a:rPr>
                <a:t>ARPD</a:t>
              </a:r>
            </a:p>
          </p:txBody>
        </p:sp>
      </p:grpSp>
      <p:grpSp>
        <p:nvGrpSpPr>
          <p:cNvPr id="135" name="Group 134"/>
          <p:cNvGrpSpPr/>
          <p:nvPr/>
        </p:nvGrpSpPr>
        <p:grpSpPr>
          <a:xfrm>
            <a:off x="9086088" y="2651760"/>
            <a:ext cx="1366256" cy="1280160"/>
            <a:chOff x="438912" y="2377440"/>
            <a:chExt cx="1366256" cy="1280160"/>
          </a:xfrm>
        </p:grpSpPr>
        <p:sp>
          <p:nvSpPr>
            <p:cNvPr id="136" name="Rectangle 135"/>
            <p:cNvSpPr/>
            <p:nvPr/>
          </p:nvSpPr>
          <p:spPr>
            <a:xfrm>
              <a:off x="438912" y="3291840"/>
              <a:ext cx="1366256" cy="182880"/>
            </a:xfrm>
            <a:prstGeom prst="rect">
              <a:avLst/>
            </a:prstGeom>
            <a:solidFill>
              <a:schemeClr val="accent3">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RX AM Optics </a:t>
              </a:r>
            </a:p>
          </p:txBody>
        </p:sp>
        <p:sp>
          <p:nvSpPr>
            <p:cNvPr id="137" name="Rectangle 136"/>
            <p:cNvSpPr/>
            <p:nvPr/>
          </p:nvSpPr>
          <p:spPr>
            <a:xfrm>
              <a:off x="438912" y="3108960"/>
              <a:ext cx="1366256" cy="182880"/>
            </a:xfrm>
            <a:prstGeom prst="rect">
              <a:avLst/>
            </a:prstGeom>
            <a:solidFill>
              <a:schemeClr val="accent3">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RX AM Optics </a:t>
              </a:r>
            </a:p>
          </p:txBody>
        </p:sp>
        <p:sp>
          <p:nvSpPr>
            <p:cNvPr id="138" name="Rectangle 137"/>
            <p:cNvSpPr/>
            <p:nvPr/>
          </p:nvSpPr>
          <p:spPr>
            <a:xfrm>
              <a:off x="438912" y="2926080"/>
              <a:ext cx="1366256" cy="182880"/>
            </a:xfrm>
            <a:prstGeom prst="rect">
              <a:avLst/>
            </a:prstGeom>
            <a:solidFill>
              <a:schemeClr val="accent3">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RX AM Optics </a:t>
              </a:r>
            </a:p>
          </p:txBody>
        </p:sp>
        <p:sp>
          <p:nvSpPr>
            <p:cNvPr id="139" name="Rectangle 138"/>
            <p:cNvSpPr/>
            <p:nvPr/>
          </p:nvSpPr>
          <p:spPr>
            <a:xfrm>
              <a:off x="438912" y="2743200"/>
              <a:ext cx="1366256" cy="182880"/>
            </a:xfrm>
            <a:prstGeom prst="rect">
              <a:avLst/>
            </a:prstGeom>
            <a:solidFill>
              <a:schemeClr val="accent3">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RX AM Optics </a:t>
              </a:r>
            </a:p>
          </p:txBody>
        </p:sp>
        <p:sp>
          <p:nvSpPr>
            <p:cNvPr id="140" name="Rectangle 139"/>
            <p:cNvSpPr/>
            <p:nvPr/>
          </p:nvSpPr>
          <p:spPr>
            <a:xfrm>
              <a:off x="438912" y="2560320"/>
              <a:ext cx="1366256" cy="182880"/>
            </a:xfrm>
            <a:prstGeom prst="rect">
              <a:avLst/>
            </a:prstGeom>
            <a:solidFill>
              <a:schemeClr val="accent3">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RX AM Optics </a:t>
              </a:r>
            </a:p>
          </p:txBody>
        </p:sp>
        <p:sp>
          <p:nvSpPr>
            <p:cNvPr id="141" name="Rectangle 140"/>
            <p:cNvSpPr/>
            <p:nvPr/>
          </p:nvSpPr>
          <p:spPr>
            <a:xfrm>
              <a:off x="438912" y="2377440"/>
              <a:ext cx="1366256" cy="182880"/>
            </a:xfrm>
            <a:prstGeom prst="rect">
              <a:avLst/>
            </a:prstGeom>
            <a:solidFill>
              <a:schemeClr val="accent3">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RX AM Optics </a:t>
              </a:r>
            </a:p>
          </p:txBody>
        </p:sp>
        <p:sp>
          <p:nvSpPr>
            <p:cNvPr id="142" name="Rectangle 141"/>
            <p:cNvSpPr/>
            <p:nvPr/>
          </p:nvSpPr>
          <p:spPr>
            <a:xfrm>
              <a:off x="438912" y="3474720"/>
              <a:ext cx="1366256" cy="182880"/>
            </a:xfrm>
            <a:prstGeom prst="rect">
              <a:avLst/>
            </a:prstGeom>
            <a:solidFill>
              <a:schemeClr val="accent3">
                <a:lumMod val="40000"/>
                <a:lumOff val="6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RX AM Optics </a:t>
              </a:r>
            </a:p>
          </p:txBody>
        </p:sp>
      </p:grpSp>
      <p:sp>
        <p:nvSpPr>
          <p:cNvPr id="143" name="Rectangle 142"/>
          <p:cNvSpPr/>
          <p:nvPr/>
        </p:nvSpPr>
        <p:spPr>
          <a:xfrm>
            <a:off x="7257288" y="2286001"/>
            <a:ext cx="1366256" cy="368463"/>
          </a:xfrm>
          <a:prstGeom prst="rect">
            <a:avLst/>
          </a:prstGeom>
          <a:solidFill>
            <a:schemeClr val="accent3">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Optical Mux</a:t>
            </a:r>
          </a:p>
        </p:txBody>
      </p:sp>
      <p:grpSp>
        <p:nvGrpSpPr>
          <p:cNvPr id="144" name="Group 143"/>
          <p:cNvGrpSpPr/>
          <p:nvPr/>
        </p:nvGrpSpPr>
        <p:grpSpPr>
          <a:xfrm>
            <a:off x="7257289" y="3657601"/>
            <a:ext cx="1367953" cy="549857"/>
            <a:chOff x="438912" y="4038600"/>
            <a:chExt cx="1367953" cy="549857"/>
          </a:xfrm>
          <a:blipFill>
            <a:blip r:embed="rId5"/>
            <a:tile tx="0" ty="0" sx="100000" sy="100000" flip="none" algn="tl"/>
          </a:blipFill>
        </p:grpSpPr>
        <p:sp>
          <p:nvSpPr>
            <p:cNvPr id="145" name="Rectangle 144"/>
            <p:cNvSpPr/>
            <p:nvPr/>
          </p:nvSpPr>
          <p:spPr>
            <a:xfrm>
              <a:off x="438912" y="4038600"/>
              <a:ext cx="1367953" cy="275537"/>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DS BC/NC Combining</a:t>
              </a:r>
            </a:p>
          </p:txBody>
        </p:sp>
        <p:sp>
          <p:nvSpPr>
            <p:cNvPr id="146" name="Rectangle 145"/>
            <p:cNvSpPr/>
            <p:nvPr/>
          </p:nvSpPr>
          <p:spPr>
            <a:xfrm>
              <a:off x="438912" y="4312920"/>
              <a:ext cx="1367953" cy="275537"/>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DS BC/NC Combining</a:t>
              </a:r>
            </a:p>
          </p:txBody>
        </p:sp>
      </p:grpSp>
      <p:grpSp>
        <p:nvGrpSpPr>
          <p:cNvPr id="147" name="Group 146"/>
          <p:cNvGrpSpPr/>
          <p:nvPr/>
        </p:nvGrpSpPr>
        <p:grpSpPr>
          <a:xfrm>
            <a:off x="7257288" y="2651760"/>
            <a:ext cx="1366256" cy="914400"/>
            <a:chOff x="438912" y="2377440"/>
            <a:chExt cx="1366256" cy="914400"/>
          </a:xfrm>
          <a:solidFill>
            <a:schemeClr val="accent3">
              <a:lumMod val="60000"/>
              <a:lumOff val="40000"/>
            </a:schemeClr>
          </a:solidFill>
        </p:grpSpPr>
        <p:sp>
          <p:nvSpPr>
            <p:cNvPr id="148" name="Rectangle 147"/>
            <p:cNvSpPr/>
            <p:nvPr/>
          </p:nvSpPr>
          <p:spPr>
            <a:xfrm>
              <a:off x="438912" y="3108960"/>
              <a:ext cx="1366256" cy="182880"/>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TX AM Optics </a:t>
              </a:r>
            </a:p>
          </p:txBody>
        </p:sp>
        <p:sp>
          <p:nvSpPr>
            <p:cNvPr id="149" name="Rectangle 148"/>
            <p:cNvSpPr/>
            <p:nvPr/>
          </p:nvSpPr>
          <p:spPr>
            <a:xfrm>
              <a:off x="438912" y="2926080"/>
              <a:ext cx="1366256" cy="182880"/>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TX AM Optics </a:t>
              </a:r>
            </a:p>
          </p:txBody>
        </p:sp>
        <p:sp>
          <p:nvSpPr>
            <p:cNvPr id="150" name="Rectangle 149"/>
            <p:cNvSpPr/>
            <p:nvPr/>
          </p:nvSpPr>
          <p:spPr>
            <a:xfrm>
              <a:off x="438912" y="2743200"/>
              <a:ext cx="1366256" cy="182880"/>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TX AM Optics </a:t>
              </a:r>
            </a:p>
          </p:txBody>
        </p:sp>
        <p:sp>
          <p:nvSpPr>
            <p:cNvPr id="151" name="Rectangle 150"/>
            <p:cNvSpPr/>
            <p:nvPr/>
          </p:nvSpPr>
          <p:spPr>
            <a:xfrm>
              <a:off x="438912" y="2560320"/>
              <a:ext cx="1366256" cy="182880"/>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TX AM Optics </a:t>
              </a:r>
            </a:p>
          </p:txBody>
        </p:sp>
        <p:sp>
          <p:nvSpPr>
            <p:cNvPr id="152" name="Rectangle 151"/>
            <p:cNvSpPr/>
            <p:nvPr/>
          </p:nvSpPr>
          <p:spPr>
            <a:xfrm>
              <a:off x="438912" y="2377440"/>
              <a:ext cx="1366256" cy="182880"/>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TX AM Optics </a:t>
              </a:r>
            </a:p>
          </p:txBody>
        </p:sp>
      </p:grpSp>
      <p:grpSp>
        <p:nvGrpSpPr>
          <p:cNvPr id="153" name="Group 152"/>
          <p:cNvGrpSpPr/>
          <p:nvPr/>
        </p:nvGrpSpPr>
        <p:grpSpPr>
          <a:xfrm>
            <a:off x="7257289" y="4297681"/>
            <a:ext cx="1367953" cy="549857"/>
            <a:chOff x="438912" y="4038600"/>
            <a:chExt cx="1367953" cy="549857"/>
          </a:xfrm>
          <a:blipFill>
            <a:blip r:embed="rId5"/>
            <a:tile tx="0" ty="0" sx="100000" sy="100000" flip="none" algn="tl"/>
          </a:blipFill>
        </p:grpSpPr>
        <p:sp>
          <p:nvSpPr>
            <p:cNvPr id="154" name="Rectangle 153"/>
            <p:cNvSpPr/>
            <p:nvPr/>
          </p:nvSpPr>
          <p:spPr>
            <a:xfrm>
              <a:off x="438912" y="4038600"/>
              <a:ext cx="1367953" cy="275537"/>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BC Distribution</a:t>
              </a:r>
            </a:p>
          </p:txBody>
        </p:sp>
        <p:sp>
          <p:nvSpPr>
            <p:cNvPr id="155" name="Rectangle 154"/>
            <p:cNvSpPr/>
            <p:nvPr/>
          </p:nvSpPr>
          <p:spPr>
            <a:xfrm>
              <a:off x="438912" y="4312920"/>
              <a:ext cx="1367953" cy="275537"/>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BC Distribution</a:t>
              </a:r>
            </a:p>
          </p:txBody>
        </p:sp>
      </p:grpSp>
      <p:grpSp>
        <p:nvGrpSpPr>
          <p:cNvPr id="156" name="Group 155"/>
          <p:cNvGrpSpPr/>
          <p:nvPr/>
        </p:nvGrpSpPr>
        <p:grpSpPr>
          <a:xfrm>
            <a:off x="5410201" y="3291841"/>
            <a:ext cx="1367953" cy="549857"/>
            <a:chOff x="438912" y="4038600"/>
            <a:chExt cx="1367953" cy="549857"/>
          </a:xfrm>
          <a:blipFill>
            <a:blip r:embed="rId6"/>
            <a:tile tx="0" ty="0" sx="100000" sy="100000" flip="none" algn="tl"/>
          </a:blipFill>
        </p:grpSpPr>
        <p:sp>
          <p:nvSpPr>
            <p:cNvPr id="157" name="Rectangle 156"/>
            <p:cNvSpPr/>
            <p:nvPr/>
          </p:nvSpPr>
          <p:spPr>
            <a:xfrm>
              <a:off x="438912" y="4038600"/>
              <a:ext cx="1367953" cy="275537"/>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Return  US Combining</a:t>
              </a:r>
            </a:p>
          </p:txBody>
        </p:sp>
        <p:sp>
          <p:nvSpPr>
            <p:cNvPr id="158" name="Rectangle 157"/>
            <p:cNvSpPr/>
            <p:nvPr/>
          </p:nvSpPr>
          <p:spPr>
            <a:xfrm>
              <a:off x="438912" y="4312920"/>
              <a:ext cx="1367953" cy="275537"/>
            </a:xfrm>
            <a:prstGeom prst="rect">
              <a:avLst/>
            </a:prstGeom>
            <a:gr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Return US Combining</a:t>
              </a:r>
            </a:p>
          </p:txBody>
        </p:sp>
      </p:grpSp>
      <p:sp>
        <p:nvSpPr>
          <p:cNvPr id="160" name="Rectangle 159"/>
          <p:cNvSpPr/>
          <p:nvPr/>
        </p:nvSpPr>
        <p:spPr>
          <a:xfrm>
            <a:off x="5413848" y="2560321"/>
            <a:ext cx="1367953" cy="275537"/>
          </a:xfrm>
          <a:prstGeom prst="rect">
            <a:avLst/>
          </a:prstGeom>
          <a:blipFill>
            <a:blip r:embed="rId5"/>
            <a:tile tx="0" ty="0" sx="100000" sy="100000" flip="none" algn="tl"/>
          </a:bli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tx1"/>
                </a:solidFill>
              </a:rPr>
              <a:t>DS SG/Node Splitting</a:t>
            </a:r>
          </a:p>
        </p:txBody>
      </p:sp>
      <p:sp>
        <p:nvSpPr>
          <p:cNvPr id="162" name="Rectangle 161"/>
          <p:cNvSpPr/>
          <p:nvPr/>
        </p:nvSpPr>
        <p:spPr>
          <a:xfrm>
            <a:off x="5411048" y="1920240"/>
            <a:ext cx="1366256" cy="274320"/>
          </a:xfrm>
          <a:prstGeom prst="rect">
            <a:avLst/>
          </a:prstGeom>
          <a:solidFill>
            <a:schemeClr val="accent3">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Optical Transport</a:t>
            </a:r>
          </a:p>
        </p:txBody>
      </p:sp>
    </p:spTree>
    <p:extLst>
      <p:ext uri="{BB962C8B-B14F-4D97-AF65-F5344CB8AC3E}">
        <p14:creationId xmlns:p14="http://schemas.microsoft.com/office/powerpoint/2010/main" val="135876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798320" y="1170432"/>
            <a:ext cx="8778240" cy="4389120"/>
            <a:chOff x="274320" y="1188720"/>
            <a:chExt cx="8778240" cy="4502506"/>
          </a:xfrm>
        </p:grpSpPr>
        <p:grpSp>
          <p:nvGrpSpPr>
            <p:cNvPr id="5" name="Group 4"/>
            <p:cNvGrpSpPr/>
            <p:nvPr/>
          </p:nvGrpSpPr>
          <p:grpSpPr>
            <a:xfrm>
              <a:off x="274320" y="1188720"/>
              <a:ext cx="8778240" cy="4502506"/>
              <a:chOff x="274320" y="1188720"/>
              <a:chExt cx="8778240" cy="4502506"/>
            </a:xfrm>
          </p:grpSpPr>
          <p:grpSp>
            <p:nvGrpSpPr>
              <p:cNvPr id="90" name="Group 81"/>
              <p:cNvGrpSpPr/>
              <p:nvPr/>
            </p:nvGrpSpPr>
            <p:grpSpPr>
              <a:xfrm>
                <a:off x="2103120" y="1188720"/>
                <a:ext cx="6949440" cy="4502506"/>
                <a:chOff x="228600" y="1033463"/>
                <a:chExt cx="8597900" cy="5570537"/>
              </a:xfrm>
            </p:grpSpPr>
            <p:pic>
              <p:nvPicPr>
                <p:cNvPr id="9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905"/>
                <a:stretch/>
              </p:blipFill>
              <p:spPr bwMode="auto">
                <a:xfrm>
                  <a:off x="228600" y="1033463"/>
                  <a:ext cx="8597900" cy="55705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98" name="Group 80"/>
                <p:cNvGrpSpPr/>
                <p:nvPr/>
              </p:nvGrpSpPr>
              <p:grpSpPr>
                <a:xfrm>
                  <a:off x="429768" y="1066800"/>
                  <a:ext cx="8247888" cy="5443728"/>
                  <a:chOff x="429768" y="1066800"/>
                  <a:chExt cx="8247888" cy="5443728"/>
                </a:xfrm>
              </p:grpSpPr>
              <p:sp>
                <p:nvSpPr>
                  <p:cNvPr id="99" name="Rectangle 98"/>
                  <p:cNvSpPr/>
                  <p:nvPr/>
                </p:nvSpPr>
                <p:spPr>
                  <a:xfrm>
                    <a:off x="429768" y="1066800"/>
                    <a:ext cx="1691640" cy="5440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100" name="Rectangle 99"/>
                  <p:cNvSpPr/>
                  <p:nvPr/>
                </p:nvSpPr>
                <p:spPr>
                  <a:xfrm>
                    <a:off x="2706624" y="1069848"/>
                    <a:ext cx="1691640" cy="5440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101" name="Rectangle 100"/>
                  <p:cNvSpPr/>
                  <p:nvPr/>
                </p:nvSpPr>
                <p:spPr>
                  <a:xfrm>
                    <a:off x="4700016" y="1069848"/>
                    <a:ext cx="1691640" cy="5440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102" name="Rectangle 101"/>
                  <p:cNvSpPr/>
                  <p:nvPr/>
                </p:nvSpPr>
                <p:spPr>
                  <a:xfrm>
                    <a:off x="6986016" y="1069848"/>
                    <a:ext cx="1691640" cy="5440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grpSp>
          <p:grpSp>
            <p:nvGrpSpPr>
              <p:cNvPr id="2" name="Group 81"/>
              <p:cNvGrpSpPr/>
              <p:nvPr/>
            </p:nvGrpSpPr>
            <p:grpSpPr>
              <a:xfrm>
                <a:off x="274320" y="1188720"/>
                <a:ext cx="6949440" cy="4502506"/>
                <a:chOff x="228600" y="1033463"/>
                <a:chExt cx="8597900" cy="5570537"/>
              </a:xfrm>
            </p:grpSpPr>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905"/>
                <a:stretch/>
              </p:blipFill>
              <p:spPr bwMode="auto">
                <a:xfrm>
                  <a:off x="228600" y="1033463"/>
                  <a:ext cx="8597900" cy="55705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3" name="Group 80"/>
                <p:cNvGrpSpPr/>
                <p:nvPr/>
              </p:nvGrpSpPr>
              <p:grpSpPr>
                <a:xfrm>
                  <a:off x="430159" y="1066800"/>
                  <a:ext cx="8247497" cy="5443728"/>
                  <a:chOff x="430159" y="1066800"/>
                  <a:chExt cx="8247497" cy="5443728"/>
                </a:xfrm>
              </p:grpSpPr>
              <p:sp>
                <p:nvSpPr>
                  <p:cNvPr id="75" name="Rectangle 74"/>
                  <p:cNvSpPr/>
                  <p:nvPr/>
                </p:nvSpPr>
                <p:spPr>
                  <a:xfrm>
                    <a:off x="430159" y="1066800"/>
                    <a:ext cx="1691640" cy="54406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76" name="Rectangle 75"/>
                  <p:cNvSpPr/>
                  <p:nvPr/>
                </p:nvSpPr>
                <p:spPr>
                  <a:xfrm>
                    <a:off x="2706624" y="1069848"/>
                    <a:ext cx="1691640" cy="5440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79" name="Rectangle 78"/>
                  <p:cNvSpPr/>
                  <p:nvPr/>
                </p:nvSpPr>
                <p:spPr>
                  <a:xfrm>
                    <a:off x="4700016" y="1069848"/>
                    <a:ext cx="1691640" cy="5440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sp>
                <p:nvSpPr>
                  <p:cNvPr id="80" name="Rectangle 79"/>
                  <p:cNvSpPr/>
                  <p:nvPr/>
                </p:nvSpPr>
                <p:spPr>
                  <a:xfrm>
                    <a:off x="6986016" y="1069848"/>
                    <a:ext cx="1691640" cy="5440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solidFill>
                        <a:srgbClr val="FFFFFF"/>
                      </a:solidFill>
                    </a:endParaRPr>
                  </a:p>
                </p:txBody>
              </p:sp>
            </p:grpSp>
          </p:grpSp>
        </p:grpSp>
        <p:sp>
          <p:nvSpPr>
            <p:cNvPr id="45" name="Rectangle 44"/>
            <p:cNvSpPr/>
            <p:nvPr/>
          </p:nvSpPr>
          <p:spPr>
            <a:xfrm>
              <a:off x="3899969" y="1391251"/>
              <a:ext cx="1367953" cy="97248"/>
            </a:xfrm>
            <a:prstGeom prst="rect">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t>Power Distribution - Fuses</a:t>
              </a:r>
            </a:p>
          </p:txBody>
        </p:sp>
      </p:grpSp>
      <p:sp>
        <p:nvSpPr>
          <p:cNvPr id="7" name="Title 6"/>
          <p:cNvSpPr>
            <a:spLocks noGrp="1"/>
          </p:cNvSpPr>
          <p:nvPr>
            <p:ph type="title"/>
          </p:nvPr>
        </p:nvSpPr>
        <p:spPr>
          <a:xfrm>
            <a:off x="568411" y="272142"/>
            <a:ext cx="9261391" cy="914400"/>
          </a:xfrm>
        </p:spPr>
        <p:txBody>
          <a:bodyPr>
            <a:normAutofit fontScale="90000"/>
          </a:bodyPr>
          <a:lstStyle/>
          <a:p>
            <a:r>
              <a:rPr lang="en-US" sz="3600" dirty="0"/>
              <a:t>Headend Space:  Case Study</a:t>
            </a:r>
            <a:br>
              <a:rPr lang="en-US" sz="3600" dirty="0"/>
            </a:br>
            <a:r>
              <a:rPr lang="en-US" sz="3600" dirty="0"/>
              <a:t>	- </a:t>
            </a:r>
            <a:r>
              <a:rPr lang="en-US" sz="2400" dirty="0"/>
              <a:t>CCAP Core, single node per SG</a:t>
            </a:r>
            <a:endParaRPr lang="en-US" sz="2800" dirty="0"/>
          </a:p>
        </p:txBody>
      </p:sp>
      <p:sp>
        <p:nvSpPr>
          <p:cNvPr id="13" name="Date Placeholder 12"/>
          <p:cNvSpPr>
            <a:spLocks noGrp="1"/>
          </p:cNvSpPr>
          <p:nvPr>
            <p:ph type="dt" sz="half" idx="10"/>
          </p:nvPr>
        </p:nvSpPr>
        <p:spPr/>
        <p:txBody>
          <a:bodyPr vert="horz" wrap="square" lIns="0" tIns="0" rIns="0" bIns="0" rtlCol="0" anchor="b"/>
          <a:lstStyle/>
          <a:p>
            <a:r>
              <a:rPr lang="en-US"/>
              <a:t>July 18, 2017</a:t>
            </a:r>
          </a:p>
        </p:txBody>
      </p:sp>
      <p:sp>
        <p:nvSpPr>
          <p:cNvPr id="6" name="Footer Placeholder 5"/>
          <p:cNvSpPr>
            <a:spLocks noGrp="1"/>
          </p:cNvSpPr>
          <p:nvPr>
            <p:ph type="ftr" sz="quarter" idx="11"/>
          </p:nvPr>
        </p:nvSpPr>
        <p:spPr/>
        <p:txBody>
          <a:bodyPr vert="horz" wrap="square" lIns="0" tIns="0" rIns="0" bIns="0" rtlCol="0" anchor="b"/>
          <a:lstStyle/>
          <a:p>
            <a:r>
              <a:rPr lang="en-US"/>
              <a:t>ARRIS Confidential and Proprietary</a:t>
            </a:r>
            <a:endParaRPr lang="en-US" dirty="0"/>
          </a:p>
        </p:txBody>
      </p:sp>
      <p:sp>
        <p:nvSpPr>
          <p:cNvPr id="12" name="Slide Number Placeholder 11"/>
          <p:cNvSpPr>
            <a:spLocks noGrp="1"/>
          </p:cNvSpPr>
          <p:nvPr>
            <p:ph type="sldNum" sz="quarter" idx="12"/>
          </p:nvPr>
        </p:nvSpPr>
        <p:spPr/>
        <p:txBody>
          <a:bodyPr vert="horz" wrap="square" lIns="0" tIns="0" rIns="0" bIns="0" rtlCol="0" anchor="b"/>
          <a:lstStyle/>
          <a:p>
            <a:fld id="{71FA2017-4488-4033-A37E-4064B866FEA5}" type="slidenum">
              <a:rPr lang="en-US"/>
              <a:pPr/>
              <a:t>8</a:t>
            </a:fld>
            <a:endParaRPr lang="en-US"/>
          </a:p>
        </p:txBody>
      </p:sp>
      <p:sp>
        <p:nvSpPr>
          <p:cNvPr id="54" name="Rectangle 53"/>
          <p:cNvSpPr/>
          <p:nvPr/>
        </p:nvSpPr>
        <p:spPr>
          <a:xfrm>
            <a:off x="5411519" y="4023360"/>
            <a:ext cx="1377537" cy="1463040"/>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a:solidFill>
                  <a:schemeClr val="tx1"/>
                </a:solidFill>
              </a:rPr>
              <a:t>CCAP Core</a:t>
            </a:r>
          </a:p>
        </p:txBody>
      </p:sp>
      <p:grpSp>
        <p:nvGrpSpPr>
          <p:cNvPr id="10" name="Group 9"/>
          <p:cNvGrpSpPr/>
          <p:nvPr/>
        </p:nvGrpSpPr>
        <p:grpSpPr>
          <a:xfrm>
            <a:off x="5414030" y="3120390"/>
            <a:ext cx="1370473" cy="635728"/>
            <a:chOff x="3883680" y="2743200"/>
            <a:chExt cx="1370473" cy="635728"/>
          </a:xfrm>
        </p:grpSpPr>
        <p:grpSp>
          <p:nvGrpSpPr>
            <p:cNvPr id="68" name="Group 67"/>
            <p:cNvGrpSpPr/>
            <p:nvPr/>
          </p:nvGrpSpPr>
          <p:grpSpPr>
            <a:xfrm>
              <a:off x="3886200" y="3200400"/>
              <a:ext cx="1367953" cy="178528"/>
              <a:chOff x="438912" y="5135880"/>
              <a:chExt cx="1367953" cy="178528"/>
            </a:xfrm>
          </p:grpSpPr>
          <p:sp>
            <p:nvSpPr>
              <p:cNvPr id="69" name="Rectangle 68"/>
              <p:cNvSpPr/>
              <p:nvPr/>
            </p:nvSpPr>
            <p:spPr>
              <a:xfrm>
                <a:off x="438912" y="5135880"/>
                <a:ext cx="1367953" cy="91440"/>
              </a:xfrm>
              <a:prstGeom prst="rect">
                <a:avLst/>
              </a:prstGeom>
              <a:solidFill>
                <a:srgbClr val="CC00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err="1">
                    <a:solidFill>
                      <a:schemeClr val="tx1"/>
                    </a:solidFill>
                  </a:rPr>
                  <a:t>DaaS</a:t>
                </a:r>
                <a:r>
                  <a:rPr lang="en-US" sz="600" b="1" dirty="0">
                    <a:solidFill>
                      <a:schemeClr val="tx1"/>
                    </a:solidFill>
                  </a:rPr>
                  <a:t> Switch – 48 ports</a:t>
                </a:r>
              </a:p>
            </p:txBody>
          </p:sp>
          <p:sp>
            <p:nvSpPr>
              <p:cNvPr id="70" name="Rectangle 69"/>
              <p:cNvSpPr/>
              <p:nvPr/>
            </p:nvSpPr>
            <p:spPr>
              <a:xfrm>
                <a:off x="438912" y="5222968"/>
                <a:ext cx="1367953" cy="91440"/>
              </a:xfrm>
              <a:prstGeom prst="rect">
                <a:avLst/>
              </a:prstGeom>
              <a:solidFill>
                <a:srgbClr val="CC00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err="1">
                    <a:solidFill>
                      <a:schemeClr val="tx1"/>
                    </a:solidFill>
                  </a:rPr>
                  <a:t>DaaS</a:t>
                </a:r>
                <a:r>
                  <a:rPr lang="en-US" sz="600" b="1" dirty="0">
                    <a:solidFill>
                      <a:schemeClr val="tx1"/>
                    </a:solidFill>
                  </a:rPr>
                  <a:t> Switch – 48 ports</a:t>
                </a:r>
              </a:p>
            </p:txBody>
          </p:sp>
        </p:grpSp>
        <p:grpSp>
          <p:nvGrpSpPr>
            <p:cNvPr id="72" name="Group 71"/>
            <p:cNvGrpSpPr/>
            <p:nvPr/>
          </p:nvGrpSpPr>
          <p:grpSpPr>
            <a:xfrm>
              <a:off x="3886200" y="2926080"/>
              <a:ext cx="1367953" cy="274320"/>
              <a:chOff x="438912" y="5135880"/>
              <a:chExt cx="1367953" cy="274320"/>
            </a:xfrm>
          </p:grpSpPr>
          <p:sp>
            <p:nvSpPr>
              <p:cNvPr id="73" name="Rectangle 72"/>
              <p:cNvSpPr/>
              <p:nvPr/>
            </p:nvSpPr>
            <p:spPr>
              <a:xfrm>
                <a:off x="438912" y="5135880"/>
                <a:ext cx="1367953" cy="91440"/>
              </a:xfrm>
              <a:prstGeom prst="rect">
                <a:avLst/>
              </a:prstGeom>
              <a:solidFill>
                <a:srgbClr val="CC00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err="1">
                    <a:solidFill>
                      <a:schemeClr val="tx1"/>
                    </a:solidFill>
                  </a:rPr>
                  <a:t>DaaS</a:t>
                </a:r>
                <a:r>
                  <a:rPr lang="en-US" sz="600" b="1" dirty="0">
                    <a:solidFill>
                      <a:schemeClr val="tx1"/>
                    </a:solidFill>
                  </a:rPr>
                  <a:t> Switch – 48 ports</a:t>
                </a:r>
              </a:p>
            </p:txBody>
          </p:sp>
          <p:sp>
            <p:nvSpPr>
              <p:cNvPr id="74" name="Rectangle 73"/>
              <p:cNvSpPr/>
              <p:nvPr/>
            </p:nvSpPr>
            <p:spPr>
              <a:xfrm>
                <a:off x="438912" y="5222968"/>
                <a:ext cx="1367953" cy="91440"/>
              </a:xfrm>
              <a:prstGeom prst="rect">
                <a:avLst/>
              </a:prstGeom>
              <a:solidFill>
                <a:srgbClr val="CC00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err="1">
                    <a:solidFill>
                      <a:schemeClr val="tx1"/>
                    </a:solidFill>
                  </a:rPr>
                  <a:t>DaaS</a:t>
                </a:r>
                <a:r>
                  <a:rPr lang="en-US" sz="600" b="1" dirty="0">
                    <a:solidFill>
                      <a:schemeClr val="tx1"/>
                    </a:solidFill>
                  </a:rPr>
                  <a:t> Switch – 48 ports</a:t>
                </a:r>
              </a:p>
            </p:txBody>
          </p:sp>
          <p:sp>
            <p:nvSpPr>
              <p:cNvPr id="77" name="Rectangle 76"/>
              <p:cNvSpPr/>
              <p:nvPr/>
            </p:nvSpPr>
            <p:spPr>
              <a:xfrm>
                <a:off x="438912" y="5318760"/>
                <a:ext cx="1367953" cy="91440"/>
              </a:xfrm>
              <a:prstGeom prst="rect">
                <a:avLst/>
              </a:prstGeom>
              <a:solidFill>
                <a:srgbClr val="CC00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err="1">
                    <a:solidFill>
                      <a:schemeClr val="tx1"/>
                    </a:solidFill>
                  </a:rPr>
                  <a:t>DaaS</a:t>
                </a:r>
                <a:r>
                  <a:rPr lang="en-US" sz="600" b="1" dirty="0">
                    <a:solidFill>
                      <a:schemeClr val="tx1"/>
                    </a:solidFill>
                  </a:rPr>
                  <a:t> Switch – 48 ports</a:t>
                </a:r>
              </a:p>
            </p:txBody>
          </p:sp>
        </p:grpSp>
        <p:grpSp>
          <p:nvGrpSpPr>
            <p:cNvPr id="78" name="Group 77"/>
            <p:cNvGrpSpPr/>
            <p:nvPr/>
          </p:nvGrpSpPr>
          <p:grpSpPr>
            <a:xfrm>
              <a:off x="3883680" y="2743200"/>
              <a:ext cx="1367953" cy="187232"/>
              <a:chOff x="432562" y="5222968"/>
              <a:chExt cx="1367953" cy="187232"/>
            </a:xfrm>
          </p:grpSpPr>
          <p:sp>
            <p:nvSpPr>
              <p:cNvPr id="82" name="Rectangle 81"/>
              <p:cNvSpPr/>
              <p:nvPr/>
            </p:nvSpPr>
            <p:spPr>
              <a:xfrm>
                <a:off x="432562" y="5222968"/>
                <a:ext cx="1367953" cy="91440"/>
              </a:xfrm>
              <a:prstGeom prst="rect">
                <a:avLst/>
              </a:prstGeom>
              <a:solidFill>
                <a:srgbClr val="FF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tx1"/>
                    </a:solidFill>
                  </a:rPr>
                  <a:t>Spine Ethernet Switch</a:t>
                </a:r>
              </a:p>
            </p:txBody>
          </p:sp>
          <p:sp>
            <p:nvSpPr>
              <p:cNvPr id="86" name="Rectangle 85"/>
              <p:cNvSpPr/>
              <p:nvPr/>
            </p:nvSpPr>
            <p:spPr>
              <a:xfrm>
                <a:off x="432562" y="5318760"/>
                <a:ext cx="1367953" cy="91440"/>
              </a:xfrm>
              <a:prstGeom prst="rect">
                <a:avLst/>
              </a:prstGeom>
              <a:solidFill>
                <a:srgbClr val="FF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 b="1" dirty="0">
                    <a:solidFill>
                      <a:schemeClr val="tx1"/>
                    </a:solidFill>
                  </a:rPr>
                  <a:t>Spine Ethernet Switch</a:t>
                </a:r>
              </a:p>
            </p:txBody>
          </p:sp>
        </p:grpSp>
      </p:grpSp>
      <p:grpSp>
        <p:nvGrpSpPr>
          <p:cNvPr id="50" name="Group 49"/>
          <p:cNvGrpSpPr/>
          <p:nvPr/>
        </p:nvGrpSpPr>
        <p:grpSpPr>
          <a:xfrm>
            <a:off x="5419598" y="2194560"/>
            <a:ext cx="1367953" cy="731520"/>
            <a:chOff x="5413248" y="1554480"/>
            <a:chExt cx="1367953" cy="731520"/>
          </a:xfrm>
        </p:grpSpPr>
        <p:sp>
          <p:nvSpPr>
            <p:cNvPr id="51" name="Rectangle 50"/>
            <p:cNvSpPr/>
            <p:nvPr/>
          </p:nvSpPr>
          <p:spPr>
            <a:xfrm>
              <a:off x="5413248" y="1920240"/>
              <a:ext cx="1367953" cy="365760"/>
            </a:xfrm>
            <a:prstGeom prst="rect">
              <a:avLst/>
            </a:prstGeom>
            <a:blipFill>
              <a:blip r:embed="rId4">
                <a:duotone>
                  <a:prstClr val="black"/>
                  <a:srgbClr val="00B0F0">
                    <a:tint val="45000"/>
                    <a:satMod val="400000"/>
                  </a:srgbClr>
                </a:duotone>
              </a:blip>
              <a:tile tx="0" ty="0" sx="100000" sy="100000" flip="none" algn="tl"/>
            </a:bli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dirty="0">
                  <a:solidFill>
                    <a:schemeClr val="tx1"/>
                  </a:solidFill>
                </a:rPr>
                <a:t>Optical Mux/</a:t>
              </a:r>
              <a:r>
                <a:rPr lang="en-US" sz="700" dirty="0" err="1">
                  <a:solidFill>
                    <a:schemeClr val="tx1"/>
                  </a:solidFill>
                </a:rPr>
                <a:t>Demux</a:t>
              </a:r>
              <a:endParaRPr lang="en-US" sz="700" dirty="0">
                <a:solidFill>
                  <a:schemeClr val="tx1"/>
                </a:solidFill>
              </a:endParaRPr>
            </a:p>
          </p:txBody>
        </p:sp>
        <p:sp>
          <p:nvSpPr>
            <p:cNvPr id="52" name="Rectangle 51"/>
            <p:cNvSpPr/>
            <p:nvPr/>
          </p:nvSpPr>
          <p:spPr>
            <a:xfrm>
              <a:off x="5413248" y="1554480"/>
              <a:ext cx="1367953" cy="365760"/>
            </a:xfrm>
            <a:prstGeom prst="rect">
              <a:avLst/>
            </a:prstGeom>
            <a:blipFill>
              <a:blip r:embed="rId4">
                <a:duotone>
                  <a:prstClr val="black"/>
                  <a:srgbClr val="00B0F0">
                    <a:tint val="45000"/>
                    <a:satMod val="400000"/>
                  </a:srgbClr>
                </a:duotone>
              </a:blip>
              <a:tile tx="0" ty="0" sx="100000" sy="100000" flip="none" algn="tl"/>
            </a:bli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dirty="0">
                  <a:solidFill>
                    <a:schemeClr val="tx1"/>
                  </a:solidFill>
                </a:rPr>
                <a:t>Optical Mux/</a:t>
              </a:r>
              <a:r>
                <a:rPr lang="en-US" sz="700" dirty="0" err="1">
                  <a:solidFill>
                    <a:schemeClr val="tx1"/>
                  </a:solidFill>
                </a:rPr>
                <a:t>Demux</a:t>
              </a:r>
              <a:endParaRPr lang="en-US" sz="700" dirty="0">
                <a:solidFill>
                  <a:schemeClr val="tx1"/>
                </a:solidFill>
              </a:endParaRPr>
            </a:p>
          </p:txBody>
        </p:sp>
      </p:grpSp>
      <p:sp>
        <p:nvSpPr>
          <p:cNvPr id="53" name="Rectangle 52"/>
          <p:cNvSpPr/>
          <p:nvPr/>
        </p:nvSpPr>
        <p:spPr>
          <a:xfrm>
            <a:off x="5419598" y="1737360"/>
            <a:ext cx="1367953" cy="365760"/>
          </a:xfrm>
          <a:prstGeom prst="rect">
            <a:avLst/>
          </a:prstGeom>
          <a:blipFill>
            <a:blip r:embed="rId4">
              <a:duotone>
                <a:prstClr val="black"/>
                <a:srgbClr val="00B0F0">
                  <a:tint val="45000"/>
                  <a:satMod val="400000"/>
                </a:srgbClr>
              </a:duotone>
            </a:blip>
            <a:tile tx="0" ty="0" sx="100000" sy="100000" flip="none" algn="tl"/>
          </a:bli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dirty="0">
                <a:solidFill>
                  <a:schemeClr val="tx1"/>
                </a:solidFill>
              </a:rPr>
              <a:t>Fiber </a:t>
            </a:r>
            <a:r>
              <a:rPr lang="en-US" sz="700" dirty="0" err="1">
                <a:solidFill>
                  <a:schemeClr val="tx1"/>
                </a:solidFill>
              </a:rPr>
              <a:t>Mgmt</a:t>
            </a:r>
            <a:endParaRPr lang="en-US" sz="700" dirty="0">
              <a:solidFill>
                <a:schemeClr val="tx1"/>
              </a:solidFill>
            </a:endParaRPr>
          </a:p>
          <a:p>
            <a:pPr algn="ctr"/>
            <a:r>
              <a:rPr lang="en-US" sz="700" dirty="0">
                <a:solidFill>
                  <a:schemeClr val="tx1"/>
                </a:solidFill>
              </a:rPr>
              <a:t>Rapid Fire Patch Panel</a:t>
            </a:r>
          </a:p>
        </p:txBody>
      </p:sp>
    </p:spTree>
    <p:extLst>
      <p:ext uri="{BB962C8B-B14F-4D97-AF65-F5344CB8AC3E}">
        <p14:creationId xmlns:p14="http://schemas.microsoft.com/office/powerpoint/2010/main" val="71868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DAA Solutions</a:t>
            </a:r>
            <a:br>
              <a:rPr lang="en-US" dirty="0"/>
            </a:br>
            <a:endParaRPr lang="en-US" dirty="0"/>
          </a:p>
        </p:txBody>
      </p:sp>
      <p:sp>
        <p:nvSpPr>
          <p:cNvPr id="4" name="Date Placeholder 3"/>
          <p:cNvSpPr>
            <a:spLocks noGrp="1"/>
          </p:cNvSpPr>
          <p:nvPr>
            <p:ph type="dt" sz="half" idx="10"/>
          </p:nvPr>
        </p:nvSpPr>
        <p:spPr/>
        <p:txBody>
          <a:bodyPr/>
          <a:lstStyle/>
          <a:p>
            <a:r>
              <a:rPr lang="en-US"/>
              <a:t>July 18, 2017</a:t>
            </a:r>
          </a:p>
        </p:txBody>
      </p:sp>
      <p:sp>
        <p:nvSpPr>
          <p:cNvPr id="5" name="Footer Placeholder 4"/>
          <p:cNvSpPr>
            <a:spLocks noGrp="1"/>
          </p:cNvSpPr>
          <p:nvPr>
            <p:ph type="ftr" sz="quarter" idx="11"/>
          </p:nvPr>
        </p:nvSpPr>
        <p:spPr/>
        <p:txBody>
          <a:bodyPr/>
          <a:lstStyle/>
          <a:p>
            <a:r>
              <a:rPr lang="en-US"/>
              <a:t>ARRIS Confidential and Proprietary</a:t>
            </a:r>
            <a:endParaRPr lang="en-US" dirty="0"/>
          </a:p>
        </p:txBody>
      </p:sp>
      <p:sp>
        <p:nvSpPr>
          <p:cNvPr id="6" name="Slide Number Placeholder 5"/>
          <p:cNvSpPr>
            <a:spLocks noGrp="1"/>
          </p:cNvSpPr>
          <p:nvPr>
            <p:ph type="sldNum" sz="quarter" idx="12"/>
          </p:nvPr>
        </p:nvSpPr>
        <p:spPr/>
        <p:txBody>
          <a:bodyPr/>
          <a:lstStyle/>
          <a:p>
            <a:fld id="{71FA2017-4488-4033-A37E-4064B866FEA5}" type="slidenum">
              <a:rPr lang="en-US" smtClean="0"/>
              <a:pPr/>
              <a:t>9</a:t>
            </a:fld>
            <a:endParaRPr lang="en-US"/>
          </a:p>
        </p:txBody>
      </p:sp>
      <p:sp>
        <p:nvSpPr>
          <p:cNvPr id="7" name="Content Placeholder 6"/>
          <p:cNvSpPr txBox="1">
            <a:spLocks noGrp="1"/>
          </p:cNvSpPr>
          <p:nvPr>
            <p:ph idx="1"/>
          </p:nvPr>
        </p:nvSpPr>
        <p:spPr>
          <a:xfrm>
            <a:off x="270935" y="1334035"/>
            <a:ext cx="5403274" cy="3096232"/>
          </a:xfrm>
          <a:prstGeom prst="rect">
            <a:avLst/>
          </a:prstGeom>
          <a:noFill/>
        </p:spPr>
        <p:txBody>
          <a:bodyPr wrap="none" lIns="0" tIns="0" rIns="0" bIns="0" rtlCol="0">
            <a:spAutoFit/>
          </a:bodyPr>
          <a:lstStyle/>
          <a:p>
            <a:r>
              <a:rPr lang="en-US" dirty="0"/>
              <a:t>Virtual Hubs</a:t>
            </a:r>
          </a:p>
          <a:p>
            <a:r>
              <a:rPr lang="en-US" dirty="0"/>
              <a:t>Node-based Ethernet</a:t>
            </a:r>
          </a:p>
          <a:p>
            <a:r>
              <a:rPr lang="en-US" dirty="0"/>
              <a:t>Node-based QAM Modulators</a:t>
            </a:r>
          </a:p>
          <a:p>
            <a:r>
              <a:rPr lang="en-US" dirty="0"/>
              <a:t>Node-based </a:t>
            </a:r>
            <a:r>
              <a:rPr lang="en-US" dirty="0" err="1"/>
              <a:t>xPON</a:t>
            </a:r>
            <a:r>
              <a:rPr lang="en-US" dirty="0"/>
              <a:t> OLT</a:t>
            </a:r>
          </a:p>
          <a:p>
            <a:pPr marL="228600" indent="-228600">
              <a:lnSpc>
                <a:spcPct val="90000"/>
              </a:lnSpc>
              <a:buClr>
                <a:schemeClr val="accent1"/>
              </a:buClr>
              <a:buSzPct val="90000"/>
              <a:buFont typeface="Arial" panose="020B0604020202020204" pitchFamily="34" charset="0"/>
              <a:buChar char="•"/>
            </a:pPr>
            <a:r>
              <a:rPr lang="en-US" dirty="0"/>
              <a:t>Remote MACPHY / </a:t>
            </a:r>
            <a:r>
              <a:rPr lang="en-US" dirty="0" err="1"/>
              <a:t>vCCAP</a:t>
            </a:r>
            <a:r>
              <a:rPr lang="en-US" dirty="0"/>
              <a:t> / Remote CCAP</a:t>
            </a:r>
          </a:p>
          <a:p>
            <a:pPr marL="228600" indent="-228600">
              <a:lnSpc>
                <a:spcPct val="90000"/>
              </a:lnSpc>
              <a:buClr>
                <a:schemeClr val="accent1"/>
              </a:buClr>
              <a:buSzPct val="90000"/>
              <a:buFont typeface="Arial" panose="020B0604020202020204" pitchFamily="34" charset="0"/>
              <a:buChar char="•"/>
            </a:pPr>
            <a:r>
              <a:rPr lang="en-US" dirty="0"/>
              <a:t>Remote PHY (</a:t>
            </a:r>
            <a:r>
              <a:rPr lang="en-US" dirty="0" err="1"/>
              <a:t>CableLabs</a:t>
            </a:r>
            <a:r>
              <a:rPr lang="en-US" dirty="0"/>
              <a:t> MHAv2)</a:t>
            </a:r>
          </a:p>
          <a:p>
            <a:pPr marL="228600" indent="-228600">
              <a:lnSpc>
                <a:spcPct val="90000"/>
              </a:lnSpc>
              <a:buClr>
                <a:schemeClr val="accent1"/>
              </a:buClr>
              <a:buSzPct val="90000"/>
              <a:buFont typeface="Arial" panose="020B0604020202020204" pitchFamily="34" charset="0"/>
              <a:buChar char="•"/>
            </a:pPr>
            <a:r>
              <a:rPr lang="is-IS" dirty="0"/>
              <a:t>Full Duplex DOCSIS (FDX)</a:t>
            </a:r>
            <a:endParaRPr lang="en-US" dirty="0"/>
          </a:p>
        </p:txBody>
      </p:sp>
    </p:spTree>
    <p:extLst>
      <p:ext uri="{BB962C8B-B14F-4D97-AF65-F5344CB8AC3E}">
        <p14:creationId xmlns:p14="http://schemas.microsoft.com/office/powerpoint/2010/main" val="124125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FIXEDDATE" val="11 January 2016"/>
</p:tagLst>
</file>

<file path=ppt/tags/tag2.xml><?xml version="1.0" encoding="utf-8"?>
<p:tagLst xmlns:a="http://schemas.openxmlformats.org/drawingml/2006/main" xmlns:r="http://schemas.openxmlformats.org/officeDocument/2006/relationships" xmlns:p="http://schemas.openxmlformats.org/presentationml/2006/main">
  <p:tag name="ARRIS_TEMPLATE" val="12/5/2014 3:26:38 PM"/>
</p:tagLst>
</file>

<file path=ppt/theme/theme1.xml><?xml version="1.0" encoding="utf-8"?>
<a:theme xmlns:a="http://schemas.openxmlformats.org/drawingml/2006/main" name="ARRIS_4x3_2015">
  <a:themeElements>
    <a:clrScheme name="Arris Oct 2014">
      <a:dk1>
        <a:sysClr val="windowText" lastClr="000000"/>
      </a:dk1>
      <a:lt1>
        <a:sysClr val="window" lastClr="FFFFFF"/>
      </a:lt1>
      <a:dk2>
        <a:srgbClr val="58585A"/>
      </a:dk2>
      <a:lt2>
        <a:srgbClr val="DBDBDB"/>
      </a:lt2>
      <a:accent1>
        <a:srgbClr val="F1740D"/>
      </a:accent1>
      <a:accent2>
        <a:srgbClr val="58585A"/>
      </a:accent2>
      <a:accent3>
        <a:srgbClr val="93BB2F"/>
      </a:accent3>
      <a:accent4>
        <a:srgbClr val="37529F"/>
      </a:accent4>
      <a:accent5>
        <a:srgbClr val="8D8F90"/>
      </a:accent5>
      <a:accent6>
        <a:srgbClr val="E3390B"/>
      </a:accent6>
      <a:hlink>
        <a:srgbClr val="37529F"/>
      </a:hlink>
      <a:folHlink>
        <a:srgbClr val="58585A"/>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28600" indent="-228600">
          <a:lnSpc>
            <a:spcPct val="90000"/>
          </a:lnSpc>
          <a:buClr>
            <a:schemeClr val="accent1"/>
          </a:buClr>
          <a:buSzPct val="90000"/>
          <a:buFont typeface="Arial" panose="020B0604020202020204" pitchFamily="34" charset="0"/>
          <a:buChar char="•"/>
          <a:defRPr/>
        </a:defPPr>
      </a:lstStyle>
    </a:txDef>
  </a:objectDefaults>
  <a:extraClrSchemeLst/>
  <a:custClrLst>
    <a:custClr name="201|88|25">
      <a:srgbClr val="C95819"/>
    </a:custClr>
    <a:custClr name="164|15|4">
      <a:srgbClr val="A40F04"/>
    </a:custClr>
    <a:custClr name="49|62|115">
      <a:srgbClr val="313E73"/>
    </a:custClr>
    <a:custClr name="97|123|31">
      <a:srgbClr val="617B1F"/>
    </a:custClr>
    <a:custClr name="141|116|97">
      <a:srgbClr val="8D7461"/>
    </a:custClr>
    <a:custClr name="175|176|177">
      <a:srgbClr val="AFB0B1"/>
    </a:custClr>
  </a:custClrLst>
  <a:extLst>
    <a:ext uri="{05A4C25C-085E-4340-85A3-A5531E510DB2}">
      <thm15:themeFamily xmlns:thm15="http://schemas.microsoft.com/office/thememl/2012/main" name="ARRIS_4x3_2015.potx" id="{197D7E15-AD25-42FF-9C87-7DF25FD2B757}" vid="{54B1E2FA-2F78-40B3-AEE8-E961DD0DF237}"/>
    </a:ext>
  </a:extLst>
</a:theme>
</file>

<file path=ppt/theme/theme2.xml><?xml version="1.0" encoding="utf-8"?>
<a:theme xmlns:a="http://schemas.openxmlformats.org/drawingml/2006/main" name="Office Theme">
  <a:themeElements>
    <a:clrScheme name="Arris Oct 2014">
      <a:dk1>
        <a:sysClr val="windowText" lastClr="000000"/>
      </a:dk1>
      <a:lt1>
        <a:sysClr val="window" lastClr="FFFFFF"/>
      </a:lt1>
      <a:dk2>
        <a:srgbClr val="58585A"/>
      </a:dk2>
      <a:lt2>
        <a:srgbClr val="DBDBDB"/>
      </a:lt2>
      <a:accent1>
        <a:srgbClr val="F1740D"/>
      </a:accent1>
      <a:accent2>
        <a:srgbClr val="58585A"/>
      </a:accent2>
      <a:accent3>
        <a:srgbClr val="93BB2F"/>
      </a:accent3>
      <a:accent4>
        <a:srgbClr val="37529F"/>
      </a:accent4>
      <a:accent5>
        <a:srgbClr val="8D8F90"/>
      </a:accent5>
      <a:accent6>
        <a:srgbClr val="E3390B"/>
      </a:accent6>
      <a:hlink>
        <a:srgbClr val="37529F"/>
      </a:hlink>
      <a:folHlink>
        <a:srgbClr val="58585A"/>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28600" indent="-228600">
          <a:lnSpc>
            <a:spcPct val="90000"/>
          </a:lnSpc>
          <a:buClr>
            <a:schemeClr val="accent1"/>
          </a:buClr>
          <a:buSzPct val="90000"/>
          <a:buFont typeface="Arial" panose="020B0604020202020204" pitchFamily="34" charset="0"/>
          <a:buChar char="•"/>
          <a:defRPr/>
        </a:defPPr>
      </a:lstStyle>
    </a:txDef>
  </a:objectDefaults>
  <a:extraClrSchemeLst/>
  <a:custClrLst>
    <a:custClr name="201|88|25">
      <a:srgbClr val="C95819"/>
    </a:custClr>
    <a:custClr name="164|15|4">
      <a:srgbClr val="A40F04"/>
    </a:custClr>
    <a:custClr name="49|62|115">
      <a:srgbClr val="313E73"/>
    </a:custClr>
    <a:custClr name="97|123|31">
      <a:srgbClr val="617B1F"/>
    </a:custClr>
    <a:custClr name="141|116|97">
      <a:srgbClr val="8D7461"/>
    </a:custClr>
    <a:custClr name="175|176|177">
      <a:srgbClr val="AFB0B1"/>
    </a:custClr>
  </a:custClrLst>
</a:theme>
</file>

<file path=ppt/theme/theme3.xml><?xml version="1.0" encoding="utf-8"?>
<a:theme xmlns:a="http://schemas.openxmlformats.org/drawingml/2006/main" name="Office Theme">
  <a:themeElements>
    <a:clrScheme name="Arris Oct 2014">
      <a:dk1>
        <a:sysClr val="windowText" lastClr="000000"/>
      </a:dk1>
      <a:lt1>
        <a:sysClr val="window" lastClr="FFFFFF"/>
      </a:lt1>
      <a:dk2>
        <a:srgbClr val="58585A"/>
      </a:dk2>
      <a:lt2>
        <a:srgbClr val="DBDBDB"/>
      </a:lt2>
      <a:accent1>
        <a:srgbClr val="F1740D"/>
      </a:accent1>
      <a:accent2>
        <a:srgbClr val="58585A"/>
      </a:accent2>
      <a:accent3>
        <a:srgbClr val="93BB2F"/>
      </a:accent3>
      <a:accent4>
        <a:srgbClr val="37529F"/>
      </a:accent4>
      <a:accent5>
        <a:srgbClr val="8D8F90"/>
      </a:accent5>
      <a:accent6>
        <a:srgbClr val="E3390B"/>
      </a:accent6>
      <a:hlink>
        <a:srgbClr val="37529F"/>
      </a:hlink>
      <a:folHlink>
        <a:srgbClr val="58585A"/>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28600" indent="-228600">
          <a:lnSpc>
            <a:spcPct val="90000"/>
          </a:lnSpc>
          <a:buClr>
            <a:schemeClr val="accent1"/>
          </a:buClr>
          <a:buSzPct val="90000"/>
          <a:buFont typeface="Arial" panose="020B0604020202020204" pitchFamily="34" charset="0"/>
          <a:buChar char="•"/>
          <a:defRPr/>
        </a:defPPr>
      </a:lstStyle>
    </a:txDef>
  </a:objectDefaults>
  <a:extraClrSchemeLst/>
  <a:custClrLst>
    <a:custClr name="201|88|25">
      <a:srgbClr val="C95819"/>
    </a:custClr>
    <a:custClr name="164|15|4">
      <a:srgbClr val="A40F04"/>
    </a:custClr>
    <a:custClr name="49|62|115">
      <a:srgbClr val="313E73"/>
    </a:custClr>
    <a:custClr name="97|123|31">
      <a:srgbClr val="617B1F"/>
    </a:custClr>
    <a:custClr name="141|116|97">
      <a:srgbClr val="8D7461"/>
    </a:custClr>
    <a:custClr name="175|176|177">
      <a:srgbClr val="AFB0B1"/>
    </a:custClr>
  </a:custClrLst>
</a:theme>
</file>

<file path=docProps/app.xml><?xml version="1.0" encoding="utf-8"?>
<Properties xmlns="http://schemas.openxmlformats.org/officeDocument/2006/extended-properties" xmlns:vt="http://schemas.openxmlformats.org/officeDocument/2006/docPropsVTypes">
  <Template>blank</Template>
  <TotalTime>74295</TotalTime>
  <Words>2117</Words>
  <Application>Microsoft Office PowerPoint</Application>
  <PresentationFormat>Widescreen</PresentationFormat>
  <Paragraphs>633</Paragraphs>
  <Slides>31</Slides>
  <Notes>11</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メイリオ</vt:lpstr>
      <vt:lpstr>ＭＳ Ｐゴシック</vt:lpstr>
      <vt:lpstr>Arial</vt:lpstr>
      <vt:lpstr>Calibri</vt:lpstr>
      <vt:lpstr>Cambria Math</vt:lpstr>
      <vt:lpstr>Open Sans</vt:lpstr>
      <vt:lpstr>Wingdings</vt:lpstr>
      <vt:lpstr>ARRIS_4x3_2015</vt:lpstr>
      <vt:lpstr>Introduction to Distributed Access Architecture (DAA) / R-Phy </vt:lpstr>
      <vt:lpstr>Agenda</vt:lpstr>
      <vt:lpstr>What Is Distributed Access Architecture?</vt:lpstr>
      <vt:lpstr>Techniques and solutions for increasing bandwidth capacity</vt:lpstr>
      <vt:lpstr>Centralized &amp; Distributed HFC Access Architectures</vt:lpstr>
      <vt:lpstr>Distributed Architecture Benefits</vt:lpstr>
      <vt:lpstr>Headend Space:  Case Study  - I-CCAP, multiple nodes per SG</vt:lpstr>
      <vt:lpstr>Headend Space:  Case Study  - CCAP Core, single node per SG</vt:lpstr>
      <vt:lpstr>DAA Solutions </vt:lpstr>
      <vt:lpstr>Key RPHY Benefits vs RMACPHY</vt:lpstr>
      <vt:lpstr>What Is Remote PHY?  - Standards and Interop</vt:lpstr>
      <vt:lpstr>CableLabs MHAv2 Specifications www.cablelabs.com/specs DOCSISModular Headend Architecture</vt:lpstr>
      <vt:lpstr>Remote PHY Interoperability</vt:lpstr>
      <vt:lpstr>Interoperability:  CableLabs OpenRPD Software Working Group</vt:lpstr>
      <vt:lpstr>What is included in the OpenRPD software?</vt:lpstr>
      <vt:lpstr>What Is Remote PHY?  - CCAP Core and Remote PHY Device (RPD)</vt:lpstr>
      <vt:lpstr>R-PHY Internal Components</vt:lpstr>
      <vt:lpstr>Remote PHY Access Architecture Variations </vt:lpstr>
      <vt:lpstr>How Does the Ecosystem Change?  - Data, Switching, Timing, OOB, Video </vt:lpstr>
      <vt:lpstr>Ethernet Switch Considerations</vt:lpstr>
      <vt:lpstr>IEEE 1588 Precision Time Protocol (PTP) Grandmaster Clock</vt:lpstr>
      <vt:lpstr>Video OOB Support (SCTE 55-2) from CM-SP-R-OOB-I05-170111</vt:lpstr>
      <vt:lpstr>Video OOB Support (SCTE 55-1) from CM-SP-R-OOB-I05-170111</vt:lpstr>
      <vt:lpstr>Video OOB Support (SCTE 55-1) from CM-SP-R-OOB-I05-170111</vt:lpstr>
      <vt:lpstr>Other OOB Signals</vt:lpstr>
      <vt:lpstr>Legacy HFC Architecture (Video + DOCSIS)</vt:lpstr>
      <vt:lpstr>DOCSIS + Video with Remote PHY</vt:lpstr>
      <vt:lpstr>Is DAA Right for You?  - Migration considerations, and what comes next?  </vt:lpstr>
      <vt:lpstr>Is DAA right for you?</vt:lpstr>
      <vt:lpstr>What’s Next? Evolution, not Revolution</vt:lpstr>
      <vt:lpstr>PowerPoint Presentation</vt:lpstr>
    </vt:vector>
  </TitlesOfParts>
  <Manager/>
  <Company>ARRIS Group,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E6000 CER Solution for Cox</dc:title>
  <dc:subject/>
  <dc:creator>E6000 PLM</dc:creator>
  <cp:keywords/>
  <dc:description/>
  <cp:lastModifiedBy>Desmond, James</cp:lastModifiedBy>
  <cp:revision>576</cp:revision>
  <cp:lastPrinted>2017-04-27T23:28:34Z</cp:lastPrinted>
  <dcterms:created xsi:type="dcterms:W3CDTF">2016-01-08T02:05:49Z</dcterms:created>
  <dcterms:modified xsi:type="dcterms:W3CDTF">2018-07-12T17:36:46Z</dcterms:modified>
  <cp:category/>
</cp:coreProperties>
</file>